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281" r:id="rId2"/>
    <p:sldId id="282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EF35ED9-A7CD-4ED2-A5BB-231EF993C529}">
          <p14:sldIdLst/>
        </p14:section>
        <p14:section name="Untitled Section" id="{4BB13960-5B07-4B84-85D7-BA1A2CCB3AFA}">
          <p14:sldIdLst/>
        </p14:section>
        <p14:section name="Untitled Section" id="{6997EC22-94FB-4F5B-948F-E37E01F8EAC7}">
          <p14:sldIdLst/>
        </p14:section>
        <p14:section name="Untitled Section" id="{DFCD5753-8999-4DD0-903E-0FC34FEA9D8C}">
          <p14:sldIdLst/>
        </p14:section>
        <p14:section name="Untitled Section" id="{FF84C435-1492-4AA2-A3F8-C193A435D20A}">
          <p14:sldIdLst>
            <p14:sldId id="281"/>
            <p14:sldId id="282"/>
          </p14:sldIdLst>
        </p14:section>
        <p14:section name="Untitled Section" id="{1ECABA66-F634-4A7E-B6D7-8348AA17698C}">
          <p14:sldIdLst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Untitled Section" id="{7B738B8E-E7D5-480C-9487-5248DE3DAFCA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848" autoAdjust="0"/>
  </p:normalViewPr>
  <p:slideViewPr>
    <p:cSldViewPr snapToGrid="0" showGuides="1">
      <p:cViewPr varScale="1">
        <p:scale>
          <a:sx n="86" d="100"/>
          <a:sy n="86" d="100"/>
        </p:scale>
        <p:origin x="143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C24620D-2A6B-444A-B547-C0D91A7CD0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37C56E9-FD6B-41D8-B0B4-F5AF54399D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9B1ED-26A2-469D-86C8-7DA39A129C58}" type="datetimeFigureOut">
              <a:rPr lang="en-AU" smtClean="0"/>
              <a:t>8/07/2022</a:t>
            </a:fld>
            <a:endParaRPr lang="en-AU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97176C-C78A-4AAC-A78B-F1707B0AB6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B2D2C10-2A26-43A4-8DBB-F54681C49A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96BF0-2919-4840-95DD-300DD26DF1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09546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360" max="7040" units="cm"/>
          <inkml:channel name="Y" type="integer" max="2462" units="cm"/>
          <inkml:channel name="T" type="integer" max="2.14748E9" units="dev"/>
        </inkml:traceFormat>
        <inkml:channelProperties>
          <inkml:channelProperty channel="X" name="resolution" value="176.27118" units="1/cm"/>
          <inkml:channelProperty channel="Y" name="resolution" value="70.34286" units="1/cm"/>
          <inkml:channelProperty channel="T" name="resolution" value="1" units="1/dev"/>
        </inkml:channelProperties>
      </inkml:inkSource>
      <inkml:timestamp xml:id="ts0" timeString="2021-08-01T16:53:14.4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16366 8236 0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6D85A-BBA5-44F5-90C6-0598EE009ED3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58C1D-AC71-44DE-BCDD-0DAE9F250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239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858C1D-AC71-44DE-BCDD-0DAE9F2501A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646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8078-FAF9-0F46-BF75-910E24DC1355}"/>
              </a:ext>
            </a:extLst>
          </p:cNvPr>
          <p:cNvSpPr txBox="1"/>
          <p:nvPr userDrawn="1"/>
        </p:nvSpPr>
        <p:spPr>
          <a:xfrm>
            <a:off x="5362466" y="223901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////////////////////</a:t>
            </a:r>
            <a:endParaRPr lang="en-US" b="1" i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21E48-1F5C-9B44-8E34-77AA58222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971" y="2321306"/>
            <a:ext cx="8986058" cy="1325563"/>
          </a:xfrm>
        </p:spPr>
        <p:txBody>
          <a:bodyPr>
            <a:normAutofit/>
          </a:bodyPr>
          <a:lstStyle>
            <a:lvl1pPr algn="ctr">
              <a:defRPr sz="3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749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2192000" cy="5135880"/>
          </a:xfrm>
          <a:custGeom>
            <a:avLst/>
            <a:gdLst/>
            <a:ahLst/>
            <a:cxnLst/>
            <a:rect l="l" t="t" r="r" b="b"/>
            <a:pathLst>
              <a:path w="9144000" h="5135880">
                <a:moveTo>
                  <a:pt x="9143998" y="0"/>
                </a:moveTo>
                <a:lnTo>
                  <a:pt x="0" y="0"/>
                </a:lnTo>
                <a:lnTo>
                  <a:pt x="0" y="5135430"/>
                </a:lnTo>
                <a:lnTo>
                  <a:pt x="9143998" y="5135430"/>
                </a:lnTo>
                <a:lnTo>
                  <a:pt x="91439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105400"/>
            <a:ext cx="12192000" cy="112775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5128333"/>
            <a:ext cx="12192000" cy="45720"/>
          </a:xfrm>
          <a:custGeom>
            <a:avLst/>
            <a:gdLst/>
            <a:ahLst/>
            <a:cxnLst/>
            <a:rect l="l" t="t" r="r" b="b"/>
            <a:pathLst>
              <a:path w="9144000" h="45720">
                <a:moveTo>
                  <a:pt x="9144000" y="0"/>
                </a:moveTo>
                <a:lnTo>
                  <a:pt x="0" y="0"/>
                </a:lnTo>
                <a:lnTo>
                  <a:pt x="0" y="45720"/>
                </a:lnTo>
                <a:lnTo>
                  <a:pt x="9144000" y="4572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12700">
              <a:spcBef>
                <a:spcPts val="55"/>
              </a:spcBef>
            </a:pPr>
            <a:endParaRPr lang="en-AU"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38100">
              <a:spcBef>
                <a:spcPts val="55"/>
              </a:spcBef>
            </a:pPr>
            <a:fld id="{81D60167-4931-47E6-BA6A-407CBD079E47}" type="slidenum">
              <a:rPr lang="en-AU" smtClean="0"/>
              <a:pPr marL="38100">
                <a:spcBef>
                  <a:spcPts val="55"/>
                </a:spcBef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67879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with re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08060" y="427081"/>
            <a:ext cx="7588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AF7D4CD-A712-E246-8520-7DB1D7C5AF13}" type="slidenum">
              <a:rPr lang="zh-CN" altLang="en-US" sz="2200" b="0" i="0" kern="100" smtClean="0">
                <a:solidFill>
                  <a:schemeClr val="accent6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2200" b="0" i="0" kern="100" dirty="0">
              <a:solidFill>
                <a:schemeClr val="accent6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11063" y="175990"/>
            <a:ext cx="944625" cy="927986"/>
            <a:chOff x="3627746" y="1200316"/>
            <a:chExt cx="944625" cy="927986"/>
          </a:xfrm>
        </p:grpSpPr>
        <p:grpSp>
          <p:nvGrpSpPr>
            <p:cNvPr id="8" name="组合 7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12" name="直接连接符 11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10" name="直接连接符 9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" name="直接连接符 14"/>
          <p:cNvCxnSpPr>
            <a:cxnSpLocks/>
          </p:cNvCxnSpPr>
          <p:nvPr userDrawn="1"/>
        </p:nvCxnSpPr>
        <p:spPr>
          <a:xfrm>
            <a:off x="882824" y="924065"/>
            <a:ext cx="10434464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361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>
          <p15:clr>
            <a:srgbClr val="FBAE40"/>
          </p15:clr>
        </p15:guide>
        <p15:guide id="2" pos="7129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8078-FAF9-0F46-BF75-910E24DC1355}"/>
              </a:ext>
            </a:extLst>
          </p:cNvPr>
          <p:cNvSpPr txBox="1"/>
          <p:nvPr userDrawn="1"/>
        </p:nvSpPr>
        <p:spPr>
          <a:xfrm>
            <a:off x="5362466" y="223901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////////////////////</a:t>
            </a:r>
            <a:endParaRPr lang="en-US" b="1" i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21E48-1F5C-9B44-8E34-77AA58222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971" y="2321306"/>
            <a:ext cx="8986058" cy="1325563"/>
          </a:xfrm>
        </p:spPr>
        <p:txBody>
          <a:bodyPr>
            <a:normAutofit/>
          </a:bodyPr>
          <a:lstStyle>
            <a:lvl1pPr algn="ctr">
              <a:defRPr sz="3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6170A-47EA-4B5D-B466-9280672CD4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8450" y="3646869"/>
            <a:ext cx="3975100" cy="744538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Subsection title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71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8078-FAF9-0F46-BF75-910E24DC1355}"/>
              </a:ext>
            </a:extLst>
          </p:cNvPr>
          <p:cNvSpPr txBox="1"/>
          <p:nvPr userDrawn="1"/>
        </p:nvSpPr>
        <p:spPr>
          <a:xfrm>
            <a:off x="5586886" y="134254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</a:t>
            </a:r>
            <a:endParaRPr lang="en-US" b="1" i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21E48-1F5C-9B44-8E34-77AA58222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970" y="1607340"/>
            <a:ext cx="8986058" cy="1821660"/>
          </a:xfrm>
        </p:spPr>
        <p:txBody>
          <a:bodyPr>
            <a:normAutofit/>
          </a:bodyPr>
          <a:lstStyle>
            <a:lvl1pPr algn="ctr">
              <a:defRPr sz="54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4D233-FB7B-4112-98CD-A2F86A895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3586" y="3429000"/>
            <a:ext cx="5584826" cy="914400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Subtitle here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420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">
    <p:bg>
      <p:bgPr>
        <a:solidFill>
          <a:srgbClr val="0E4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8078-FAF9-0F46-BF75-910E24DC1355}"/>
              </a:ext>
            </a:extLst>
          </p:cNvPr>
          <p:cNvSpPr txBox="1"/>
          <p:nvPr userDrawn="1"/>
        </p:nvSpPr>
        <p:spPr>
          <a:xfrm>
            <a:off x="5586886" y="134254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C21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</a:t>
            </a:r>
            <a:endParaRPr lang="en-US" b="1" i="1" dirty="0">
              <a:solidFill>
                <a:srgbClr val="FC210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21E48-1F5C-9B44-8E34-77AA58222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970" y="1607340"/>
            <a:ext cx="8986058" cy="1821660"/>
          </a:xfrm>
        </p:spPr>
        <p:txBody>
          <a:bodyPr>
            <a:normAutofit/>
          </a:bodyPr>
          <a:lstStyle>
            <a:lvl1pPr algn="ctr">
              <a:defRPr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4D233-FB7B-4112-98CD-A2F86A895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3586" y="3429000"/>
            <a:ext cx="5584826" cy="9144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22988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48B79-A6D3-44C6-BD1E-E09300CFD3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882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527051" y="6381751"/>
            <a:ext cx="57573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fld id="{A18BA003-E257-4D14-AB01-41CAFAB4B57B}" type="slidenum">
              <a:rPr lang="en-US" sz="1400" b="1" smtClean="0">
                <a:latin typeface="Sommet bold"/>
              </a:rPr>
              <a:pPr eaLnBrk="1" hangingPunct="1">
                <a:spcBef>
                  <a:spcPct val="20000"/>
                </a:spcBef>
                <a:buFont typeface="Arial" pitchFamily="34" charset="0"/>
                <a:buNone/>
                <a:defRPr/>
              </a:pPr>
              <a:t>‹#›</a:t>
            </a:fld>
            <a:endParaRPr lang="en-US" sz="1400" b="1" dirty="0">
              <a:latin typeface="Sommet bold"/>
            </a:endParaRPr>
          </a:p>
        </p:txBody>
      </p:sp>
    </p:spTree>
    <p:extLst>
      <p:ext uri="{BB962C8B-B14F-4D97-AF65-F5344CB8AC3E}">
        <p14:creationId xmlns:p14="http://schemas.microsoft.com/office/powerpoint/2010/main" val="1144289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12700">
              <a:spcBef>
                <a:spcPts val="55"/>
              </a:spcBef>
            </a:pPr>
            <a:endParaRPr lang="en-AU" spc="-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38100">
              <a:spcBef>
                <a:spcPts val="55"/>
              </a:spcBef>
            </a:pPr>
            <a:fld id="{81D60167-4931-47E6-BA6A-407CBD079E47}" type="slidenum">
              <a:rPr lang="en-AU" smtClean="0"/>
              <a:pPr marL="38100">
                <a:spcBef>
                  <a:spcPts val="55"/>
                </a:spcBef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2450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12700">
              <a:spcBef>
                <a:spcPts val="55"/>
              </a:spcBef>
            </a:pPr>
            <a:endParaRPr lang="en-AU"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38100">
              <a:spcBef>
                <a:spcPts val="55"/>
              </a:spcBef>
            </a:pPr>
            <a:fld id="{81D60167-4931-47E6-BA6A-407CBD079E47}" type="slidenum">
              <a:rPr lang="en-AU" smtClean="0"/>
              <a:pPr marL="38100">
                <a:spcBef>
                  <a:spcPts val="55"/>
                </a:spcBef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5210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Level 1</a:t>
            </a:r>
            <a:endParaRPr lang="zh-CN" altLang="en-US" dirty="0"/>
          </a:p>
          <a:p>
            <a:pPr lvl="1"/>
            <a:r>
              <a:rPr lang="en-US" altLang="zh-CN" dirty="0"/>
              <a:t>Level 2</a:t>
            </a:r>
            <a:endParaRPr lang="zh-CN" altLang="en-US" dirty="0"/>
          </a:p>
          <a:p>
            <a:pPr lvl="2"/>
            <a:r>
              <a:rPr lang="en-US" altLang="zh-CN" dirty="0"/>
              <a:t>Level 3</a:t>
            </a:r>
            <a:endParaRPr lang="zh-CN" altLang="en-US" dirty="0"/>
          </a:p>
          <a:p>
            <a:pPr lvl="3"/>
            <a:r>
              <a:rPr lang="en-US" altLang="zh-CN" dirty="0"/>
              <a:t>Level 4</a:t>
            </a:r>
            <a:endParaRPr lang="zh-CN" altLang="en-US" dirty="0"/>
          </a:p>
          <a:p>
            <a:pPr lvl="4"/>
            <a:r>
              <a:rPr lang="en-US" altLang="zh-CN" dirty="0"/>
              <a:t>Level 5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4C2B8-B519-4620-9BF5-835074449E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6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48.png"/><Relationship Id="rId4" Type="http://schemas.openxmlformats.org/officeDocument/2006/relationships/image" Target="../media/image63.png"/><Relationship Id="rId9" Type="http://schemas.openxmlformats.org/officeDocument/2006/relationships/image" Target="../media/image12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1.emf"/><Relationship Id="rId3" Type="http://schemas.openxmlformats.org/officeDocument/2006/relationships/image" Target="../media/image68.png"/><Relationship Id="rId12" Type="http://schemas.openxmlformats.org/officeDocument/2006/relationships/customXml" Target="../ink/ink1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4.png"/><Relationship Id="rId5" Type="http://schemas.openxmlformats.org/officeDocument/2006/relationships/image" Target="../media/image72.png"/><Relationship Id="rId10" Type="http://schemas.openxmlformats.org/officeDocument/2006/relationships/image" Target="../media/image1370.png"/><Relationship Id="rId4" Type="http://schemas.openxmlformats.org/officeDocument/2006/relationships/image" Target="../media/image71.png"/><Relationship Id="rId9" Type="http://schemas.openxmlformats.org/officeDocument/2006/relationships/image" Target="../media/image13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AA367C31-F5F7-4F39-BC41-133DA0558725}"/>
              </a:ext>
            </a:extLst>
          </p:cNvPr>
          <p:cNvSpPr txBox="1"/>
          <p:nvPr/>
        </p:nvSpPr>
        <p:spPr>
          <a:xfrm>
            <a:off x="1902573" y="2828835"/>
            <a:ext cx="81612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b="1" dirty="0"/>
              <a:t>Knowledge Graphs: KG Completion </a:t>
            </a:r>
          </a:p>
          <a:p>
            <a:pPr algn="ctr"/>
            <a:r>
              <a:rPr lang="en-AU" sz="3600" b="1" dirty="0"/>
              <a:t>with Embeddings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79AC2188-C7D3-4573-8723-FB242D5BECAF}"/>
              </a:ext>
            </a:extLst>
          </p:cNvPr>
          <p:cNvSpPr txBox="1"/>
          <p:nvPr/>
        </p:nvSpPr>
        <p:spPr>
          <a:xfrm>
            <a:off x="2184509" y="2828835"/>
            <a:ext cx="75973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b="1" dirty="0"/>
              <a:t>Knowledge Graph Completion:</a:t>
            </a:r>
          </a:p>
          <a:p>
            <a:pPr algn="ctr"/>
            <a:r>
              <a:rPr lang="en-AU" sz="3600" b="1" dirty="0" err="1"/>
              <a:t>TransE</a:t>
            </a:r>
            <a:r>
              <a:rPr lang="en-AU" sz="3600" b="1" dirty="0"/>
              <a:t>, </a:t>
            </a:r>
            <a:r>
              <a:rPr lang="en-AU" sz="3600" b="1" dirty="0" err="1"/>
              <a:t>TransR</a:t>
            </a:r>
            <a:r>
              <a:rPr lang="en-AU" sz="3600" b="1" dirty="0"/>
              <a:t>, </a:t>
            </a:r>
            <a:r>
              <a:rPr lang="en-AU" sz="3600" b="1" dirty="0" err="1"/>
              <a:t>DistMul</a:t>
            </a:r>
            <a:r>
              <a:rPr lang="en-AU" sz="3600" b="1" dirty="0"/>
              <a:t> </a:t>
            </a:r>
            <a:r>
              <a:rPr lang="en-AU" sz="3600" b="1" dirty="0" err="1"/>
              <a:t>ComplEx</a:t>
            </a:r>
            <a:endParaRPr lang="en-AU" sz="36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1"/>
            <a:ext cx="4855464" cy="55168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365896" y="3832979"/>
            <a:ext cx="352425" cy="347980"/>
          </a:xfrm>
          <a:custGeom>
            <a:avLst/>
            <a:gdLst/>
            <a:ahLst/>
            <a:cxnLst/>
            <a:rect l="l" t="t" r="r" b="b"/>
            <a:pathLst>
              <a:path w="352425" h="347979">
                <a:moveTo>
                  <a:pt x="37800" y="236520"/>
                </a:moveTo>
                <a:lnTo>
                  <a:pt x="0" y="347396"/>
                </a:lnTo>
                <a:lnTo>
                  <a:pt x="111380" y="311110"/>
                </a:lnTo>
                <a:lnTo>
                  <a:pt x="103913" y="303541"/>
                </a:lnTo>
                <a:lnTo>
                  <a:pt x="62039" y="303541"/>
                </a:lnTo>
                <a:lnTo>
                  <a:pt x="55477" y="302217"/>
                </a:lnTo>
                <a:lnTo>
                  <a:pt x="49726" y="298342"/>
                </a:lnTo>
                <a:lnTo>
                  <a:pt x="45930" y="292539"/>
                </a:lnTo>
                <a:lnTo>
                  <a:pt x="44696" y="285960"/>
                </a:lnTo>
                <a:lnTo>
                  <a:pt x="46019" y="279397"/>
                </a:lnTo>
                <a:lnTo>
                  <a:pt x="49895" y="273647"/>
                </a:lnTo>
                <a:lnTo>
                  <a:pt x="62327" y="261384"/>
                </a:lnTo>
                <a:lnTo>
                  <a:pt x="37800" y="236520"/>
                </a:lnTo>
                <a:close/>
              </a:path>
              <a:path w="352425" h="347979">
                <a:moveTo>
                  <a:pt x="62327" y="261384"/>
                </a:moveTo>
                <a:lnTo>
                  <a:pt x="49895" y="273647"/>
                </a:lnTo>
                <a:lnTo>
                  <a:pt x="46019" y="279397"/>
                </a:lnTo>
                <a:lnTo>
                  <a:pt x="44696" y="285960"/>
                </a:lnTo>
                <a:lnTo>
                  <a:pt x="45930" y="292539"/>
                </a:lnTo>
                <a:lnTo>
                  <a:pt x="49726" y="298342"/>
                </a:lnTo>
                <a:lnTo>
                  <a:pt x="55477" y="302217"/>
                </a:lnTo>
                <a:lnTo>
                  <a:pt x="62039" y="303541"/>
                </a:lnTo>
                <a:lnTo>
                  <a:pt x="68619" y="302307"/>
                </a:lnTo>
                <a:lnTo>
                  <a:pt x="74422" y="298511"/>
                </a:lnTo>
                <a:lnTo>
                  <a:pt x="86853" y="286247"/>
                </a:lnTo>
                <a:lnTo>
                  <a:pt x="62327" y="261384"/>
                </a:lnTo>
                <a:close/>
              </a:path>
              <a:path w="352425" h="347979">
                <a:moveTo>
                  <a:pt x="86853" y="286247"/>
                </a:moveTo>
                <a:lnTo>
                  <a:pt x="74422" y="298511"/>
                </a:lnTo>
                <a:lnTo>
                  <a:pt x="68619" y="302307"/>
                </a:lnTo>
                <a:lnTo>
                  <a:pt x="62039" y="303541"/>
                </a:lnTo>
                <a:lnTo>
                  <a:pt x="103913" y="303541"/>
                </a:lnTo>
                <a:lnTo>
                  <a:pt x="86853" y="286247"/>
                </a:lnTo>
                <a:close/>
              </a:path>
              <a:path w="352425" h="347979">
                <a:moveTo>
                  <a:pt x="334583" y="0"/>
                </a:moveTo>
                <a:lnTo>
                  <a:pt x="328004" y="1233"/>
                </a:lnTo>
                <a:lnTo>
                  <a:pt x="322201" y="5029"/>
                </a:lnTo>
                <a:lnTo>
                  <a:pt x="62327" y="261384"/>
                </a:lnTo>
                <a:lnTo>
                  <a:pt x="86853" y="286247"/>
                </a:lnTo>
                <a:lnTo>
                  <a:pt x="346727" y="29893"/>
                </a:lnTo>
                <a:lnTo>
                  <a:pt x="350603" y="24143"/>
                </a:lnTo>
                <a:lnTo>
                  <a:pt x="351926" y="17580"/>
                </a:lnTo>
                <a:lnTo>
                  <a:pt x="350693" y="11001"/>
                </a:lnTo>
                <a:lnTo>
                  <a:pt x="346896" y="5198"/>
                </a:lnTo>
                <a:lnTo>
                  <a:pt x="341146" y="1323"/>
                </a:lnTo>
                <a:lnTo>
                  <a:pt x="334583" y="0"/>
                </a:lnTo>
                <a:close/>
              </a:path>
            </a:pathLst>
          </a:custGeom>
          <a:solidFill>
            <a:srgbClr val="E66C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40777" y="3175508"/>
            <a:ext cx="1553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D60093"/>
                </a:solidFill>
                <a:latin typeface="Calibri"/>
                <a:cs typeface="Calibri"/>
              </a:rPr>
              <a:t>missing</a:t>
            </a:r>
            <a:r>
              <a:rPr spc="-30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D60093"/>
                </a:solidFill>
                <a:latin typeface="Calibri"/>
                <a:cs typeface="Calibri"/>
              </a:rPr>
              <a:t>relation: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39125" y="3443732"/>
            <a:ext cx="556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" dirty="0">
                <a:solidFill>
                  <a:srgbClr val="D60093"/>
                </a:solidFill>
                <a:latin typeface="Calibri"/>
                <a:cs typeface="Calibri"/>
              </a:rPr>
              <a:t>g</a:t>
            </a:r>
            <a:r>
              <a:rPr dirty="0">
                <a:solidFill>
                  <a:srgbClr val="D60093"/>
                </a:solidFill>
                <a:latin typeface="Calibri"/>
                <a:cs typeface="Calibri"/>
              </a:rPr>
              <a:t>en</a:t>
            </a:r>
            <a:r>
              <a:rPr spc="-30" dirty="0">
                <a:solidFill>
                  <a:srgbClr val="D60093"/>
                </a:solidFill>
                <a:latin typeface="Calibri"/>
                <a:cs typeface="Calibri"/>
              </a:rPr>
              <a:t>r</a:t>
            </a:r>
            <a:r>
              <a:rPr dirty="0">
                <a:solidFill>
                  <a:srgbClr val="D60093"/>
                </a:solidFill>
                <a:latin typeface="Calibri"/>
                <a:cs typeface="Calibri"/>
              </a:rPr>
              <a:t>e</a:t>
            </a:r>
            <a:endParaRPr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903162" y="3074113"/>
            <a:ext cx="4747260" cy="3573145"/>
            <a:chOff x="3379162" y="3074112"/>
            <a:chExt cx="4747260" cy="3573145"/>
          </a:xfrm>
        </p:grpSpPr>
        <p:sp>
          <p:nvSpPr>
            <p:cNvPr id="8" name="object 8"/>
            <p:cNvSpPr/>
            <p:nvPr/>
          </p:nvSpPr>
          <p:spPr>
            <a:xfrm>
              <a:off x="5954915" y="4336229"/>
              <a:ext cx="273685" cy="274320"/>
            </a:xfrm>
            <a:custGeom>
              <a:avLst/>
              <a:gdLst/>
              <a:ahLst/>
              <a:cxnLst/>
              <a:rect l="l" t="t" r="r" b="b"/>
              <a:pathLst>
                <a:path w="273685" h="274320">
                  <a:moveTo>
                    <a:pt x="136791" y="0"/>
                  </a:moveTo>
                  <a:lnTo>
                    <a:pt x="93554" y="6976"/>
                  </a:lnTo>
                  <a:lnTo>
                    <a:pt x="56004" y="26404"/>
                  </a:lnTo>
                  <a:lnTo>
                    <a:pt x="26392" y="56027"/>
                  </a:lnTo>
                  <a:lnTo>
                    <a:pt x="6973" y="93594"/>
                  </a:lnTo>
                  <a:lnTo>
                    <a:pt x="0" y="136848"/>
                  </a:lnTo>
                  <a:lnTo>
                    <a:pt x="6973" y="180103"/>
                  </a:lnTo>
                  <a:lnTo>
                    <a:pt x="26392" y="217670"/>
                  </a:lnTo>
                  <a:lnTo>
                    <a:pt x="56004" y="247294"/>
                  </a:lnTo>
                  <a:lnTo>
                    <a:pt x="93554" y="266721"/>
                  </a:lnTo>
                  <a:lnTo>
                    <a:pt x="136791" y="273697"/>
                  </a:lnTo>
                  <a:lnTo>
                    <a:pt x="180028" y="266721"/>
                  </a:lnTo>
                  <a:lnTo>
                    <a:pt x="217578" y="247294"/>
                  </a:lnTo>
                  <a:lnTo>
                    <a:pt x="247189" y="217670"/>
                  </a:lnTo>
                  <a:lnTo>
                    <a:pt x="266608" y="180103"/>
                  </a:lnTo>
                  <a:lnTo>
                    <a:pt x="273582" y="136848"/>
                  </a:lnTo>
                  <a:lnTo>
                    <a:pt x="266608" y="93594"/>
                  </a:lnTo>
                  <a:lnTo>
                    <a:pt x="247189" y="56027"/>
                  </a:lnTo>
                  <a:lnTo>
                    <a:pt x="217578" y="26404"/>
                  </a:lnTo>
                  <a:lnTo>
                    <a:pt x="180028" y="6976"/>
                  </a:lnTo>
                  <a:lnTo>
                    <a:pt x="136791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54915" y="4336229"/>
              <a:ext cx="273685" cy="274320"/>
            </a:xfrm>
            <a:custGeom>
              <a:avLst/>
              <a:gdLst/>
              <a:ahLst/>
              <a:cxnLst/>
              <a:rect l="l" t="t" r="r" b="b"/>
              <a:pathLst>
                <a:path w="273685" h="274320">
                  <a:moveTo>
                    <a:pt x="0" y="136849"/>
                  </a:moveTo>
                  <a:lnTo>
                    <a:pt x="6973" y="93594"/>
                  </a:lnTo>
                  <a:lnTo>
                    <a:pt x="26392" y="56027"/>
                  </a:lnTo>
                  <a:lnTo>
                    <a:pt x="56004" y="26403"/>
                  </a:lnTo>
                  <a:lnTo>
                    <a:pt x="93554" y="6976"/>
                  </a:lnTo>
                  <a:lnTo>
                    <a:pt x="136791" y="0"/>
                  </a:lnTo>
                  <a:lnTo>
                    <a:pt x="180027" y="6976"/>
                  </a:lnTo>
                  <a:lnTo>
                    <a:pt x="217577" y="26403"/>
                  </a:lnTo>
                  <a:lnTo>
                    <a:pt x="247189" y="56027"/>
                  </a:lnTo>
                  <a:lnTo>
                    <a:pt x="266608" y="93594"/>
                  </a:lnTo>
                  <a:lnTo>
                    <a:pt x="273582" y="136849"/>
                  </a:lnTo>
                  <a:lnTo>
                    <a:pt x="266608" y="180103"/>
                  </a:lnTo>
                  <a:lnTo>
                    <a:pt x="247189" y="217670"/>
                  </a:lnTo>
                  <a:lnTo>
                    <a:pt x="217577" y="247294"/>
                  </a:lnTo>
                  <a:lnTo>
                    <a:pt x="180027" y="266721"/>
                  </a:lnTo>
                  <a:lnTo>
                    <a:pt x="136791" y="273698"/>
                  </a:lnTo>
                  <a:lnTo>
                    <a:pt x="93554" y="266721"/>
                  </a:lnTo>
                  <a:lnTo>
                    <a:pt x="56004" y="247294"/>
                  </a:lnTo>
                  <a:lnTo>
                    <a:pt x="26392" y="217670"/>
                  </a:lnTo>
                  <a:lnTo>
                    <a:pt x="6973" y="180103"/>
                  </a:lnTo>
                  <a:lnTo>
                    <a:pt x="0" y="136849"/>
                  </a:lnTo>
                  <a:close/>
                </a:path>
              </a:pathLst>
            </a:custGeom>
            <a:ln w="3810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36409" y="3093162"/>
              <a:ext cx="273685" cy="274320"/>
            </a:xfrm>
            <a:custGeom>
              <a:avLst/>
              <a:gdLst/>
              <a:ahLst/>
              <a:cxnLst/>
              <a:rect l="l" t="t" r="r" b="b"/>
              <a:pathLst>
                <a:path w="273684" h="274320">
                  <a:moveTo>
                    <a:pt x="136791" y="0"/>
                  </a:moveTo>
                  <a:lnTo>
                    <a:pt x="93555" y="6976"/>
                  </a:lnTo>
                  <a:lnTo>
                    <a:pt x="56004" y="26404"/>
                  </a:lnTo>
                  <a:lnTo>
                    <a:pt x="26393" y="56027"/>
                  </a:lnTo>
                  <a:lnTo>
                    <a:pt x="6973" y="93594"/>
                  </a:lnTo>
                  <a:lnTo>
                    <a:pt x="0" y="136848"/>
                  </a:lnTo>
                  <a:lnTo>
                    <a:pt x="6973" y="180104"/>
                  </a:lnTo>
                  <a:lnTo>
                    <a:pt x="26393" y="217670"/>
                  </a:lnTo>
                  <a:lnTo>
                    <a:pt x="56004" y="247294"/>
                  </a:lnTo>
                  <a:lnTo>
                    <a:pt x="93555" y="266722"/>
                  </a:lnTo>
                  <a:lnTo>
                    <a:pt x="136791" y="273698"/>
                  </a:lnTo>
                  <a:lnTo>
                    <a:pt x="180028" y="266722"/>
                  </a:lnTo>
                  <a:lnTo>
                    <a:pt x="217578" y="247294"/>
                  </a:lnTo>
                  <a:lnTo>
                    <a:pt x="247189" y="217670"/>
                  </a:lnTo>
                  <a:lnTo>
                    <a:pt x="266608" y="180104"/>
                  </a:lnTo>
                  <a:lnTo>
                    <a:pt x="273582" y="136848"/>
                  </a:lnTo>
                  <a:lnTo>
                    <a:pt x="266608" y="93594"/>
                  </a:lnTo>
                  <a:lnTo>
                    <a:pt x="247189" y="56027"/>
                  </a:lnTo>
                  <a:lnTo>
                    <a:pt x="217578" y="26404"/>
                  </a:lnTo>
                  <a:lnTo>
                    <a:pt x="180028" y="6976"/>
                  </a:lnTo>
                  <a:lnTo>
                    <a:pt x="136791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36409" y="3093162"/>
              <a:ext cx="273685" cy="274320"/>
            </a:xfrm>
            <a:custGeom>
              <a:avLst/>
              <a:gdLst/>
              <a:ahLst/>
              <a:cxnLst/>
              <a:rect l="l" t="t" r="r" b="b"/>
              <a:pathLst>
                <a:path w="273684" h="274320">
                  <a:moveTo>
                    <a:pt x="0" y="136849"/>
                  </a:moveTo>
                  <a:lnTo>
                    <a:pt x="6973" y="93594"/>
                  </a:lnTo>
                  <a:lnTo>
                    <a:pt x="26392" y="56027"/>
                  </a:lnTo>
                  <a:lnTo>
                    <a:pt x="56004" y="26403"/>
                  </a:lnTo>
                  <a:lnTo>
                    <a:pt x="93554" y="6976"/>
                  </a:lnTo>
                  <a:lnTo>
                    <a:pt x="136791" y="0"/>
                  </a:lnTo>
                  <a:lnTo>
                    <a:pt x="180027" y="6976"/>
                  </a:lnTo>
                  <a:lnTo>
                    <a:pt x="217577" y="26403"/>
                  </a:lnTo>
                  <a:lnTo>
                    <a:pt x="247189" y="56027"/>
                  </a:lnTo>
                  <a:lnTo>
                    <a:pt x="266608" y="93594"/>
                  </a:lnTo>
                  <a:lnTo>
                    <a:pt x="273582" y="136849"/>
                  </a:lnTo>
                  <a:lnTo>
                    <a:pt x="266608" y="180103"/>
                  </a:lnTo>
                  <a:lnTo>
                    <a:pt x="247189" y="217670"/>
                  </a:lnTo>
                  <a:lnTo>
                    <a:pt x="217577" y="247294"/>
                  </a:lnTo>
                  <a:lnTo>
                    <a:pt x="180027" y="266721"/>
                  </a:lnTo>
                  <a:lnTo>
                    <a:pt x="136791" y="273698"/>
                  </a:lnTo>
                  <a:lnTo>
                    <a:pt x="93554" y="266721"/>
                  </a:lnTo>
                  <a:lnTo>
                    <a:pt x="56004" y="247294"/>
                  </a:lnTo>
                  <a:lnTo>
                    <a:pt x="26392" y="217670"/>
                  </a:lnTo>
                  <a:lnTo>
                    <a:pt x="6973" y="180103"/>
                  </a:lnTo>
                  <a:lnTo>
                    <a:pt x="0" y="136849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90179" y="3310483"/>
              <a:ext cx="502920" cy="1026160"/>
            </a:xfrm>
            <a:custGeom>
              <a:avLst/>
              <a:gdLst/>
              <a:ahLst/>
              <a:cxnLst/>
              <a:rect l="l" t="t" r="r" b="b"/>
              <a:pathLst>
                <a:path w="502920" h="1026160">
                  <a:moveTo>
                    <a:pt x="0" y="929914"/>
                  </a:moveTo>
                  <a:lnTo>
                    <a:pt x="1527" y="1025745"/>
                  </a:lnTo>
                  <a:lnTo>
                    <a:pt x="63574" y="977645"/>
                  </a:lnTo>
                  <a:lnTo>
                    <a:pt x="33380" y="977645"/>
                  </a:lnTo>
                  <a:lnTo>
                    <a:pt x="19154" y="970814"/>
                  </a:lnTo>
                  <a:lnTo>
                    <a:pt x="16156" y="962278"/>
                  </a:lnTo>
                  <a:lnTo>
                    <a:pt x="25758" y="942284"/>
                  </a:lnTo>
                  <a:lnTo>
                    <a:pt x="0" y="929914"/>
                  </a:lnTo>
                  <a:close/>
                </a:path>
                <a:path w="502920" h="1026160">
                  <a:moveTo>
                    <a:pt x="25758" y="942284"/>
                  </a:moveTo>
                  <a:lnTo>
                    <a:pt x="16156" y="962278"/>
                  </a:lnTo>
                  <a:lnTo>
                    <a:pt x="19154" y="970814"/>
                  </a:lnTo>
                  <a:lnTo>
                    <a:pt x="33380" y="977645"/>
                  </a:lnTo>
                  <a:lnTo>
                    <a:pt x="41915" y="974648"/>
                  </a:lnTo>
                  <a:lnTo>
                    <a:pt x="51516" y="954654"/>
                  </a:lnTo>
                  <a:lnTo>
                    <a:pt x="25758" y="942284"/>
                  </a:lnTo>
                  <a:close/>
                </a:path>
                <a:path w="502920" h="1026160">
                  <a:moveTo>
                    <a:pt x="51516" y="954654"/>
                  </a:moveTo>
                  <a:lnTo>
                    <a:pt x="41915" y="974648"/>
                  </a:lnTo>
                  <a:lnTo>
                    <a:pt x="33380" y="977645"/>
                  </a:lnTo>
                  <a:lnTo>
                    <a:pt x="63574" y="977645"/>
                  </a:lnTo>
                  <a:lnTo>
                    <a:pt x="77275" y="967024"/>
                  </a:lnTo>
                  <a:lnTo>
                    <a:pt x="51516" y="954654"/>
                  </a:lnTo>
                  <a:close/>
                </a:path>
                <a:path w="502920" h="1026160">
                  <a:moveTo>
                    <a:pt x="485367" y="0"/>
                  </a:moveTo>
                  <a:lnTo>
                    <a:pt x="476831" y="2997"/>
                  </a:lnTo>
                  <a:lnTo>
                    <a:pt x="25758" y="942284"/>
                  </a:lnTo>
                  <a:lnTo>
                    <a:pt x="51516" y="954654"/>
                  </a:lnTo>
                  <a:lnTo>
                    <a:pt x="502591" y="15366"/>
                  </a:lnTo>
                  <a:lnTo>
                    <a:pt x="499593" y="6831"/>
                  </a:lnTo>
                  <a:lnTo>
                    <a:pt x="485367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33365" y="5410264"/>
              <a:ext cx="273685" cy="274320"/>
            </a:xfrm>
            <a:custGeom>
              <a:avLst/>
              <a:gdLst/>
              <a:ahLst/>
              <a:cxnLst/>
              <a:rect l="l" t="t" r="r" b="b"/>
              <a:pathLst>
                <a:path w="273684" h="274320">
                  <a:moveTo>
                    <a:pt x="136790" y="0"/>
                  </a:moveTo>
                  <a:lnTo>
                    <a:pt x="93554" y="6976"/>
                  </a:lnTo>
                  <a:lnTo>
                    <a:pt x="56003" y="26404"/>
                  </a:lnTo>
                  <a:lnTo>
                    <a:pt x="26392" y="56027"/>
                  </a:lnTo>
                  <a:lnTo>
                    <a:pt x="6973" y="93594"/>
                  </a:lnTo>
                  <a:lnTo>
                    <a:pt x="0" y="136848"/>
                  </a:lnTo>
                  <a:lnTo>
                    <a:pt x="6973" y="180103"/>
                  </a:lnTo>
                  <a:lnTo>
                    <a:pt x="26392" y="217670"/>
                  </a:lnTo>
                  <a:lnTo>
                    <a:pt x="56003" y="247294"/>
                  </a:lnTo>
                  <a:lnTo>
                    <a:pt x="93554" y="266721"/>
                  </a:lnTo>
                  <a:lnTo>
                    <a:pt x="136790" y="273698"/>
                  </a:lnTo>
                  <a:lnTo>
                    <a:pt x="180027" y="266721"/>
                  </a:lnTo>
                  <a:lnTo>
                    <a:pt x="217578" y="247294"/>
                  </a:lnTo>
                  <a:lnTo>
                    <a:pt x="247189" y="217670"/>
                  </a:lnTo>
                  <a:lnTo>
                    <a:pt x="266608" y="180103"/>
                  </a:lnTo>
                  <a:lnTo>
                    <a:pt x="273582" y="136848"/>
                  </a:lnTo>
                  <a:lnTo>
                    <a:pt x="266608" y="93594"/>
                  </a:lnTo>
                  <a:lnTo>
                    <a:pt x="247189" y="56027"/>
                  </a:lnTo>
                  <a:lnTo>
                    <a:pt x="217578" y="26404"/>
                  </a:lnTo>
                  <a:lnTo>
                    <a:pt x="180027" y="6976"/>
                  </a:lnTo>
                  <a:lnTo>
                    <a:pt x="13679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33365" y="5410264"/>
              <a:ext cx="273685" cy="274320"/>
            </a:xfrm>
            <a:custGeom>
              <a:avLst/>
              <a:gdLst/>
              <a:ahLst/>
              <a:cxnLst/>
              <a:rect l="l" t="t" r="r" b="b"/>
              <a:pathLst>
                <a:path w="273684" h="274320">
                  <a:moveTo>
                    <a:pt x="0" y="136849"/>
                  </a:moveTo>
                  <a:lnTo>
                    <a:pt x="6973" y="93594"/>
                  </a:lnTo>
                  <a:lnTo>
                    <a:pt x="26392" y="56027"/>
                  </a:lnTo>
                  <a:lnTo>
                    <a:pt x="56004" y="26403"/>
                  </a:lnTo>
                  <a:lnTo>
                    <a:pt x="93554" y="6976"/>
                  </a:lnTo>
                  <a:lnTo>
                    <a:pt x="136791" y="0"/>
                  </a:lnTo>
                  <a:lnTo>
                    <a:pt x="180027" y="6976"/>
                  </a:lnTo>
                  <a:lnTo>
                    <a:pt x="217577" y="26403"/>
                  </a:lnTo>
                  <a:lnTo>
                    <a:pt x="247189" y="56027"/>
                  </a:lnTo>
                  <a:lnTo>
                    <a:pt x="266608" y="93594"/>
                  </a:lnTo>
                  <a:lnTo>
                    <a:pt x="273582" y="136849"/>
                  </a:lnTo>
                  <a:lnTo>
                    <a:pt x="266608" y="180103"/>
                  </a:lnTo>
                  <a:lnTo>
                    <a:pt x="247189" y="217670"/>
                  </a:lnTo>
                  <a:lnTo>
                    <a:pt x="217577" y="247294"/>
                  </a:lnTo>
                  <a:lnTo>
                    <a:pt x="180027" y="266721"/>
                  </a:lnTo>
                  <a:lnTo>
                    <a:pt x="136791" y="273698"/>
                  </a:lnTo>
                  <a:lnTo>
                    <a:pt x="93554" y="266721"/>
                  </a:lnTo>
                  <a:lnTo>
                    <a:pt x="56004" y="247294"/>
                  </a:lnTo>
                  <a:lnTo>
                    <a:pt x="26392" y="217670"/>
                  </a:lnTo>
                  <a:lnTo>
                    <a:pt x="6973" y="180103"/>
                  </a:lnTo>
                  <a:lnTo>
                    <a:pt x="0" y="136849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66710" y="5410264"/>
              <a:ext cx="273685" cy="274320"/>
            </a:xfrm>
            <a:custGeom>
              <a:avLst/>
              <a:gdLst/>
              <a:ahLst/>
              <a:cxnLst/>
              <a:rect l="l" t="t" r="r" b="b"/>
              <a:pathLst>
                <a:path w="273685" h="274320">
                  <a:moveTo>
                    <a:pt x="136790" y="0"/>
                  </a:moveTo>
                  <a:lnTo>
                    <a:pt x="93554" y="6976"/>
                  </a:lnTo>
                  <a:lnTo>
                    <a:pt x="56003" y="26404"/>
                  </a:lnTo>
                  <a:lnTo>
                    <a:pt x="26392" y="56027"/>
                  </a:lnTo>
                  <a:lnTo>
                    <a:pt x="6973" y="93594"/>
                  </a:lnTo>
                  <a:lnTo>
                    <a:pt x="0" y="136848"/>
                  </a:lnTo>
                  <a:lnTo>
                    <a:pt x="6973" y="180103"/>
                  </a:lnTo>
                  <a:lnTo>
                    <a:pt x="26392" y="217670"/>
                  </a:lnTo>
                  <a:lnTo>
                    <a:pt x="56003" y="247294"/>
                  </a:lnTo>
                  <a:lnTo>
                    <a:pt x="93554" y="266721"/>
                  </a:lnTo>
                  <a:lnTo>
                    <a:pt x="136790" y="273698"/>
                  </a:lnTo>
                  <a:lnTo>
                    <a:pt x="180027" y="266721"/>
                  </a:lnTo>
                  <a:lnTo>
                    <a:pt x="217578" y="247294"/>
                  </a:lnTo>
                  <a:lnTo>
                    <a:pt x="247189" y="217670"/>
                  </a:lnTo>
                  <a:lnTo>
                    <a:pt x="266608" y="180103"/>
                  </a:lnTo>
                  <a:lnTo>
                    <a:pt x="273582" y="136848"/>
                  </a:lnTo>
                  <a:lnTo>
                    <a:pt x="266608" y="93594"/>
                  </a:lnTo>
                  <a:lnTo>
                    <a:pt x="247189" y="56027"/>
                  </a:lnTo>
                  <a:lnTo>
                    <a:pt x="217578" y="26404"/>
                  </a:lnTo>
                  <a:lnTo>
                    <a:pt x="180027" y="6976"/>
                  </a:lnTo>
                  <a:lnTo>
                    <a:pt x="13679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66710" y="5410264"/>
              <a:ext cx="273685" cy="274320"/>
            </a:xfrm>
            <a:custGeom>
              <a:avLst/>
              <a:gdLst/>
              <a:ahLst/>
              <a:cxnLst/>
              <a:rect l="l" t="t" r="r" b="b"/>
              <a:pathLst>
                <a:path w="273685" h="274320">
                  <a:moveTo>
                    <a:pt x="0" y="136849"/>
                  </a:moveTo>
                  <a:lnTo>
                    <a:pt x="6973" y="93594"/>
                  </a:lnTo>
                  <a:lnTo>
                    <a:pt x="26392" y="56027"/>
                  </a:lnTo>
                  <a:lnTo>
                    <a:pt x="56004" y="26403"/>
                  </a:lnTo>
                  <a:lnTo>
                    <a:pt x="93554" y="6976"/>
                  </a:lnTo>
                  <a:lnTo>
                    <a:pt x="136791" y="0"/>
                  </a:lnTo>
                  <a:lnTo>
                    <a:pt x="180027" y="6976"/>
                  </a:lnTo>
                  <a:lnTo>
                    <a:pt x="217577" y="26403"/>
                  </a:lnTo>
                  <a:lnTo>
                    <a:pt x="247189" y="56027"/>
                  </a:lnTo>
                  <a:lnTo>
                    <a:pt x="266608" y="93594"/>
                  </a:lnTo>
                  <a:lnTo>
                    <a:pt x="273582" y="136849"/>
                  </a:lnTo>
                  <a:lnTo>
                    <a:pt x="266608" y="180103"/>
                  </a:lnTo>
                  <a:lnTo>
                    <a:pt x="247189" y="217670"/>
                  </a:lnTo>
                  <a:lnTo>
                    <a:pt x="217577" y="247294"/>
                  </a:lnTo>
                  <a:lnTo>
                    <a:pt x="180027" y="266721"/>
                  </a:lnTo>
                  <a:lnTo>
                    <a:pt x="136791" y="273698"/>
                  </a:lnTo>
                  <a:lnTo>
                    <a:pt x="93554" y="266721"/>
                  </a:lnTo>
                  <a:lnTo>
                    <a:pt x="56004" y="247294"/>
                  </a:lnTo>
                  <a:lnTo>
                    <a:pt x="26392" y="217670"/>
                  </a:lnTo>
                  <a:lnTo>
                    <a:pt x="6973" y="180103"/>
                  </a:lnTo>
                  <a:lnTo>
                    <a:pt x="0" y="136849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38609" y="6204923"/>
              <a:ext cx="273685" cy="274320"/>
            </a:xfrm>
            <a:custGeom>
              <a:avLst/>
              <a:gdLst/>
              <a:ahLst/>
              <a:cxnLst/>
              <a:rect l="l" t="t" r="r" b="b"/>
              <a:pathLst>
                <a:path w="273685" h="274320">
                  <a:moveTo>
                    <a:pt x="136791" y="0"/>
                  </a:moveTo>
                  <a:lnTo>
                    <a:pt x="93554" y="6976"/>
                  </a:lnTo>
                  <a:lnTo>
                    <a:pt x="56004" y="26403"/>
                  </a:lnTo>
                  <a:lnTo>
                    <a:pt x="26392" y="56027"/>
                  </a:lnTo>
                  <a:lnTo>
                    <a:pt x="6973" y="93594"/>
                  </a:lnTo>
                  <a:lnTo>
                    <a:pt x="0" y="136848"/>
                  </a:lnTo>
                  <a:lnTo>
                    <a:pt x="6973" y="180103"/>
                  </a:lnTo>
                  <a:lnTo>
                    <a:pt x="26392" y="217670"/>
                  </a:lnTo>
                  <a:lnTo>
                    <a:pt x="56004" y="247294"/>
                  </a:lnTo>
                  <a:lnTo>
                    <a:pt x="93554" y="266721"/>
                  </a:lnTo>
                  <a:lnTo>
                    <a:pt x="136791" y="273697"/>
                  </a:lnTo>
                  <a:lnTo>
                    <a:pt x="180028" y="266721"/>
                  </a:lnTo>
                  <a:lnTo>
                    <a:pt x="217578" y="247294"/>
                  </a:lnTo>
                  <a:lnTo>
                    <a:pt x="247189" y="217670"/>
                  </a:lnTo>
                  <a:lnTo>
                    <a:pt x="266608" y="180103"/>
                  </a:lnTo>
                  <a:lnTo>
                    <a:pt x="273582" y="136848"/>
                  </a:lnTo>
                  <a:lnTo>
                    <a:pt x="266608" y="93594"/>
                  </a:lnTo>
                  <a:lnTo>
                    <a:pt x="247189" y="56027"/>
                  </a:lnTo>
                  <a:lnTo>
                    <a:pt x="217578" y="26403"/>
                  </a:lnTo>
                  <a:lnTo>
                    <a:pt x="180028" y="6976"/>
                  </a:lnTo>
                  <a:lnTo>
                    <a:pt x="136791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38609" y="6204923"/>
              <a:ext cx="273685" cy="274320"/>
            </a:xfrm>
            <a:custGeom>
              <a:avLst/>
              <a:gdLst/>
              <a:ahLst/>
              <a:cxnLst/>
              <a:rect l="l" t="t" r="r" b="b"/>
              <a:pathLst>
                <a:path w="273685" h="274320">
                  <a:moveTo>
                    <a:pt x="0" y="136849"/>
                  </a:moveTo>
                  <a:lnTo>
                    <a:pt x="6973" y="93594"/>
                  </a:lnTo>
                  <a:lnTo>
                    <a:pt x="26392" y="56027"/>
                  </a:lnTo>
                  <a:lnTo>
                    <a:pt x="56004" y="26403"/>
                  </a:lnTo>
                  <a:lnTo>
                    <a:pt x="93554" y="6976"/>
                  </a:lnTo>
                  <a:lnTo>
                    <a:pt x="136791" y="0"/>
                  </a:lnTo>
                  <a:lnTo>
                    <a:pt x="180027" y="6976"/>
                  </a:lnTo>
                  <a:lnTo>
                    <a:pt x="217577" y="26403"/>
                  </a:lnTo>
                  <a:lnTo>
                    <a:pt x="247189" y="56027"/>
                  </a:lnTo>
                  <a:lnTo>
                    <a:pt x="266608" y="93594"/>
                  </a:lnTo>
                  <a:lnTo>
                    <a:pt x="273582" y="136849"/>
                  </a:lnTo>
                  <a:lnTo>
                    <a:pt x="266608" y="180103"/>
                  </a:lnTo>
                  <a:lnTo>
                    <a:pt x="247189" y="217670"/>
                  </a:lnTo>
                  <a:lnTo>
                    <a:pt x="217577" y="247294"/>
                  </a:lnTo>
                  <a:lnTo>
                    <a:pt x="180027" y="266721"/>
                  </a:lnTo>
                  <a:lnTo>
                    <a:pt x="136791" y="273698"/>
                  </a:lnTo>
                  <a:lnTo>
                    <a:pt x="93554" y="266721"/>
                  </a:lnTo>
                  <a:lnTo>
                    <a:pt x="56004" y="247294"/>
                  </a:lnTo>
                  <a:lnTo>
                    <a:pt x="26392" y="217670"/>
                  </a:lnTo>
                  <a:lnTo>
                    <a:pt x="6973" y="180103"/>
                  </a:lnTo>
                  <a:lnTo>
                    <a:pt x="0" y="136849"/>
                  </a:lnTo>
                  <a:close/>
                </a:path>
              </a:pathLst>
            </a:custGeom>
            <a:ln w="3810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72127" y="5627679"/>
              <a:ext cx="450850" cy="617855"/>
            </a:xfrm>
            <a:custGeom>
              <a:avLst/>
              <a:gdLst/>
              <a:ahLst/>
              <a:cxnLst/>
              <a:rect l="l" t="t" r="r" b="b"/>
              <a:pathLst>
                <a:path w="450850" h="617854">
                  <a:moveTo>
                    <a:pt x="15495" y="522743"/>
                  </a:moveTo>
                  <a:lnTo>
                    <a:pt x="0" y="617326"/>
                  </a:lnTo>
                  <a:lnTo>
                    <a:pt x="79858" y="575637"/>
                  </a:lnTo>
                  <a:lnTo>
                    <a:pt x="39880" y="575637"/>
                  </a:lnTo>
                  <a:lnTo>
                    <a:pt x="27091" y="566390"/>
                  </a:lnTo>
                  <a:lnTo>
                    <a:pt x="25656" y="557459"/>
                  </a:lnTo>
                  <a:lnTo>
                    <a:pt x="38651" y="539487"/>
                  </a:lnTo>
                  <a:lnTo>
                    <a:pt x="15495" y="522743"/>
                  </a:lnTo>
                  <a:close/>
                </a:path>
                <a:path w="450850" h="617854">
                  <a:moveTo>
                    <a:pt x="38651" y="539487"/>
                  </a:moveTo>
                  <a:lnTo>
                    <a:pt x="25656" y="557459"/>
                  </a:lnTo>
                  <a:lnTo>
                    <a:pt x="27091" y="566390"/>
                  </a:lnTo>
                  <a:lnTo>
                    <a:pt x="39880" y="575637"/>
                  </a:lnTo>
                  <a:lnTo>
                    <a:pt x="48812" y="574202"/>
                  </a:lnTo>
                  <a:lnTo>
                    <a:pt x="61807" y="556230"/>
                  </a:lnTo>
                  <a:lnTo>
                    <a:pt x="38651" y="539487"/>
                  </a:lnTo>
                  <a:close/>
                </a:path>
                <a:path w="450850" h="617854">
                  <a:moveTo>
                    <a:pt x="61807" y="556230"/>
                  </a:moveTo>
                  <a:lnTo>
                    <a:pt x="48812" y="574202"/>
                  </a:lnTo>
                  <a:lnTo>
                    <a:pt x="39880" y="575637"/>
                  </a:lnTo>
                  <a:lnTo>
                    <a:pt x="79858" y="575637"/>
                  </a:lnTo>
                  <a:lnTo>
                    <a:pt x="84963" y="572973"/>
                  </a:lnTo>
                  <a:lnTo>
                    <a:pt x="61807" y="556230"/>
                  </a:lnTo>
                  <a:close/>
                </a:path>
                <a:path w="450850" h="617854">
                  <a:moveTo>
                    <a:pt x="436624" y="0"/>
                  </a:moveTo>
                  <a:lnTo>
                    <a:pt x="427692" y="1435"/>
                  </a:lnTo>
                  <a:lnTo>
                    <a:pt x="38651" y="539487"/>
                  </a:lnTo>
                  <a:lnTo>
                    <a:pt x="61807" y="556230"/>
                  </a:lnTo>
                  <a:lnTo>
                    <a:pt x="450848" y="18178"/>
                  </a:lnTo>
                  <a:lnTo>
                    <a:pt x="449413" y="9246"/>
                  </a:lnTo>
                  <a:lnTo>
                    <a:pt x="436624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86975" y="5770513"/>
              <a:ext cx="641985" cy="307975"/>
            </a:xfrm>
            <a:custGeom>
              <a:avLst/>
              <a:gdLst/>
              <a:ahLst/>
              <a:cxnLst/>
              <a:rect l="l" t="t" r="r" b="b"/>
              <a:pathLst>
                <a:path w="641985" h="307975">
                  <a:moveTo>
                    <a:pt x="641522" y="0"/>
                  </a:moveTo>
                  <a:lnTo>
                    <a:pt x="0" y="0"/>
                  </a:lnTo>
                  <a:lnTo>
                    <a:pt x="0" y="307777"/>
                  </a:lnTo>
                  <a:lnTo>
                    <a:pt x="641522" y="307777"/>
                  </a:lnTo>
                  <a:lnTo>
                    <a:pt x="6415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20950" y="4870644"/>
              <a:ext cx="273685" cy="274320"/>
            </a:xfrm>
            <a:custGeom>
              <a:avLst/>
              <a:gdLst/>
              <a:ahLst/>
              <a:cxnLst/>
              <a:rect l="l" t="t" r="r" b="b"/>
              <a:pathLst>
                <a:path w="273685" h="274320">
                  <a:moveTo>
                    <a:pt x="136791" y="0"/>
                  </a:moveTo>
                  <a:lnTo>
                    <a:pt x="93554" y="6976"/>
                  </a:lnTo>
                  <a:lnTo>
                    <a:pt x="56004" y="26404"/>
                  </a:lnTo>
                  <a:lnTo>
                    <a:pt x="26392" y="56027"/>
                  </a:lnTo>
                  <a:lnTo>
                    <a:pt x="6973" y="93594"/>
                  </a:lnTo>
                  <a:lnTo>
                    <a:pt x="0" y="136848"/>
                  </a:lnTo>
                  <a:lnTo>
                    <a:pt x="6973" y="180104"/>
                  </a:lnTo>
                  <a:lnTo>
                    <a:pt x="26392" y="217670"/>
                  </a:lnTo>
                  <a:lnTo>
                    <a:pt x="56004" y="247294"/>
                  </a:lnTo>
                  <a:lnTo>
                    <a:pt x="93554" y="266722"/>
                  </a:lnTo>
                  <a:lnTo>
                    <a:pt x="136791" y="273698"/>
                  </a:lnTo>
                  <a:lnTo>
                    <a:pt x="180028" y="266722"/>
                  </a:lnTo>
                  <a:lnTo>
                    <a:pt x="217578" y="247294"/>
                  </a:lnTo>
                  <a:lnTo>
                    <a:pt x="247189" y="217670"/>
                  </a:lnTo>
                  <a:lnTo>
                    <a:pt x="266608" y="180104"/>
                  </a:lnTo>
                  <a:lnTo>
                    <a:pt x="273582" y="136848"/>
                  </a:lnTo>
                  <a:lnTo>
                    <a:pt x="266608" y="93594"/>
                  </a:lnTo>
                  <a:lnTo>
                    <a:pt x="247189" y="56027"/>
                  </a:lnTo>
                  <a:lnTo>
                    <a:pt x="217578" y="26404"/>
                  </a:lnTo>
                  <a:lnTo>
                    <a:pt x="180028" y="6976"/>
                  </a:lnTo>
                  <a:lnTo>
                    <a:pt x="136791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20950" y="4870644"/>
              <a:ext cx="273685" cy="274320"/>
            </a:xfrm>
            <a:custGeom>
              <a:avLst/>
              <a:gdLst/>
              <a:ahLst/>
              <a:cxnLst/>
              <a:rect l="l" t="t" r="r" b="b"/>
              <a:pathLst>
                <a:path w="273685" h="274320">
                  <a:moveTo>
                    <a:pt x="0" y="136849"/>
                  </a:moveTo>
                  <a:lnTo>
                    <a:pt x="6973" y="93594"/>
                  </a:lnTo>
                  <a:lnTo>
                    <a:pt x="26392" y="56027"/>
                  </a:lnTo>
                  <a:lnTo>
                    <a:pt x="56004" y="26403"/>
                  </a:lnTo>
                  <a:lnTo>
                    <a:pt x="93554" y="6976"/>
                  </a:lnTo>
                  <a:lnTo>
                    <a:pt x="136791" y="0"/>
                  </a:lnTo>
                  <a:lnTo>
                    <a:pt x="180027" y="6976"/>
                  </a:lnTo>
                  <a:lnTo>
                    <a:pt x="217577" y="26403"/>
                  </a:lnTo>
                  <a:lnTo>
                    <a:pt x="247189" y="56027"/>
                  </a:lnTo>
                  <a:lnTo>
                    <a:pt x="266608" y="93594"/>
                  </a:lnTo>
                  <a:lnTo>
                    <a:pt x="273582" y="136849"/>
                  </a:lnTo>
                  <a:lnTo>
                    <a:pt x="266608" y="180103"/>
                  </a:lnTo>
                  <a:lnTo>
                    <a:pt x="247189" y="217670"/>
                  </a:lnTo>
                  <a:lnTo>
                    <a:pt x="217577" y="247294"/>
                  </a:lnTo>
                  <a:lnTo>
                    <a:pt x="180027" y="266721"/>
                  </a:lnTo>
                  <a:lnTo>
                    <a:pt x="136791" y="273698"/>
                  </a:lnTo>
                  <a:lnTo>
                    <a:pt x="93554" y="266721"/>
                  </a:lnTo>
                  <a:lnTo>
                    <a:pt x="56004" y="247294"/>
                  </a:lnTo>
                  <a:lnTo>
                    <a:pt x="26392" y="217670"/>
                  </a:lnTo>
                  <a:lnTo>
                    <a:pt x="6973" y="180103"/>
                  </a:lnTo>
                  <a:lnTo>
                    <a:pt x="0" y="136849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35004" y="3445394"/>
              <a:ext cx="273685" cy="274320"/>
            </a:xfrm>
            <a:custGeom>
              <a:avLst/>
              <a:gdLst/>
              <a:ahLst/>
              <a:cxnLst/>
              <a:rect l="l" t="t" r="r" b="b"/>
              <a:pathLst>
                <a:path w="273685" h="274320">
                  <a:moveTo>
                    <a:pt x="136790" y="0"/>
                  </a:moveTo>
                  <a:lnTo>
                    <a:pt x="93554" y="6976"/>
                  </a:lnTo>
                  <a:lnTo>
                    <a:pt x="56003" y="26404"/>
                  </a:lnTo>
                  <a:lnTo>
                    <a:pt x="26392" y="56027"/>
                  </a:lnTo>
                  <a:lnTo>
                    <a:pt x="6973" y="93594"/>
                  </a:lnTo>
                  <a:lnTo>
                    <a:pt x="0" y="136848"/>
                  </a:lnTo>
                  <a:lnTo>
                    <a:pt x="6973" y="180104"/>
                  </a:lnTo>
                  <a:lnTo>
                    <a:pt x="26392" y="217670"/>
                  </a:lnTo>
                  <a:lnTo>
                    <a:pt x="56003" y="247294"/>
                  </a:lnTo>
                  <a:lnTo>
                    <a:pt x="93554" y="266722"/>
                  </a:lnTo>
                  <a:lnTo>
                    <a:pt x="136790" y="273698"/>
                  </a:lnTo>
                  <a:lnTo>
                    <a:pt x="180026" y="266722"/>
                  </a:lnTo>
                  <a:lnTo>
                    <a:pt x="217577" y="247294"/>
                  </a:lnTo>
                  <a:lnTo>
                    <a:pt x="247188" y="217670"/>
                  </a:lnTo>
                  <a:lnTo>
                    <a:pt x="266607" y="180104"/>
                  </a:lnTo>
                  <a:lnTo>
                    <a:pt x="273580" y="136848"/>
                  </a:lnTo>
                  <a:lnTo>
                    <a:pt x="266607" y="93594"/>
                  </a:lnTo>
                  <a:lnTo>
                    <a:pt x="247188" y="56027"/>
                  </a:lnTo>
                  <a:lnTo>
                    <a:pt x="217577" y="26404"/>
                  </a:lnTo>
                  <a:lnTo>
                    <a:pt x="180026" y="6976"/>
                  </a:lnTo>
                  <a:lnTo>
                    <a:pt x="13679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35004" y="3445394"/>
              <a:ext cx="273685" cy="274320"/>
            </a:xfrm>
            <a:custGeom>
              <a:avLst/>
              <a:gdLst/>
              <a:ahLst/>
              <a:cxnLst/>
              <a:rect l="l" t="t" r="r" b="b"/>
              <a:pathLst>
                <a:path w="273685" h="274320">
                  <a:moveTo>
                    <a:pt x="0" y="136849"/>
                  </a:moveTo>
                  <a:lnTo>
                    <a:pt x="6973" y="93594"/>
                  </a:lnTo>
                  <a:lnTo>
                    <a:pt x="26392" y="56027"/>
                  </a:lnTo>
                  <a:lnTo>
                    <a:pt x="56004" y="26403"/>
                  </a:lnTo>
                  <a:lnTo>
                    <a:pt x="93554" y="6976"/>
                  </a:lnTo>
                  <a:lnTo>
                    <a:pt x="136791" y="0"/>
                  </a:lnTo>
                  <a:lnTo>
                    <a:pt x="180027" y="6976"/>
                  </a:lnTo>
                  <a:lnTo>
                    <a:pt x="217577" y="26403"/>
                  </a:lnTo>
                  <a:lnTo>
                    <a:pt x="247189" y="56027"/>
                  </a:lnTo>
                  <a:lnTo>
                    <a:pt x="266608" y="93594"/>
                  </a:lnTo>
                  <a:lnTo>
                    <a:pt x="273582" y="136849"/>
                  </a:lnTo>
                  <a:lnTo>
                    <a:pt x="266608" y="180103"/>
                  </a:lnTo>
                  <a:lnTo>
                    <a:pt x="247189" y="217670"/>
                  </a:lnTo>
                  <a:lnTo>
                    <a:pt x="217577" y="247294"/>
                  </a:lnTo>
                  <a:lnTo>
                    <a:pt x="180027" y="266721"/>
                  </a:lnTo>
                  <a:lnTo>
                    <a:pt x="136791" y="273698"/>
                  </a:lnTo>
                  <a:lnTo>
                    <a:pt x="93554" y="266721"/>
                  </a:lnTo>
                  <a:lnTo>
                    <a:pt x="56004" y="247294"/>
                  </a:lnTo>
                  <a:lnTo>
                    <a:pt x="26392" y="217670"/>
                  </a:lnTo>
                  <a:lnTo>
                    <a:pt x="6973" y="180103"/>
                  </a:lnTo>
                  <a:lnTo>
                    <a:pt x="0" y="136849"/>
                  </a:lnTo>
                  <a:close/>
                </a:path>
              </a:pathLst>
            </a:custGeom>
            <a:ln w="3810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98212" y="6204923"/>
              <a:ext cx="273685" cy="274320"/>
            </a:xfrm>
            <a:custGeom>
              <a:avLst/>
              <a:gdLst/>
              <a:ahLst/>
              <a:cxnLst/>
              <a:rect l="l" t="t" r="r" b="b"/>
              <a:pathLst>
                <a:path w="273685" h="274320">
                  <a:moveTo>
                    <a:pt x="136791" y="0"/>
                  </a:moveTo>
                  <a:lnTo>
                    <a:pt x="93554" y="6976"/>
                  </a:lnTo>
                  <a:lnTo>
                    <a:pt x="56004" y="26403"/>
                  </a:lnTo>
                  <a:lnTo>
                    <a:pt x="26392" y="56027"/>
                  </a:lnTo>
                  <a:lnTo>
                    <a:pt x="6973" y="93594"/>
                  </a:lnTo>
                  <a:lnTo>
                    <a:pt x="0" y="136848"/>
                  </a:lnTo>
                  <a:lnTo>
                    <a:pt x="6973" y="180103"/>
                  </a:lnTo>
                  <a:lnTo>
                    <a:pt x="26392" y="217670"/>
                  </a:lnTo>
                  <a:lnTo>
                    <a:pt x="56004" y="247294"/>
                  </a:lnTo>
                  <a:lnTo>
                    <a:pt x="93554" y="266721"/>
                  </a:lnTo>
                  <a:lnTo>
                    <a:pt x="136791" y="273697"/>
                  </a:lnTo>
                  <a:lnTo>
                    <a:pt x="180028" y="266721"/>
                  </a:lnTo>
                  <a:lnTo>
                    <a:pt x="217578" y="247294"/>
                  </a:lnTo>
                  <a:lnTo>
                    <a:pt x="247189" y="217670"/>
                  </a:lnTo>
                  <a:lnTo>
                    <a:pt x="266608" y="180103"/>
                  </a:lnTo>
                  <a:lnTo>
                    <a:pt x="273582" y="136848"/>
                  </a:lnTo>
                  <a:lnTo>
                    <a:pt x="266608" y="93594"/>
                  </a:lnTo>
                  <a:lnTo>
                    <a:pt x="247189" y="56027"/>
                  </a:lnTo>
                  <a:lnTo>
                    <a:pt x="217578" y="26403"/>
                  </a:lnTo>
                  <a:lnTo>
                    <a:pt x="180028" y="6976"/>
                  </a:lnTo>
                  <a:lnTo>
                    <a:pt x="136791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98212" y="6204923"/>
              <a:ext cx="273685" cy="274320"/>
            </a:xfrm>
            <a:custGeom>
              <a:avLst/>
              <a:gdLst/>
              <a:ahLst/>
              <a:cxnLst/>
              <a:rect l="l" t="t" r="r" b="b"/>
              <a:pathLst>
                <a:path w="273685" h="274320">
                  <a:moveTo>
                    <a:pt x="0" y="136849"/>
                  </a:moveTo>
                  <a:lnTo>
                    <a:pt x="6973" y="93594"/>
                  </a:lnTo>
                  <a:lnTo>
                    <a:pt x="26392" y="56027"/>
                  </a:lnTo>
                  <a:lnTo>
                    <a:pt x="56004" y="26403"/>
                  </a:lnTo>
                  <a:lnTo>
                    <a:pt x="93554" y="6976"/>
                  </a:lnTo>
                  <a:lnTo>
                    <a:pt x="136791" y="0"/>
                  </a:lnTo>
                  <a:lnTo>
                    <a:pt x="180027" y="6976"/>
                  </a:lnTo>
                  <a:lnTo>
                    <a:pt x="217577" y="26403"/>
                  </a:lnTo>
                  <a:lnTo>
                    <a:pt x="247189" y="56027"/>
                  </a:lnTo>
                  <a:lnTo>
                    <a:pt x="266608" y="93594"/>
                  </a:lnTo>
                  <a:lnTo>
                    <a:pt x="273582" y="136849"/>
                  </a:lnTo>
                  <a:lnTo>
                    <a:pt x="266608" y="180103"/>
                  </a:lnTo>
                  <a:lnTo>
                    <a:pt x="247189" y="217670"/>
                  </a:lnTo>
                  <a:lnTo>
                    <a:pt x="217577" y="247294"/>
                  </a:lnTo>
                  <a:lnTo>
                    <a:pt x="180027" y="266721"/>
                  </a:lnTo>
                  <a:lnTo>
                    <a:pt x="136791" y="273698"/>
                  </a:lnTo>
                  <a:lnTo>
                    <a:pt x="93554" y="266721"/>
                  </a:lnTo>
                  <a:lnTo>
                    <a:pt x="56004" y="247294"/>
                  </a:lnTo>
                  <a:lnTo>
                    <a:pt x="26392" y="217670"/>
                  </a:lnTo>
                  <a:lnTo>
                    <a:pt x="6973" y="180103"/>
                  </a:lnTo>
                  <a:lnTo>
                    <a:pt x="0" y="136849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909574" y="6354213"/>
              <a:ext cx="273685" cy="274320"/>
            </a:xfrm>
            <a:custGeom>
              <a:avLst/>
              <a:gdLst/>
              <a:ahLst/>
              <a:cxnLst/>
              <a:rect l="l" t="t" r="r" b="b"/>
              <a:pathLst>
                <a:path w="273684" h="274320">
                  <a:moveTo>
                    <a:pt x="136790" y="0"/>
                  </a:moveTo>
                  <a:lnTo>
                    <a:pt x="93554" y="6976"/>
                  </a:lnTo>
                  <a:lnTo>
                    <a:pt x="56003" y="26403"/>
                  </a:lnTo>
                  <a:lnTo>
                    <a:pt x="26392" y="56027"/>
                  </a:lnTo>
                  <a:lnTo>
                    <a:pt x="6973" y="93594"/>
                  </a:lnTo>
                  <a:lnTo>
                    <a:pt x="0" y="136848"/>
                  </a:lnTo>
                  <a:lnTo>
                    <a:pt x="6973" y="180103"/>
                  </a:lnTo>
                  <a:lnTo>
                    <a:pt x="26392" y="217670"/>
                  </a:lnTo>
                  <a:lnTo>
                    <a:pt x="56003" y="247294"/>
                  </a:lnTo>
                  <a:lnTo>
                    <a:pt x="93554" y="266721"/>
                  </a:lnTo>
                  <a:lnTo>
                    <a:pt x="136790" y="273697"/>
                  </a:lnTo>
                  <a:lnTo>
                    <a:pt x="180027" y="266721"/>
                  </a:lnTo>
                  <a:lnTo>
                    <a:pt x="217578" y="247294"/>
                  </a:lnTo>
                  <a:lnTo>
                    <a:pt x="247189" y="217670"/>
                  </a:lnTo>
                  <a:lnTo>
                    <a:pt x="266608" y="180103"/>
                  </a:lnTo>
                  <a:lnTo>
                    <a:pt x="273582" y="136848"/>
                  </a:lnTo>
                  <a:lnTo>
                    <a:pt x="266608" y="93594"/>
                  </a:lnTo>
                  <a:lnTo>
                    <a:pt x="247189" y="56027"/>
                  </a:lnTo>
                  <a:lnTo>
                    <a:pt x="217578" y="26403"/>
                  </a:lnTo>
                  <a:lnTo>
                    <a:pt x="180027" y="6976"/>
                  </a:lnTo>
                  <a:lnTo>
                    <a:pt x="13679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909574" y="6354213"/>
              <a:ext cx="273685" cy="274320"/>
            </a:xfrm>
            <a:custGeom>
              <a:avLst/>
              <a:gdLst/>
              <a:ahLst/>
              <a:cxnLst/>
              <a:rect l="l" t="t" r="r" b="b"/>
              <a:pathLst>
                <a:path w="273684" h="274320">
                  <a:moveTo>
                    <a:pt x="0" y="136849"/>
                  </a:moveTo>
                  <a:lnTo>
                    <a:pt x="6973" y="93594"/>
                  </a:lnTo>
                  <a:lnTo>
                    <a:pt x="26392" y="56027"/>
                  </a:lnTo>
                  <a:lnTo>
                    <a:pt x="56004" y="26403"/>
                  </a:lnTo>
                  <a:lnTo>
                    <a:pt x="93554" y="6976"/>
                  </a:lnTo>
                  <a:lnTo>
                    <a:pt x="136791" y="0"/>
                  </a:lnTo>
                  <a:lnTo>
                    <a:pt x="180027" y="6976"/>
                  </a:lnTo>
                  <a:lnTo>
                    <a:pt x="217577" y="26403"/>
                  </a:lnTo>
                  <a:lnTo>
                    <a:pt x="247189" y="56027"/>
                  </a:lnTo>
                  <a:lnTo>
                    <a:pt x="266608" y="93594"/>
                  </a:lnTo>
                  <a:lnTo>
                    <a:pt x="273582" y="136849"/>
                  </a:lnTo>
                  <a:lnTo>
                    <a:pt x="266608" y="180103"/>
                  </a:lnTo>
                  <a:lnTo>
                    <a:pt x="247189" y="217670"/>
                  </a:lnTo>
                  <a:lnTo>
                    <a:pt x="217577" y="247294"/>
                  </a:lnTo>
                  <a:lnTo>
                    <a:pt x="180027" y="266721"/>
                  </a:lnTo>
                  <a:lnTo>
                    <a:pt x="136791" y="273698"/>
                  </a:lnTo>
                  <a:lnTo>
                    <a:pt x="93554" y="266721"/>
                  </a:lnTo>
                  <a:lnTo>
                    <a:pt x="56004" y="247294"/>
                  </a:lnTo>
                  <a:lnTo>
                    <a:pt x="26392" y="217670"/>
                  </a:lnTo>
                  <a:lnTo>
                    <a:pt x="6973" y="180103"/>
                  </a:lnTo>
                  <a:lnTo>
                    <a:pt x="0" y="136849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189716" y="5804916"/>
            <a:ext cx="4781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genre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550209" y="3659038"/>
            <a:ext cx="641985" cy="307975"/>
          </a:xfrm>
          <a:custGeom>
            <a:avLst/>
            <a:gdLst/>
            <a:ahLst/>
            <a:cxnLst/>
            <a:rect l="l" t="t" r="r" b="b"/>
            <a:pathLst>
              <a:path w="641984" h="307975">
                <a:moveTo>
                  <a:pt x="641521" y="0"/>
                </a:moveTo>
                <a:lnTo>
                  <a:pt x="0" y="0"/>
                </a:lnTo>
                <a:lnTo>
                  <a:pt x="0" y="307776"/>
                </a:lnTo>
                <a:lnTo>
                  <a:pt x="641521" y="307776"/>
                </a:lnTo>
                <a:lnTo>
                  <a:pt x="6415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628949" y="3692652"/>
            <a:ext cx="4781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genre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752498" y="4473079"/>
            <a:ext cx="1621155" cy="1090295"/>
            <a:chOff x="6228497" y="4473078"/>
            <a:chExt cx="1621155" cy="1090295"/>
          </a:xfrm>
        </p:grpSpPr>
        <p:sp>
          <p:nvSpPr>
            <p:cNvPr id="33" name="object 33"/>
            <p:cNvSpPr/>
            <p:nvPr/>
          </p:nvSpPr>
          <p:spPr>
            <a:xfrm>
              <a:off x="6228497" y="4473078"/>
              <a:ext cx="1621155" cy="1090295"/>
            </a:xfrm>
            <a:custGeom>
              <a:avLst/>
              <a:gdLst/>
              <a:ahLst/>
              <a:cxnLst/>
              <a:rect l="l" t="t" r="r" b="b"/>
              <a:pathLst>
                <a:path w="1621154" h="1090295">
                  <a:moveTo>
                    <a:pt x="79189" y="35805"/>
                  </a:moveTo>
                  <a:lnTo>
                    <a:pt x="63297" y="59552"/>
                  </a:lnTo>
                  <a:lnTo>
                    <a:pt x="1603479" y="1090297"/>
                  </a:lnTo>
                  <a:lnTo>
                    <a:pt x="1612352" y="1088539"/>
                  </a:lnTo>
                  <a:lnTo>
                    <a:pt x="1621129" y="1075424"/>
                  </a:lnTo>
                  <a:lnTo>
                    <a:pt x="1619371" y="1066549"/>
                  </a:lnTo>
                  <a:lnTo>
                    <a:pt x="79189" y="35805"/>
                  </a:lnTo>
                  <a:close/>
                </a:path>
                <a:path w="1621154" h="1090295">
                  <a:moveTo>
                    <a:pt x="0" y="0"/>
                  </a:moveTo>
                  <a:lnTo>
                    <a:pt x="47404" y="83300"/>
                  </a:lnTo>
                  <a:lnTo>
                    <a:pt x="63297" y="59552"/>
                  </a:lnTo>
                  <a:lnTo>
                    <a:pt x="44861" y="47214"/>
                  </a:lnTo>
                  <a:lnTo>
                    <a:pt x="43103" y="38341"/>
                  </a:lnTo>
                  <a:lnTo>
                    <a:pt x="51880" y="25226"/>
                  </a:lnTo>
                  <a:lnTo>
                    <a:pt x="60754" y="23468"/>
                  </a:lnTo>
                  <a:lnTo>
                    <a:pt x="87445" y="23468"/>
                  </a:lnTo>
                  <a:lnTo>
                    <a:pt x="95082" y="12057"/>
                  </a:lnTo>
                  <a:lnTo>
                    <a:pt x="0" y="0"/>
                  </a:lnTo>
                  <a:close/>
                </a:path>
                <a:path w="1621154" h="1090295">
                  <a:moveTo>
                    <a:pt x="60754" y="23468"/>
                  </a:moveTo>
                  <a:lnTo>
                    <a:pt x="51880" y="25226"/>
                  </a:lnTo>
                  <a:lnTo>
                    <a:pt x="43103" y="38341"/>
                  </a:lnTo>
                  <a:lnTo>
                    <a:pt x="44861" y="47214"/>
                  </a:lnTo>
                  <a:lnTo>
                    <a:pt x="63297" y="59552"/>
                  </a:lnTo>
                  <a:lnTo>
                    <a:pt x="79189" y="35805"/>
                  </a:lnTo>
                  <a:lnTo>
                    <a:pt x="60754" y="23468"/>
                  </a:lnTo>
                  <a:close/>
                </a:path>
                <a:path w="1621154" h="1090295">
                  <a:moveTo>
                    <a:pt x="87445" y="23468"/>
                  </a:moveTo>
                  <a:lnTo>
                    <a:pt x="60754" y="23468"/>
                  </a:lnTo>
                  <a:lnTo>
                    <a:pt x="79189" y="35805"/>
                  </a:lnTo>
                  <a:lnTo>
                    <a:pt x="87445" y="23468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634116" y="4824017"/>
              <a:ext cx="641985" cy="307975"/>
            </a:xfrm>
            <a:custGeom>
              <a:avLst/>
              <a:gdLst/>
              <a:ahLst/>
              <a:cxnLst/>
              <a:rect l="l" t="t" r="r" b="b"/>
              <a:pathLst>
                <a:path w="641984" h="307975">
                  <a:moveTo>
                    <a:pt x="641521" y="0"/>
                  </a:moveTo>
                  <a:lnTo>
                    <a:pt x="0" y="0"/>
                  </a:lnTo>
                  <a:lnTo>
                    <a:pt x="0" y="307776"/>
                  </a:lnTo>
                  <a:lnTo>
                    <a:pt x="641521" y="307776"/>
                  </a:lnTo>
                  <a:lnTo>
                    <a:pt x="6415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8236857" y="4856988"/>
            <a:ext cx="4781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genre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002403" y="4462287"/>
            <a:ext cx="1477010" cy="561340"/>
          </a:xfrm>
          <a:custGeom>
            <a:avLst/>
            <a:gdLst/>
            <a:ahLst/>
            <a:cxnLst/>
            <a:rect l="l" t="t" r="r" b="b"/>
            <a:pathLst>
              <a:path w="1477010" h="561339">
                <a:moveTo>
                  <a:pt x="1391098" y="26833"/>
                </a:moveTo>
                <a:lnTo>
                  <a:pt x="3808" y="534501"/>
                </a:lnTo>
                <a:lnTo>
                  <a:pt x="0" y="542706"/>
                </a:lnTo>
                <a:lnTo>
                  <a:pt x="5424" y="557527"/>
                </a:lnTo>
                <a:lnTo>
                  <a:pt x="13629" y="561336"/>
                </a:lnTo>
                <a:lnTo>
                  <a:pt x="1400918" y="53668"/>
                </a:lnTo>
                <a:lnTo>
                  <a:pt x="1391098" y="26833"/>
                </a:lnTo>
                <a:close/>
              </a:path>
              <a:path w="1477010" h="561339">
                <a:moveTo>
                  <a:pt x="1468567" y="19211"/>
                </a:moveTo>
                <a:lnTo>
                  <a:pt x="1411928" y="19211"/>
                </a:lnTo>
                <a:lnTo>
                  <a:pt x="1420134" y="23020"/>
                </a:lnTo>
                <a:lnTo>
                  <a:pt x="1425557" y="37840"/>
                </a:lnTo>
                <a:lnTo>
                  <a:pt x="1421748" y="46046"/>
                </a:lnTo>
                <a:lnTo>
                  <a:pt x="1400918" y="53668"/>
                </a:lnTo>
                <a:lnTo>
                  <a:pt x="1410738" y="80504"/>
                </a:lnTo>
                <a:lnTo>
                  <a:pt x="1468567" y="19211"/>
                </a:lnTo>
                <a:close/>
              </a:path>
              <a:path w="1477010" h="561339">
                <a:moveTo>
                  <a:pt x="1411928" y="19211"/>
                </a:moveTo>
                <a:lnTo>
                  <a:pt x="1391098" y="26833"/>
                </a:lnTo>
                <a:lnTo>
                  <a:pt x="1400918" y="53668"/>
                </a:lnTo>
                <a:lnTo>
                  <a:pt x="1421748" y="46046"/>
                </a:lnTo>
                <a:lnTo>
                  <a:pt x="1425557" y="37840"/>
                </a:lnTo>
                <a:lnTo>
                  <a:pt x="1420134" y="23020"/>
                </a:lnTo>
                <a:lnTo>
                  <a:pt x="1411928" y="19211"/>
                </a:lnTo>
                <a:close/>
              </a:path>
              <a:path w="1477010" h="561339">
                <a:moveTo>
                  <a:pt x="1381278" y="0"/>
                </a:moveTo>
                <a:lnTo>
                  <a:pt x="1391098" y="26833"/>
                </a:lnTo>
                <a:lnTo>
                  <a:pt x="1411928" y="19211"/>
                </a:lnTo>
                <a:lnTo>
                  <a:pt x="1468567" y="19211"/>
                </a:lnTo>
                <a:lnTo>
                  <a:pt x="1476512" y="10791"/>
                </a:lnTo>
                <a:lnTo>
                  <a:pt x="1381278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159093" y="4699695"/>
            <a:ext cx="641985" cy="26096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5085" rIns="0" bIns="0" rtlCol="0">
            <a:spAutoFit/>
          </a:bodyPr>
          <a:lstStyle/>
          <a:p>
            <a:pPr marL="90805">
              <a:spcBef>
                <a:spcPts val="355"/>
              </a:spcBef>
            </a:pPr>
            <a:r>
              <a:rPr sz="1400" spc="-5" dirty="0">
                <a:latin typeface="Arial"/>
                <a:cs typeface="Arial"/>
              </a:rPr>
              <a:t>genre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265653" y="3679011"/>
            <a:ext cx="641985" cy="1248410"/>
            <a:chOff x="3741652" y="3679011"/>
            <a:chExt cx="641985" cy="1248410"/>
          </a:xfrm>
        </p:grpSpPr>
        <p:sp>
          <p:nvSpPr>
            <p:cNvPr id="39" name="object 39"/>
            <p:cNvSpPr/>
            <p:nvPr/>
          </p:nvSpPr>
          <p:spPr>
            <a:xfrm>
              <a:off x="3760548" y="3679011"/>
              <a:ext cx="516890" cy="1248410"/>
            </a:xfrm>
            <a:custGeom>
              <a:avLst/>
              <a:gdLst/>
              <a:ahLst/>
              <a:cxnLst/>
              <a:rect l="l" t="t" r="r" b="b"/>
              <a:pathLst>
                <a:path w="516889" h="1248410">
                  <a:moveTo>
                    <a:pt x="53065" y="74293"/>
                  </a:moveTo>
                  <a:lnTo>
                    <a:pt x="26532" y="84902"/>
                  </a:lnTo>
                  <a:lnTo>
                    <a:pt x="490129" y="1244347"/>
                  </a:lnTo>
                  <a:lnTo>
                    <a:pt x="498444" y="1247912"/>
                  </a:lnTo>
                  <a:lnTo>
                    <a:pt x="513097" y="1242052"/>
                  </a:lnTo>
                  <a:lnTo>
                    <a:pt x="516662" y="1233737"/>
                  </a:lnTo>
                  <a:lnTo>
                    <a:pt x="53065" y="74293"/>
                  </a:lnTo>
                  <a:close/>
                </a:path>
                <a:path w="516889" h="1248410">
                  <a:moveTo>
                    <a:pt x="7971" y="0"/>
                  </a:moveTo>
                  <a:lnTo>
                    <a:pt x="0" y="95511"/>
                  </a:lnTo>
                  <a:lnTo>
                    <a:pt x="26532" y="84902"/>
                  </a:lnTo>
                  <a:lnTo>
                    <a:pt x="18298" y="64308"/>
                  </a:lnTo>
                  <a:lnTo>
                    <a:pt x="21863" y="55994"/>
                  </a:lnTo>
                  <a:lnTo>
                    <a:pt x="36516" y="50135"/>
                  </a:lnTo>
                  <a:lnTo>
                    <a:pt x="64359" y="50135"/>
                  </a:lnTo>
                  <a:lnTo>
                    <a:pt x="7971" y="0"/>
                  </a:lnTo>
                  <a:close/>
                </a:path>
                <a:path w="516889" h="1248410">
                  <a:moveTo>
                    <a:pt x="36516" y="50135"/>
                  </a:moveTo>
                  <a:lnTo>
                    <a:pt x="21863" y="55994"/>
                  </a:lnTo>
                  <a:lnTo>
                    <a:pt x="18298" y="64308"/>
                  </a:lnTo>
                  <a:lnTo>
                    <a:pt x="26532" y="84902"/>
                  </a:lnTo>
                  <a:lnTo>
                    <a:pt x="53065" y="74293"/>
                  </a:lnTo>
                  <a:lnTo>
                    <a:pt x="44830" y="53699"/>
                  </a:lnTo>
                  <a:lnTo>
                    <a:pt x="36516" y="50135"/>
                  </a:lnTo>
                  <a:close/>
                </a:path>
                <a:path w="516889" h="1248410">
                  <a:moveTo>
                    <a:pt x="64359" y="50135"/>
                  </a:moveTo>
                  <a:lnTo>
                    <a:pt x="36516" y="50135"/>
                  </a:lnTo>
                  <a:lnTo>
                    <a:pt x="44830" y="53699"/>
                  </a:lnTo>
                  <a:lnTo>
                    <a:pt x="53065" y="74293"/>
                  </a:lnTo>
                  <a:lnTo>
                    <a:pt x="79597" y="63684"/>
                  </a:lnTo>
                  <a:lnTo>
                    <a:pt x="64359" y="50135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741652" y="4140979"/>
              <a:ext cx="641985" cy="307975"/>
            </a:xfrm>
            <a:custGeom>
              <a:avLst/>
              <a:gdLst/>
              <a:ahLst/>
              <a:cxnLst/>
              <a:rect l="l" t="t" r="r" b="b"/>
              <a:pathLst>
                <a:path w="641985" h="307975">
                  <a:moveTo>
                    <a:pt x="641521" y="0"/>
                  </a:moveTo>
                  <a:lnTo>
                    <a:pt x="0" y="0"/>
                  </a:lnTo>
                  <a:lnTo>
                    <a:pt x="0" y="307776"/>
                  </a:lnTo>
                  <a:lnTo>
                    <a:pt x="641521" y="307776"/>
                  </a:lnTo>
                  <a:lnTo>
                    <a:pt x="6415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5344393" y="4174235"/>
            <a:ext cx="4781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genre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962730" y="5087990"/>
            <a:ext cx="911225" cy="1116965"/>
            <a:chOff x="3438729" y="5087989"/>
            <a:chExt cx="911225" cy="1116965"/>
          </a:xfrm>
        </p:grpSpPr>
        <p:sp>
          <p:nvSpPr>
            <p:cNvPr id="43" name="object 43"/>
            <p:cNvSpPr/>
            <p:nvPr/>
          </p:nvSpPr>
          <p:spPr>
            <a:xfrm>
              <a:off x="3535004" y="5087989"/>
              <a:ext cx="742315" cy="1116965"/>
            </a:xfrm>
            <a:custGeom>
              <a:avLst/>
              <a:gdLst/>
              <a:ahLst/>
              <a:cxnLst/>
              <a:rect l="l" t="t" r="r" b="b"/>
              <a:pathLst>
                <a:path w="742314" h="1116964">
                  <a:moveTo>
                    <a:pt x="11421" y="1021773"/>
                  </a:moveTo>
                  <a:lnTo>
                    <a:pt x="0" y="1116934"/>
                  </a:lnTo>
                  <a:lnTo>
                    <a:pt x="75027" y="1073572"/>
                  </a:lnTo>
                  <a:lnTo>
                    <a:pt x="38054" y="1073572"/>
                  </a:lnTo>
                  <a:lnTo>
                    <a:pt x="24880" y="1064882"/>
                  </a:lnTo>
                  <a:lnTo>
                    <a:pt x="23063" y="1056020"/>
                  </a:lnTo>
                  <a:lnTo>
                    <a:pt x="35274" y="1037507"/>
                  </a:lnTo>
                  <a:lnTo>
                    <a:pt x="11421" y="1021773"/>
                  </a:lnTo>
                  <a:close/>
                </a:path>
                <a:path w="742314" h="1116964">
                  <a:moveTo>
                    <a:pt x="35274" y="1037507"/>
                  </a:moveTo>
                  <a:lnTo>
                    <a:pt x="23063" y="1056020"/>
                  </a:lnTo>
                  <a:lnTo>
                    <a:pt x="24880" y="1064882"/>
                  </a:lnTo>
                  <a:lnTo>
                    <a:pt x="38054" y="1073572"/>
                  </a:lnTo>
                  <a:lnTo>
                    <a:pt x="46916" y="1071754"/>
                  </a:lnTo>
                  <a:lnTo>
                    <a:pt x="59127" y="1053241"/>
                  </a:lnTo>
                  <a:lnTo>
                    <a:pt x="35274" y="1037507"/>
                  </a:lnTo>
                  <a:close/>
                </a:path>
                <a:path w="742314" h="1116964">
                  <a:moveTo>
                    <a:pt x="59127" y="1053241"/>
                  </a:moveTo>
                  <a:lnTo>
                    <a:pt x="46916" y="1071754"/>
                  </a:lnTo>
                  <a:lnTo>
                    <a:pt x="38054" y="1073572"/>
                  </a:lnTo>
                  <a:lnTo>
                    <a:pt x="75027" y="1073572"/>
                  </a:lnTo>
                  <a:lnTo>
                    <a:pt x="82980" y="1068975"/>
                  </a:lnTo>
                  <a:lnTo>
                    <a:pt x="59127" y="1053241"/>
                  </a:lnTo>
                  <a:close/>
                </a:path>
                <a:path w="742314" h="1116964">
                  <a:moveTo>
                    <a:pt x="727290" y="0"/>
                  </a:moveTo>
                  <a:lnTo>
                    <a:pt x="718430" y="1817"/>
                  </a:lnTo>
                  <a:lnTo>
                    <a:pt x="35274" y="1037507"/>
                  </a:lnTo>
                  <a:lnTo>
                    <a:pt x="59127" y="1053241"/>
                  </a:lnTo>
                  <a:lnTo>
                    <a:pt x="742283" y="17551"/>
                  </a:lnTo>
                  <a:lnTo>
                    <a:pt x="740464" y="8689"/>
                  </a:lnTo>
                  <a:lnTo>
                    <a:pt x="72729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438729" y="5549419"/>
              <a:ext cx="911225" cy="307975"/>
            </a:xfrm>
            <a:custGeom>
              <a:avLst/>
              <a:gdLst/>
              <a:ahLst/>
              <a:cxnLst/>
              <a:rect l="l" t="t" r="r" b="b"/>
              <a:pathLst>
                <a:path w="911225" h="307975">
                  <a:moveTo>
                    <a:pt x="910827" y="0"/>
                  </a:moveTo>
                  <a:lnTo>
                    <a:pt x="0" y="0"/>
                  </a:lnTo>
                  <a:lnTo>
                    <a:pt x="0" y="307777"/>
                  </a:lnTo>
                  <a:lnTo>
                    <a:pt x="910827" y="307777"/>
                  </a:lnTo>
                  <a:lnTo>
                    <a:pt x="9108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041469" y="5582411"/>
            <a:ext cx="7454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Inf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5" dirty="0">
                <a:latin typeface="Arial"/>
                <a:cs typeface="Arial"/>
              </a:rPr>
              <a:t>uen</a:t>
            </a:r>
            <a:r>
              <a:rPr sz="1400" dirty="0">
                <a:latin typeface="Arial"/>
                <a:cs typeface="Arial"/>
              </a:rPr>
              <a:t>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962601" y="5088393"/>
            <a:ext cx="1628139" cy="477520"/>
          </a:xfrm>
          <a:custGeom>
            <a:avLst/>
            <a:gdLst/>
            <a:ahLst/>
            <a:cxnLst/>
            <a:rect l="l" t="t" r="r" b="b"/>
            <a:pathLst>
              <a:path w="1628139" h="477520">
                <a:moveTo>
                  <a:pt x="1541661" y="449790"/>
                </a:moveTo>
                <a:lnTo>
                  <a:pt x="1534092" y="477346"/>
                </a:lnTo>
                <a:lnTo>
                  <a:pt x="1628109" y="458720"/>
                </a:lnTo>
                <a:lnTo>
                  <a:pt x="1624708" y="455665"/>
                </a:lnTo>
                <a:lnTo>
                  <a:pt x="1563049" y="455665"/>
                </a:lnTo>
                <a:lnTo>
                  <a:pt x="1541661" y="449790"/>
                </a:lnTo>
                <a:close/>
              </a:path>
              <a:path w="1628139" h="477520">
                <a:moveTo>
                  <a:pt x="1549230" y="422237"/>
                </a:moveTo>
                <a:lnTo>
                  <a:pt x="1541661" y="449790"/>
                </a:lnTo>
                <a:lnTo>
                  <a:pt x="1563049" y="455665"/>
                </a:lnTo>
                <a:lnTo>
                  <a:pt x="1570911" y="451192"/>
                </a:lnTo>
                <a:lnTo>
                  <a:pt x="1575092" y="435974"/>
                </a:lnTo>
                <a:lnTo>
                  <a:pt x="1570617" y="428111"/>
                </a:lnTo>
                <a:lnTo>
                  <a:pt x="1549230" y="422237"/>
                </a:lnTo>
                <a:close/>
              </a:path>
              <a:path w="1628139" h="477520">
                <a:moveTo>
                  <a:pt x="1556799" y="394682"/>
                </a:moveTo>
                <a:lnTo>
                  <a:pt x="1549230" y="422237"/>
                </a:lnTo>
                <a:lnTo>
                  <a:pt x="1570617" y="428111"/>
                </a:lnTo>
                <a:lnTo>
                  <a:pt x="1575092" y="435974"/>
                </a:lnTo>
                <a:lnTo>
                  <a:pt x="1570911" y="451192"/>
                </a:lnTo>
                <a:lnTo>
                  <a:pt x="1563049" y="455665"/>
                </a:lnTo>
                <a:lnTo>
                  <a:pt x="1624708" y="455665"/>
                </a:lnTo>
                <a:lnTo>
                  <a:pt x="1556799" y="394682"/>
                </a:lnTo>
                <a:close/>
              </a:path>
              <a:path w="1628139" h="477520">
                <a:moveTo>
                  <a:pt x="12042" y="0"/>
                </a:moveTo>
                <a:lnTo>
                  <a:pt x="4179" y="4474"/>
                </a:lnTo>
                <a:lnTo>
                  <a:pt x="0" y="19692"/>
                </a:lnTo>
                <a:lnTo>
                  <a:pt x="4474" y="27555"/>
                </a:lnTo>
                <a:lnTo>
                  <a:pt x="1541661" y="449790"/>
                </a:lnTo>
                <a:lnTo>
                  <a:pt x="1549230" y="422237"/>
                </a:lnTo>
                <a:lnTo>
                  <a:pt x="1204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307281" y="5182511"/>
            <a:ext cx="911225" cy="26225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6355" rIns="0" bIns="0" rtlCol="0">
            <a:spAutoFit/>
          </a:bodyPr>
          <a:lstStyle/>
          <a:p>
            <a:pPr marL="90805">
              <a:spcBef>
                <a:spcPts val="365"/>
              </a:spcBef>
            </a:pPr>
            <a:r>
              <a:rPr sz="1400" spc="-5" dirty="0">
                <a:latin typeface="Arial"/>
                <a:cs typeface="Arial"/>
              </a:rPr>
              <a:t>Influence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808259" y="5393225"/>
            <a:ext cx="1549400" cy="1001394"/>
            <a:chOff x="6284259" y="5393225"/>
            <a:chExt cx="1549400" cy="1001394"/>
          </a:xfrm>
        </p:grpSpPr>
        <p:sp>
          <p:nvSpPr>
            <p:cNvPr id="49" name="object 49"/>
            <p:cNvSpPr/>
            <p:nvPr/>
          </p:nvSpPr>
          <p:spPr>
            <a:xfrm>
              <a:off x="6284252" y="5504256"/>
              <a:ext cx="1549400" cy="890269"/>
            </a:xfrm>
            <a:custGeom>
              <a:avLst/>
              <a:gdLst/>
              <a:ahLst/>
              <a:cxnLst/>
              <a:rect l="l" t="t" r="r" b="b"/>
              <a:pathLst>
                <a:path w="1549400" h="890270">
                  <a:moveTo>
                    <a:pt x="665378" y="890041"/>
                  </a:moveTo>
                  <a:lnTo>
                    <a:pt x="655675" y="851992"/>
                  </a:lnTo>
                  <a:lnTo>
                    <a:pt x="641692" y="797179"/>
                  </a:lnTo>
                  <a:lnTo>
                    <a:pt x="620090" y="815873"/>
                  </a:lnTo>
                  <a:lnTo>
                    <a:pt x="21615" y="124320"/>
                  </a:lnTo>
                  <a:lnTo>
                    <a:pt x="12585" y="123659"/>
                  </a:lnTo>
                  <a:lnTo>
                    <a:pt x="647" y="133985"/>
                  </a:lnTo>
                  <a:lnTo>
                    <a:pt x="0" y="143014"/>
                  </a:lnTo>
                  <a:lnTo>
                    <a:pt x="598474" y="834567"/>
                  </a:lnTo>
                  <a:lnTo>
                    <a:pt x="576872" y="853274"/>
                  </a:lnTo>
                  <a:lnTo>
                    <a:pt x="665378" y="890041"/>
                  </a:lnTo>
                  <a:close/>
                </a:path>
                <a:path w="1549400" h="890270">
                  <a:moveTo>
                    <a:pt x="1549107" y="42862"/>
                  </a:moveTo>
                  <a:lnTo>
                    <a:pt x="1463382" y="0"/>
                  </a:lnTo>
                  <a:lnTo>
                    <a:pt x="1463382" y="28575"/>
                  </a:lnTo>
                  <a:lnTo>
                    <a:pt x="56032" y="28575"/>
                  </a:lnTo>
                  <a:lnTo>
                    <a:pt x="48145" y="28575"/>
                  </a:lnTo>
                  <a:lnTo>
                    <a:pt x="41744" y="34975"/>
                  </a:lnTo>
                  <a:lnTo>
                    <a:pt x="41744" y="50749"/>
                  </a:lnTo>
                  <a:lnTo>
                    <a:pt x="48145" y="57150"/>
                  </a:lnTo>
                  <a:lnTo>
                    <a:pt x="1463382" y="57150"/>
                  </a:lnTo>
                  <a:lnTo>
                    <a:pt x="1463382" y="85725"/>
                  </a:lnTo>
                  <a:lnTo>
                    <a:pt x="1520532" y="57150"/>
                  </a:lnTo>
                  <a:lnTo>
                    <a:pt x="1549107" y="42862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552135" y="5393225"/>
              <a:ext cx="911225" cy="307975"/>
            </a:xfrm>
            <a:custGeom>
              <a:avLst/>
              <a:gdLst/>
              <a:ahLst/>
              <a:cxnLst/>
              <a:rect l="l" t="t" r="r" b="b"/>
              <a:pathLst>
                <a:path w="911225" h="307975">
                  <a:moveTo>
                    <a:pt x="910827" y="0"/>
                  </a:moveTo>
                  <a:lnTo>
                    <a:pt x="0" y="0"/>
                  </a:lnTo>
                  <a:lnTo>
                    <a:pt x="0" y="307776"/>
                  </a:lnTo>
                  <a:lnTo>
                    <a:pt x="910827" y="307776"/>
                  </a:lnTo>
                  <a:lnTo>
                    <a:pt x="9108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8154875" y="5426964"/>
            <a:ext cx="7454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Inf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5" dirty="0">
                <a:latin typeface="Arial"/>
                <a:cs typeface="Arial"/>
              </a:rPr>
              <a:t>uen</a:t>
            </a:r>
            <a:r>
              <a:rPr sz="1400" dirty="0">
                <a:latin typeface="Arial"/>
                <a:cs typeface="Arial"/>
              </a:rPr>
              <a:t>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852189" y="5865198"/>
            <a:ext cx="911225" cy="307975"/>
          </a:xfrm>
          <a:custGeom>
            <a:avLst/>
            <a:gdLst/>
            <a:ahLst/>
            <a:cxnLst/>
            <a:rect l="l" t="t" r="r" b="b"/>
            <a:pathLst>
              <a:path w="911225" h="307975">
                <a:moveTo>
                  <a:pt x="910826" y="0"/>
                </a:moveTo>
                <a:lnTo>
                  <a:pt x="0" y="0"/>
                </a:lnTo>
                <a:lnTo>
                  <a:pt x="0" y="307777"/>
                </a:lnTo>
                <a:lnTo>
                  <a:pt x="910826" y="307777"/>
                </a:lnTo>
                <a:lnTo>
                  <a:pt x="9108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7930929" y="5899403"/>
            <a:ext cx="7454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Inf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5" dirty="0">
                <a:latin typeface="Arial"/>
                <a:cs typeface="Arial"/>
              </a:rPr>
              <a:t>uen</a:t>
            </a:r>
            <a:r>
              <a:rPr sz="1400" dirty="0">
                <a:latin typeface="Arial"/>
                <a:cs typeface="Arial"/>
              </a:rPr>
              <a:t>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293927" y="3326780"/>
            <a:ext cx="1216660" cy="2099945"/>
          </a:xfrm>
          <a:custGeom>
            <a:avLst/>
            <a:gdLst/>
            <a:ahLst/>
            <a:cxnLst/>
            <a:rect l="l" t="t" r="r" b="b"/>
            <a:pathLst>
              <a:path w="1216659" h="2099945">
                <a:moveTo>
                  <a:pt x="55170" y="67149"/>
                </a:moveTo>
                <a:lnTo>
                  <a:pt x="30410" y="81412"/>
                </a:lnTo>
                <a:lnTo>
                  <a:pt x="1191788" y="2097455"/>
                </a:lnTo>
                <a:lnTo>
                  <a:pt x="1200523" y="2099805"/>
                </a:lnTo>
                <a:lnTo>
                  <a:pt x="1214198" y="2091927"/>
                </a:lnTo>
                <a:lnTo>
                  <a:pt x="1216548" y="2083191"/>
                </a:lnTo>
                <a:lnTo>
                  <a:pt x="55170" y="67149"/>
                </a:lnTo>
                <a:close/>
              </a:path>
              <a:path w="1216659" h="2099945">
                <a:moveTo>
                  <a:pt x="0" y="0"/>
                </a:moveTo>
                <a:lnTo>
                  <a:pt x="5650" y="95676"/>
                </a:lnTo>
                <a:lnTo>
                  <a:pt x="30410" y="81412"/>
                </a:lnTo>
                <a:lnTo>
                  <a:pt x="19342" y="62198"/>
                </a:lnTo>
                <a:lnTo>
                  <a:pt x="21691" y="53461"/>
                </a:lnTo>
                <a:lnTo>
                  <a:pt x="35366" y="45585"/>
                </a:lnTo>
                <a:lnTo>
                  <a:pt x="68898" y="45585"/>
                </a:lnTo>
                <a:lnTo>
                  <a:pt x="0" y="0"/>
                </a:lnTo>
                <a:close/>
              </a:path>
              <a:path w="1216659" h="2099945">
                <a:moveTo>
                  <a:pt x="35366" y="45585"/>
                </a:moveTo>
                <a:lnTo>
                  <a:pt x="21691" y="53461"/>
                </a:lnTo>
                <a:lnTo>
                  <a:pt x="19342" y="62198"/>
                </a:lnTo>
                <a:lnTo>
                  <a:pt x="30410" y="81412"/>
                </a:lnTo>
                <a:lnTo>
                  <a:pt x="55170" y="67149"/>
                </a:lnTo>
                <a:lnTo>
                  <a:pt x="44102" y="47934"/>
                </a:lnTo>
                <a:lnTo>
                  <a:pt x="35366" y="45585"/>
                </a:lnTo>
                <a:close/>
              </a:path>
              <a:path w="1216659" h="2099945">
                <a:moveTo>
                  <a:pt x="68898" y="45585"/>
                </a:moveTo>
                <a:lnTo>
                  <a:pt x="35366" y="45585"/>
                </a:lnTo>
                <a:lnTo>
                  <a:pt x="44102" y="47934"/>
                </a:lnTo>
                <a:lnTo>
                  <a:pt x="55170" y="67149"/>
                </a:lnTo>
                <a:lnTo>
                  <a:pt x="79931" y="52885"/>
                </a:lnTo>
                <a:lnTo>
                  <a:pt x="68898" y="45585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8514934" y="4271734"/>
            <a:ext cx="911225" cy="26225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6355" rIns="0" bIns="0" rtlCol="0">
            <a:spAutoFit/>
          </a:bodyPr>
          <a:lstStyle/>
          <a:p>
            <a:pPr marL="90805">
              <a:spcBef>
                <a:spcPts val="365"/>
              </a:spcBef>
            </a:pPr>
            <a:r>
              <a:rPr sz="1400" spc="-5" dirty="0">
                <a:latin typeface="Arial"/>
                <a:cs typeface="Arial"/>
              </a:rPr>
              <a:t>Influence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430801" y="1013131"/>
            <a:ext cx="7870190" cy="2293576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287020" indent="-274320">
              <a:spcBef>
                <a:spcPts val="844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lang="en-US" sz="2800" spc="-10">
                <a:solidFill>
                  <a:srgbClr val="000000"/>
                </a:solidFill>
              </a:rPr>
              <a:t>Given </a:t>
            </a:r>
            <a:r>
              <a:rPr lang="en-US" sz="2800" spc="-5">
                <a:solidFill>
                  <a:srgbClr val="000000"/>
                </a:solidFill>
              </a:rPr>
              <a:t>an</a:t>
            </a:r>
            <a:r>
              <a:rPr lang="en-US" sz="2800" spc="-10">
                <a:solidFill>
                  <a:srgbClr val="000000"/>
                </a:solidFill>
              </a:rPr>
              <a:t> </a:t>
            </a:r>
            <a:r>
              <a:rPr lang="en-US" sz="2800" spc="-5">
                <a:solidFill>
                  <a:srgbClr val="000000"/>
                </a:solidFill>
              </a:rPr>
              <a:t>enormous</a:t>
            </a:r>
            <a:r>
              <a:rPr lang="en-US" sz="2800">
                <a:solidFill>
                  <a:srgbClr val="000000"/>
                </a:solidFill>
              </a:rPr>
              <a:t> </a:t>
            </a:r>
            <a:r>
              <a:rPr lang="en-US" sz="2800" spc="-45">
                <a:solidFill>
                  <a:srgbClr val="000000"/>
                </a:solidFill>
              </a:rPr>
              <a:t>KG,</a:t>
            </a:r>
            <a:r>
              <a:rPr lang="en-US" sz="2800" spc="-10">
                <a:solidFill>
                  <a:srgbClr val="000000"/>
                </a:solidFill>
              </a:rPr>
              <a:t> </a:t>
            </a:r>
            <a:r>
              <a:rPr lang="en-US" sz="2800" spc="-15">
                <a:solidFill>
                  <a:srgbClr val="000000"/>
                </a:solidFill>
              </a:rPr>
              <a:t>can</a:t>
            </a:r>
            <a:r>
              <a:rPr lang="en-US" sz="2800" spc="-10">
                <a:solidFill>
                  <a:srgbClr val="000000"/>
                </a:solidFill>
              </a:rPr>
              <a:t> </a:t>
            </a:r>
            <a:r>
              <a:rPr lang="en-US" sz="2800" spc="-15">
                <a:solidFill>
                  <a:srgbClr val="000000"/>
                </a:solidFill>
              </a:rPr>
              <a:t>we</a:t>
            </a:r>
            <a:r>
              <a:rPr lang="en-US" sz="2800">
                <a:solidFill>
                  <a:srgbClr val="000000"/>
                </a:solidFill>
              </a:rPr>
              <a:t> </a:t>
            </a:r>
            <a:r>
              <a:rPr lang="en-US" sz="2800" spc="-15">
                <a:solidFill>
                  <a:srgbClr val="000000"/>
                </a:solidFill>
              </a:rPr>
              <a:t>complete</a:t>
            </a:r>
            <a:r>
              <a:rPr lang="en-US" sz="2800" spc="-5">
                <a:solidFill>
                  <a:srgbClr val="000000"/>
                </a:solidFill>
              </a:rPr>
              <a:t> the</a:t>
            </a:r>
            <a:r>
              <a:rPr lang="en-US" sz="2800">
                <a:solidFill>
                  <a:srgbClr val="000000"/>
                </a:solidFill>
              </a:rPr>
              <a:t> </a:t>
            </a:r>
            <a:r>
              <a:rPr lang="en-US" sz="2800" spc="-50">
                <a:solidFill>
                  <a:srgbClr val="000000"/>
                </a:solidFill>
              </a:rPr>
              <a:t>KG?</a:t>
            </a:r>
          </a:p>
          <a:p>
            <a:pPr marL="287020" indent="-274320">
              <a:spcBef>
                <a:spcPts val="844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sz="2800" spc="-15">
                <a:latin typeface="Calibri"/>
                <a:cs typeface="Calibri"/>
              </a:rPr>
              <a:t>For</a:t>
            </a:r>
            <a:r>
              <a:rPr sz="2800" spc="-5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given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</a:t>
            </a:r>
            <a:r>
              <a:rPr sz="2800" b="1" spc="-5" dirty="0">
                <a:solidFill>
                  <a:srgbClr val="3792AA"/>
                </a:solidFill>
                <a:latin typeface="Calibri"/>
                <a:cs typeface="Calibri"/>
              </a:rPr>
              <a:t>head</a:t>
            </a:r>
            <a:r>
              <a:rPr sz="2800" spc="-5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B48200"/>
                </a:solidFill>
                <a:latin typeface="Calibri"/>
                <a:cs typeface="Calibri"/>
              </a:rPr>
              <a:t>relation</a:t>
            </a:r>
            <a:r>
              <a:rPr sz="2800" spc="-10" dirty="0">
                <a:latin typeface="Calibri"/>
                <a:cs typeface="Calibri"/>
              </a:rPr>
              <a:t>),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we</a:t>
            </a:r>
            <a:r>
              <a:rPr sz="2800" spc="-10" dirty="0">
                <a:latin typeface="Calibri"/>
                <a:cs typeface="Calibri"/>
              </a:rPr>
              <a:t> predict</a:t>
            </a:r>
            <a:r>
              <a:rPr sz="2800" dirty="0">
                <a:latin typeface="Calibri"/>
                <a:cs typeface="Calibri"/>
              </a:rPr>
              <a:t> missing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2F6231"/>
                </a:solidFill>
                <a:latin typeface="Calibri"/>
                <a:cs typeface="Calibri"/>
              </a:rPr>
              <a:t>tails</a:t>
            </a:r>
            <a:r>
              <a:rPr sz="2800" spc="-10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552450" lvl="1" indent="-228600">
              <a:spcBef>
                <a:spcPts val="640"/>
              </a:spcBef>
              <a:buClr>
                <a:srgbClr val="E66C7D"/>
              </a:buClr>
              <a:buFont typeface="Wingdings"/>
              <a:buChar char=""/>
              <a:tabLst>
                <a:tab pos="552450" algn="l"/>
              </a:tabLst>
            </a:pPr>
            <a:r>
              <a:rPr sz="2400" spc="-10" dirty="0">
                <a:latin typeface="Calibri"/>
                <a:cs typeface="Calibri"/>
              </a:rPr>
              <a:t>(Note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slightly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different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link</a:t>
            </a:r>
            <a:r>
              <a:rPr sz="2400" spc="-10" dirty="0">
                <a:latin typeface="Calibri"/>
                <a:cs typeface="Calibri"/>
              </a:rPr>
              <a:t> prediction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task)</a:t>
            </a:r>
            <a:endParaRPr sz="2400">
              <a:latin typeface="Calibri"/>
              <a:cs typeface="Calibri"/>
            </a:endParaRPr>
          </a:p>
          <a:p>
            <a:pPr marR="776605" algn="r">
              <a:spcBef>
                <a:spcPts val="1000"/>
              </a:spcBef>
            </a:pPr>
            <a:r>
              <a:rPr sz="1400" spc="-5" dirty="0">
                <a:solidFill>
                  <a:srgbClr val="3792AA"/>
                </a:solidFill>
                <a:latin typeface="Arial"/>
                <a:cs typeface="Arial"/>
              </a:rPr>
              <a:t>J.R.R</a:t>
            </a:r>
            <a:r>
              <a:rPr sz="1400" spc="-50" dirty="0">
                <a:solidFill>
                  <a:srgbClr val="3792AA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3792AA"/>
                </a:solidFill>
                <a:latin typeface="Arial"/>
                <a:cs typeface="Arial"/>
              </a:rPr>
              <a:t>Tolkien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247266" y="5692140"/>
            <a:ext cx="8750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3792AA"/>
                </a:solidFill>
                <a:latin typeface="Arial"/>
                <a:cs typeface="Arial"/>
              </a:rPr>
              <a:t>C.S.</a:t>
            </a:r>
            <a:r>
              <a:rPr sz="1400" spc="-60" dirty="0">
                <a:solidFill>
                  <a:srgbClr val="3792AA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792AA"/>
                </a:solidFill>
                <a:latin typeface="Arial"/>
                <a:cs typeface="Arial"/>
              </a:rPr>
              <a:t>Lewis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659928" y="5149596"/>
            <a:ext cx="1013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3792AA"/>
                </a:solidFill>
                <a:latin typeface="Arial"/>
                <a:cs typeface="Arial"/>
              </a:rPr>
              <a:t>J.K.</a:t>
            </a:r>
            <a:r>
              <a:rPr sz="1400" spc="-55" dirty="0">
                <a:solidFill>
                  <a:srgbClr val="3792AA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792AA"/>
                </a:solidFill>
                <a:latin typeface="Arial"/>
                <a:cs typeface="Arial"/>
              </a:rPr>
              <a:t>Rowling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784135" y="6390132"/>
            <a:ext cx="12877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3792AA"/>
                </a:solidFill>
                <a:latin typeface="Arial"/>
                <a:cs typeface="Arial"/>
              </a:rPr>
              <a:t>L</a:t>
            </a:r>
            <a:r>
              <a:rPr sz="1400" dirty="0">
                <a:solidFill>
                  <a:srgbClr val="3792AA"/>
                </a:solidFill>
                <a:latin typeface="Arial"/>
                <a:cs typeface="Arial"/>
              </a:rPr>
              <a:t>l</a:t>
            </a:r>
            <a:r>
              <a:rPr sz="1400" spc="-5" dirty="0">
                <a:solidFill>
                  <a:srgbClr val="3792AA"/>
                </a:solidFill>
                <a:latin typeface="Arial"/>
                <a:cs typeface="Arial"/>
              </a:rPr>
              <a:t>o</a:t>
            </a:r>
            <a:r>
              <a:rPr sz="1400" dirty="0">
                <a:solidFill>
                  <a:srgbClr val="3792AA"/>
                </a:solidFill>
                <a:latin typeface="Arial"/>
                <a:cs typeface="Arial"/>
              </a:rPr>
              <a:t>yd</a:t>
            </a:r>
            <a:r>
              <a:rPr sz="1400" spc="-85" dirty="0">
                <a:solidFill>
                  <a:srgbClr val="3792A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792AA"/>
                </a:solidFill>
                <a:latin typeface="Arial"/>
                <a:cs typeface="Arial"/>
              </a:rPr>
              <a:t>Al</a:t>
            </a:r>
            <a:r>
              <a:rPr sz="1400" spc="-5" dirty="0">
                <a:solidFill>
                  <a:srgbClr val="3792AA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3792AA"/>
                </a:solidFill>
                <a:latin typeface="Arial"/>
                <a:cs typeface="Arial"/>
              </a:rPr>
              <a:t>x</a:t>
            </a:r>
            <a:r>
              <a:rPr sz="1400" spc="-5" dirty="0">
                <a:solidFill>
                  <a:srgbClr val="3792AA"/>
                </a:solidFill>
                <a:latin typeface="Arial"/>
                <a:cs typeface="Arial"/>
              </a:rPr>
              <a:t>ande</a:t>
            </a:r>
            <a:r>
              <a:rPr sz="1400" dirty="0">
                <a:solidFill>
                  <a:srgbClr val="3792AA"/>
                </a:solidFill>
                <a:latin typeface="Arial"/>
                <a:cs typeface="Arial"/>
              </a:rPr>
              <a:t>r</a:t>
            </a:r>
            <a:endParaRPr sz="14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526212" y="4863084"/>
            <a:ext cx="10915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3792AA"/>
                </a:solidFill>
                <a:latin typeface="Arial"/>
                <a:cs typeface="Arial"/>
              </a:rPr>
              <a:t>Stephen</a:t>
            </a:r>
            <a:r>
              <a:rPr sz="1400" spc="-70" dirty="0">
                <a:solidFill>
                  <a:srgbClr val="3792AA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792AA"/>
                </a:solidFill>
                <a:latin typeface="Arial"/>
                <a:cs typeface="Arial"/>
              </a:rPr>
              <a:t>King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603474" y="6505956"/>
            <a:ext cx="7467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3792AA"/>
                </a:solidFill>
                <a:latin typeface="Arial"/>
                <a:cs typeface="Arial"/>
              </a:rPr>
              <a:t>Alan</a:t>
            </a:r>
            <a:r>
              <a:rPr sz="1400" spc="-70" dirty="0">
                <a:solidFill>
                  <a:srgbClr val="3792AA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792AA"/>
                </a:solidFill>
                <a:latin typeface="Arial"/>
                <a:cs typeface="Arial"/>
              </a:rPr>
              <a:t>Poe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834461" y="3247644"/>
            <a:ext cx="12293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00B050"/>
                </a:solidFill>
                <a:latin typeface="Arial"/>
                <a:cs typeface="Arial"/>
              </a:rPr>
              <a:t>Science</a:t>
            </a:r>
            <a:r>
              <a:rPr sz="1400" spc="-55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B050"/>
                </a:solidFill>
                <a:latin typeface="Arial"/>
                <a:cs typeface="Arial"/>
              </a:rPr>
              <a:t>Fiction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334903" y="4597908"/>
            <a:ext cx="6559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solidFill>
                  <a:srgbClr val="00B050"/>
                </a:solidFill>
                <a:latin typeface="Arial"/>
                <a:cs typeface="Arial"/>
              </a:rPr>
              <a:t>F</a:t>
            </a:r>
            <a:r>
              <a:rPr sz="1400" spc="-5" dirty="0">
                <a:solidFill>
                  <a:srgbClr val="00B050"/>
                </a:solidFill>
                <a:latin typeface="Arial"/>
                <a:cs typeface="Arial"/>
              </a:rPr>
              <a:t>anta</a:t>
            </a:r>
            <a:r>
              <a:rPr sz="1400" dirty="0">
                <a:solidFill>
                  <a:srgbClr val="00B050"/>
                </a:solidFill>
                <a:latin typeface="Arial"/>
                <a:cs typeface="Arial"/>
              </a:rPr>
              <a:t>sy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561486" y="6463284"/>
            <a:ext cx="10433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60" dirty="0">
                <a:solidFill>
                  <a:srgbClr val="00B050"/>
                </a:solidFill>
                <a:latin typeface="Arial"/>
                <a:cs typeface="Arial"/>
              </a:rPr>
              <a:t>T</a:t>
            </a:r>
            <a:r>
              <a:rPr sz="1400" spc="-5" dirty="0">
                <a:solidFill>
                  <a:srgbClr val="00B050"/>
                </a:solidFill>
                <a:latin typeface="Arial"/>
                <a:cs typeface="Arial"/>
              </a:rPr>
              <a:t>rag</a:t>
            </a:r>
            <a:r>
              <a:rPr sz="1400" dirty="0">
                <a:solidFill>
                  <a:srgbClr val="00B050"/>
                </a:solidFill>
                <a:latin typeface="Arial"/>
                <a:cs typeface="Arial"/>
              </a:rPr>
              <a:t>ic</a:t>
            </a:r>
            <a:r>
              <a:rPr sz="1400" spc="-5" dirty="0">
                <a:solidFill>
                  <a:srgbClr val="00B050"/>
                </a:solidFill>
                <a:latin typeface="Arial"/>
                <a:cs typeface="Arial"/>
              </a:rPr>
              <a:t>omed</a:t>
            </a:r>
            <a:r>
              <a:rPr sz="1400" dirty="0">
                <a:solidFill>
                  <a:srgbClr val="00B050"/>
                </a:solidFill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332587" y="3582244"/>
            <a:ext cx="2314575" cy="1884680"/>
          </a:xfrm>
          <a:custGeom>
            <a:avLst/>
            <a:gdLst/>
            <a:ahLst/>
            <a:cxnLst/>
            <a:rect l="l" t="t" r="r" b="b"/>
            <a:pathLst>
              <a:path w="2314575" h="1884679">
                <a:moveTo>
                  <a:pt x="2256730" y="1815990"/>
                </a:moveTo>
                <a:lnTo>
                  <a:pt x="2247732" y="1816919"/>
                </a:lnTo>
                <a:lnTo>
                  <a:pt x="2237776" y="1829165"/>
                </a:lnTo>
                <a:lnTo>
                  <a:pt x="2238706" y="1838163"/>
                </a:lnTo>
                <a:lnTo>
                  <a:pt x="2295300" y="1884166"/>
                </a:lnTo>
                <a:lnTo>
                  <a:pt x="2304298" y="1883237"/>
                </a:lnTo>
                <a:lnTo>
                  <a:pt x="2314252" y="1870991"/>
                </a:lnTo>
                <a:lnTo>
                  <a:pt x="2313324" y="1861992"/>
                </a:lnTo>
                <a:lnTo>
                  <a:pt x="2256730" y="1815990"/>
                </a:lnTo>
                <a:close/>
              </a:path>
              <a:path w="2314575" h="1884679">
                <a:moveTo>
                  <a:pt x="2168036" y="1743894"/>
                </a:moveTo>
                <a:lnTo>
                  <a:pt x="2159038" y="1744823"/>
                </a:lnTo>
                <a:lnTo>
                  <a:pt x="2149082" y="1757069"/>
                </a:lnTo>
                <a:lnTo>
                  <a:pt x="2150012" y="1766068"/>
                </a:lnTo>
                <a:lnTo>
                  <a:pt x="2206605" y="1812070"/>
                </a:lnTo>
                <a:lnTo>
                  <a:pt x="2215603" y="1811141"/>
                </a:lnTo>
                <a:lnTo>
                  <a:pt x="2225558" y="1798895"/>
                </a:lnTo>
                <a:lnTo>
                  <a:pt x="2224629" y="1789897"/>
                </a:lnTo>
                <a:lnTo>
                  <a:pt x="2168036" y="1743894"/>
                </a:lnTo>
                <a:close/>
              </a:path>
              <a:path w="2314575" h="1884679">
                <a:moveTo>
                  <a:pt x="2079341" y="1671798"/>
                </a:moveTo>
                <a:lnTo>
                  <a:pt x="2070343" y="1672727"/>
                </a:lnTo>
                <a:lnTo>
                  <a:pt x="2060388" y="1684973"/>
                </a:lnTo>
                <a:lnTo>
                  <a:pt x="2061317" y="1693971"/>
                </a:lnTo>
                <a:lnTo>
                  <a:pt x="2117911" y="1739974"/>
                </a:lnTo>
                <a:lnTo>
                  <a:pt x="2126909" y="1739045"/>
                </a:lnTo>
                <a:lnTo>
                  <a:pt x="2136863" y="1726799"/>
                </a:lnTo>
                <a:lnTo>
                  <a:pt x="2135935" y="1717800"/>
                </a:lnTo>
                <a:lnTo>
                  <a:pt x="2079341" y="1671798"/>
                </a:lnTo>
                <a:close/>
              </a:path>
              <a:path w="2314575" h="1884679">
                <a:moveTo>
                  <a:pt x="1990647" y="1599703"/>
                </a:moveTo>
                <a:lnTo>
                  <a:pt x="1981649" y="1600631"/>
                </a:lnTo>
                <a:lnTo>
                  <a:pt x="1971695" y="1612878"/>
                </a:lnTo>
                <a:lnTo>
                  <a:pt x="1972623" y="1621876"/>
                </a:lnTo>
                <a:lnTo>
                  <a:pt x="2029217" y="1667878"/>
                </a:lnTo>
                <a:lnTo>
                  <a:pt x="2038215" y="1666949"/>
                </a:lnTo>
                <a:lnTo>
                  <a:pt x="2048169" y="1654703"/>
                </a:lnTo>
                <a:lnTo>
                  <a:pt x="2047241" y="1645705"/>
                </a:lnTo>
                <a:lnTo>
                  <a:pt x="1990647" y="1599703"/>
                </a:lnTo>
                <a:close/>
              </a:path>
              <a:path w="2314575" h="1884679">
                <a:moveTo>
                  <a:pt x="1901953" y="1527606"/>
                </a:moveTo>
                <a:lnTo>
                  <a:pt x="1892955" y="1528536"/>
                </a:lnTo>
                <a:lnTo>
                  <a:pt x="1883001" y="1540781"/>
                </a:lnTo>
                <a:lnTo>
                  <a:pt x="1883929" y="1549780"/>
                </a:lnTo>
                <a:lnTo>
                  <a:pt x="1940523" y="1595782"/>
                </a:lnTo>
                <a:lnTo>
                  <a:pt x="1949521" y="1594853"/>
                </a:lnTo>
                <a:lnTo>
                  <a:pt x="1959475" y="1582607"/>
                </a:lnTo>
                <a:lnTo>
                  <a:pt x="1958547" y="1573608"/>
                </a:lnTo>
                <a:lnTo>
                  <a:pt x="1901953" y="1527606"/>
                </a:lnTo>
                <a:close/>
              </a:path>
              <a:path w="2314575" h="1884679">
                <a:moveTo>
                  <a:pt x="1813259" y="1455511"/>
                </a:moveTo>
                <a:lnTo>
                  <a:pt x="1804261" y="1456439"/>
                </a:lnTo>
                <a:lnTo>
                  <a:pt x="1794306" y="1468686"/>
                </a:lnTo>
                <a:lnTo>
                  <a:pt x="1795235" y="1477684"/>
                </a:lnTo>
                <a:lnTo>
                  <a:pt x="1851828" y="1523687"/>
                </a:lnTo>
                <a:lnTo>
                  <a:pt x="1860826" y="1522757"/>
                </a:lnTo>
                <a:lnTo>
                  <a:pt x="1870781" y="1510511"/>
                </a:lnTo>
                <a:lnTo>
                  <a:pt x="1869852" y="1501513"/>
                </a:lnTo>
                <a:lnTo>
                  <a:pt x="1813259" y="1455511"/>
                </a:lnTo>
                <a:close/>
              </a:path>
              <a:path w="2314575" h="1884679">
                <a:moveTo>
                  <a:pt x="1724564" y="1383414"/>
                </a:moveTo>
                <a:lnTo>
                  <a:pt x="1715566" y="1384344"/>
                </a:lnTo>
                <a:lnTo>
                  <a:pt x="1705612" y="1396589"/>
                </a:lnTo>
                <a:lnTo>
                  <a:pt x="1706540" y="1405589"/>
                </a:lnTo>
                <a:lnTo>
                  <a:pt x="1763134" y="1451590"/>
                </a:lnTo>
                <a:lnTo>
                  <a:pt x="1772132" y="1450662"/>
                </a:lnTo>
                <a:lnTo>
                  <a:pt x="1782086" y="1438415"/>
                </a:lnTo>
                <a:lnTo>
                  <a:pt x="1781158" y="1429418"/>
                </a:lnTo>
                <a:lnTo>
                  <a:pt x="1724564" y="1383414"/>
                </a:lnTo>
                <a:close/>
              </a:path>
              <a:path w="2314575" h="1884679">
                <a:moveTo>
                  <a:pt x="1635870" y="1311319"/>
                </a:moveTo>
                <a:lnTo>
                  <a:pt x="1626872" y="1312247"/>
                </a:lnTo>
                <a:lnTo>
                  <a:pt x="1616918" y="1324494"/>
                </a:lnTo>
                <a:lnTo>
                  <a:pt x="1617846" y="1333492"/>
                </a:lnTo>
                <a:lnTo>
                  <a:pt x="1674440" y="1379495"/>
                </a:lnTo>
                <a:lnTo>
                  <a:pt x="1683438" y="1378565"/>
                </a:lnTo>
                <a:lnTo>
                  <a:pt x="1693392" y="1366320"/>
                </a:lnTo>
                <a:lnTo>
                  <a:pt x="1692464" y="1357321"/>
                </a:lnTo>
                <a:lnTo>
                  <a:pt x="1635870" y="1311319"/>
                </a:lnTo>
                <a:close/>
              </a:path>
              <a:path w="2314575" h="1884679">
                <a:moveTo>
                  <a:pt x="1547176" y="1239224"/>
                </a:moveTo>
                <a:lnTo>
                  <a:pt x="1538178" y="1240152"/>
                </a:lnTo>
                <a:lnTo>
                  <a:pt x="1528224" y="1252399"/>
                </a:lnTo>
                <a:lnTo>
                  <a:pt x="1529152" y="1261397"/>
                </a:lnTo>
                <a:lnTo>
                  <a:pt x="1585746" y="1307398"/>
                </a:lnTo>
                <a:lnTo>
                  <a:pt x="1594744" y="1306470"/>
                </a:lnTo>
                <a:lnTo>
                  <a:pt x="1604698" y="1294223"/>
                </a:lnTo>
                <a:lnTo>
                  <a:pt x="1603769" y="1285226"/>
                </a:lnTo>
                <a:lnTo>
                  <a:pt x="1547176" y="1239224"/>
                </a:lnTo>
                <a:close/>
              </a:path>
              <a:path w="2314575" h="1884679">
                <a:moveTo>
                  <a:pt x="1458481" y="1167127"/>
                </a:moveTo>
                <a:lnTo>
                  <a:pt x="1449484" y="1168057"/>
                </a:lnTo>
                <a:lnTo>
                  <a:pt x="1439529" y="1180302"/>
                </a:lnTo>
                <a:lnTo>
                  <a:pt x="1440458" y="1189301"/>
                </a:lnTo>
                <a:lnTo>
                  <a:pt x="1497051" y="1235303"/>
                </a:lnTo>
                <a:lnTo>
                  <a:pt x="1506049" y="1234373"/>
                </a:lnTo>
                <a:lnTo>
                  <a:pt x="1516004" y="1222128"/>
                </a:lnTo>
                <a:lnTo>
                  <a:pt x="1515075" y="1213129"/>
                </a:lnTo>
                <a:lnTo>
                  <a:pt x="1458481" y="1167127"/>
                </a:lnTo>
                <a:close/>
              </a:path>
              <a:path w="2314575" h="1884679">
                <a:moveTo>
                  <a:pt x="1369787" y="1095032"/>
                </a:moveTo>
                <a:lnTo>
                  <a:pt x="1360789" y="1095960"/>
                </a:lnTo>
                <a:lnTo>
                  <a:pt x="1350835" y="1108207"/>
                </a:lnTo>
                <a:lnTo>
                  <a:pt x="1351763" y="1117205"/>
                </a:lnTo>
                <a:lnTo>
                  <a:pt x="1408357" y="1163206"/>
                </a:lnTo>
                <a:lnTo>
                  <a:pt x="1417355" y="1162278"/>
                </a:lnTo>
                <a:lnTo>
                  <a:pt x="1427309" y="1150031"/>
                </a:lnTo>
                <a:lnTo>
                  <a:pt x="1426381" y="1141034"/>
                </a:lnTo>
                <a:lnTo>
                  <a:pt x="1369787" y="1095032"/>
                </a:lnTo>
                <a:close/>
              </a:path>
              <a:path w="2314575" h="1884679">
                <a:moveTo>
                  <a:pt x="1281093" y="1022935"/>
                </a:moveTo>
                <a:lnTo>
                  <a:pt x="1272095" y="1023865"/>
                </a:lnTo>
                <a:lnTo>
                  <a:pt x="1262141" y="1036110"/>
                </a:lnTo>
                <a:lnTo>
                  <a:pt x="1263069" y="1045109"/>
                </a:lnTo>
                <a:lnTo>
                  <a:pt x="1319663" y="1091111"/>
                </a:lnTo>
                <a:lnTo>
                  <a:pt x="1328661" y="1090183"/>
                </a:lnTo>
                <a:lnTo>
                  <a:pt x="1338615" y="1077936"/>
                </a:lnTo>
                <a:lnTo>
                  <a:pt x="1337687" y="1068938"/>
                </a:lnTo>
                <a:lnTo>
                  <a:pt x="1281093" y="1022935"/>
                </a:lnTo>
                <a:close/>
              </a:path>
              <a:path w="2314575" h="1884679">
                <a:moveTo>
                  <a:pt x="1192399" y="950840"/>
                </a:moveTo>
                <a:lnTo>
                  <a:pt x="1183401" y="951768"/>
                </a:lnTo>
                <a:lnTo>
                  <a:pt x="1173446" y="964015"/>
                </a:lnTo>
                <a:lnTo>
                  <a:pt x="1174375" y="973013"/>
                </a:lnTo>
                <a:lnTo>
                  <a:pt x="1230969" y="1019016"/>
                </a:lnTo>
                <a:lnTo>
                  <a:pt x="1239967" y="1018086"/>
                </a:lnTo>
                <a:lnTo>
                  <a:pt x="1249921" y="1005841"/>
                </a:lnTo>
                <a:lnTo>
                  <a:pt x="1248992" y="996842"/>
                </a:lnTo>
                <a:lnTo>
                  <a:pt x="1192399" y="950840"/>
                </a:lnTo>
                <a:close/>
              </a:path>
              <a:path w="2314575" h="1884679">
                <a:moveTo>
                  <a:pt x="1103704" y="878743"/>
                </a:moveTo>
                <a:lnTo>
                  <a:pt x="1094706" y="879673"/>
                </a:lnTo>
                <a:lnTo>
                  <a:pt x="1084752" y="891919"/>
                </a:lnTo>
                <a:lnTo>
                  <a:pt x="1085681" y="900917"/>
                </a:lnTo>
                <a:lnTo>
                  <a:pt x="1142274" y="946919"/>
                </a:lnTo>
                <a:lnTo>
                  <a:pt x="1151272" y="945991"/>
                </a:lnTo>
                <a:lnTo>
                  <a:pt x="1161227" y="933744"/>
                </a:lnTo>
                <a:lnTo>
                  <a:pt x="1160298" y="924746"/>
                </a:lnTo>
                <a:lnTo>
                  <a:pt x="1103704" y="878743"/>
                </a:lnTo>
                <a:close/>
              </a:path>
              <a:path w="2314575" h="1884679">
                <a:moveTo>
                  <a:pt x="1015010" y="806648"/>
                </a:moveTo>
                <a:lnTo>
                  <a:pt x="1006012" y="807576"/>
                </a:lnTo>
                <a:lnTo>
                  <a:pt x="996058" y="819823"/>
                </a:lnTo>
                <a:lnTo>
                  <a:pt x="996986" y="828822"/>
                </a:lnTo>
                <a:lnTo>
                  <a:pt x="1053580" y="874824"/>
                </a:lnTo>
                <a:lnTo>
                  <a:pt x="1062578" y="873894"/>
                </a:lnTo>
                <a:lnTo>
                  <a:pt x="1072532" y="861649"/>
                </a:lnTo>
                <a:lnTo>
                  <a:pt x="1071604" y="852650"/>
                </a:lnTo>
                <a:lnTo>
                  <a:pt x="1015010" y="806648"/>
                </a:lnTo>
                <a:close/>
              </a:path>
              <a:path w="2314575" h="1884679">
                <a:moveTo>
                  <a:pt x="926316" y="734552"/>
                </a:moveTo>
                <a:lnTo>
                  <a:pt x="917318" y="735481"/>
                </a:lnTo>
                <a:lnTo>
                  <a:pt x="907364" y="747727"/>
                </a:lnTo>
                <a:lnTo>
                  <a:pt x="908292" y="756725"/>
                </a:lnTo>
                <a:lnTo>
                  <a:pt x="964886" y="802727"/>
                </a:lnTo>
                <a:lnTo>
                  <a:pt x="973884" y="801799"/>
                </a:lnTo>
                <a:lnTo>
                  <a:pt x="983838" y="789552"/>
                </a:lnTo>
                <a:lnTo>
                  <a:pt x="982910" y="780554"/>
                </a:lnTo>
                <a:lnTo>
                  <a:pt x="926316" y="734552"/>
                </a:lnTo>
                <a:close/>
              </a:path>
              <a:path w="2314575" h="1884679">
                <a:moveTo>
                  <a:pt x="837622" y="662456"/>
                </a:moveTo>
                <a:lnTo>
                  <a:pt x="828624" y="663385"/>
                </a:lnTo>
                <a:lnTo>
                  <a:pt x="818669" y="675631"/>
                </a:lnTo>
                <a:lnTo>
                  <a:pt x="819598" y="684630"/>
                </a:lnTo>
                <a:lnTo>
                  <a:pt x="876192" y="730632"/>
                </a:lnTo>
                <a:lnTo>
                  <a:pt x="885190" y="729702"/>
                </a:lnTo>
                <a:lnTo>
                  <a:pt x="895144" y="717457"/>
                </a:lnTo>
                <a:lnTo>
                  <a:pt x="894215" y="708458"/>
                </a:lnTo>
                <a:lnTo>
                  <a:pt x="837622" y="662456"/>
                </a:lnTo>
                <a:close/>
              </a:path>
              <a:path w="2314575" h="1884679">
                <a:moveTo>
                  <a:pt x="748927" y="590360"/>
                </a:moveTo>
                <a:lnTo>
                  <a:pt x="739929" y="591289"/>
                </a:lnTo>
                <a:lnTo>
                  <a:pt x="729975" y="603535"/>
                </a:lnTo>
                <a:lnTo>
                  <a:pt x="730904" y="612533"/>
                </a:lnTo>
                <a:lnTo>
                  <a:pt x="787497" y="658535"/>
                </a:lnTo>
                <a:lnTo>
                  <a:pt x="796495" y="657607"/>
                </a:lnTo>
                <a:lnTo>
                  <a:pt x="806450" y="645360"/>
                </a:lnTo>
                <a:lnTo>
                  <a:pt x="805521" y="636362"/>
                </a:lnTo>
                <a:lnTo>
                  <a:pt x="748927" y="590360"/>
                </a:lnTo>
                <a:close/>
              </a:path>
              <a:path w="2314575" h="1884679">
                <a:moveTo>
                  <a:pt x="660233" y="518264"/>
                </a:moveTo>
                <a:lnTo>
                  <a:pt x="651235" y="519193"/>
                </a:lnTo>
                <a:lnTo>
                  <a:pt x="641281" y="531439"/>
                </a:lnTo>
                <a:lnTo>
                  <a:pt x="642209" y="540438"/>
                </a:lnTo>
                <a:lnTo>
                  <a:pt x="698803" y="586440"/>
                </a:lnTo>
                <a:lnTo>
                  <a:pt x="707801" y="585510"/>
                </a:lnTo>
                <a:lnTo>
                  <a:pt x="717755" y="573265"/>
                </a:lnTo>
                <a:lnTo>
                  <a:pt x="716827" y="564266"/>
                </a:lnTo>
                <a:lnTo>
                  <a:pt x="660233" y="518264"/>
                </a:lnTo>
                <a:close/>
              </a:path>
              <a:path w="2314575" h="1884679">
                <a:moveTo>
                  <a:pt x="571539" y="446168"/>
                </a:moveTo>
                <a:lnTo>
                  <a:pt x="562541" y="447097"/>
                </a:lnTo>
                <a:lnTo>
                  <a:pt x="552587" y="459343"/>
                </a:lnTo>
                <a:lnTo>
                  <a:pt x="553515" y="468341"/>
                </a:lnTo>
                <a:lnTo>
                  <a:pt x="610109" y="514343"/>
                </a:lnTo>
                <a:lnTo>
                  <a:pt x="619107" y="513415"/>
                </a:lnTo>
                <a:lnTo>
                  <a:pt x="629061" y="501168"/>
                </a:lnTo>
                <a:lnTo>
                  <a:pt x="628133" y="492170"/>
                </a:lnTo>
                <a:lnTo>
                  <a:pt x="571539" y="446168"/>
                </a:lnTo>
                <a:close/>
              </a:path>
              <a:path w="2314575" h="1884679">
                <a:moveTo>
                  <a:pt x="482845" y="374072"/>
                </a:moveTo>
                <a:lnTo>
                  <a:pt x="473847" y="375001"/>
                </a:lnTo>
                <a:lnTo>
                  <a:pt x="463892" y="387247"/>
                </a:lnTo>
                <a:lnTo>
                  <a:pt x="464821" y="396246"/>
                </a:lnTo>
                <a:lnTo>
                  <a:pt x="521415" y="442248"/>
                </a:lnTo>
                <a:lnTo>
                  <a:pt x="530412" y="441319"/>
                </a:lnTo>
                <a:lnTo>
                  <a:pt x="540367" y="429073"/>
                </a:lnTo>
                <a:lnTo>
                  <a:pt x="539438" y="420075"/>
                </a:lnTo>
                <a:lnTo>
                  <a:pt x="482845" y="374072"/>
                </a:lnTo>
                <a:close/>
              </a:path>
              <a:path w="2314575" h="1884679">
                <a:moveTo>
                  <a:pt x="394150" y="301976"/>
                </a:moveTo>
                <a:lnTo>
                  <a:pt x="385152" y="302905"/>
                </a:lnTo>
                <a:lnTo>
                  <a:pt x="375198" y="315151"/>
                </a:lnTo>
                <a:lnTo>
                  <a:pt x="376127" y="324149"/>
                </a:lnTo>
                <a:lnTo>
                  <a:pt x="432720" y="370152"/>
                </a:lnTo>
                <a:lnTo>
                  <a:pt x="441718" y="369223"/>
                </a:lnTo>
                <a:lnTo>
                  <a:pt x="451672" y="356977"/>
                </a:lnTo>
                <a:lnTo>
                  <a:pt x="450744" y="347978"/>
                </a:lnTo>
                <a:lnTo>
                  <a:pt x="394150" y="301976"/>
                </a:lnTo>
                <a:close/>
              </a:path>
              <a:path w="2314575" h="1884679">
                <a:moveTo>
                  <a:pt x="305456" y="229880"/>
                </a:moveTo>
                <a:lnTo>
                  <a:pt x="296458" y="230809"/>
                </a:lnTo>
                <a:lnTo>
                  <a:pt x="286504" y="243056"/>
                </a:lnTo>
                <a:lnTo>
                  <a:pt x="287432" y="252054"/>
                </a:lnTo>
                <a:lnTo>
                  <a:pt x="344026" y="298056"/>
                </a:lnTo>
                <a:lnTo>
                  <a:pt x="353024" y="297127"/>
                </a:lnTo>
                <a:lnTo>
                  <a:pt x="362978" y="284881"/>
                </a:lnTo>
                <a:lnTo>
                  <a:pt x="362050" y="275883"/>
                </a:lnTo>
                <a:lnTo>
                  <a:pt x="305456" y="229880"/>
                </a:lnTo>
                <a:close/>
              </a:path>
              <a:path w="2314575" h="1884679">
                <a:moveTo>
                  <a:pt x="216762" y="157784"/>
                </a:moveTo>
                <a:lnTo>
                  <a:pt x="207764" y="158714"/>
                </a:lnTo>
                <a:lnTo>
                  <a:pt x="197810" y="170959"/>
                </a:lnTo>
                <a:lnTo>
                  <a:pt x="198738" y="179958"/>
                </a:lnTo>
                <a:lnTo>
                  <a:pt x="255332" y="225960"/>
                </a:lnTo>
                <a:lnTo>
                  <a:pt x="264330" y="225031"/>
                </a:lnTo>
                <a:lnTo>
                  <a:pt x="274284" y="212785"/>
                </a:lnTo>
                <a:lnTo>
                  <a:pt x="273356" y="203786"/>
                </a:lnTo>
                <a:lnTo>
                  <a:pt x="216762" y="157784"/>
                </a:lnTo>
                <a:close/>
              </a:path>
              <a:path w="2314575" h="1884679">
                <a:moveTo>
                  <a:pt x="128068" y="85689"/>
                </a:moveTo>
                <a:lnTo>
                  <a:pt x="119070" y="86617"/>
                </a:lnTo>
                <a:lnTo>
                  <a:pt x="109115" y="98864"/>
                </a:lnTo>
                <a:lnTo>
                  <a:pt x="110044" y="107862"/>
                </a:lnTo>
                <a:lnTo>
                  <a:pt x="166637" y="153864"/>
                </a:lnTo>
                <a:lnTo>
                  <a:pt x="175635" y="152935"/>
                </a:lnTo>
                <a:lnTo>
                  <a:pt x="185590" y="140689"/>
                </a:lnTo>
                <a:lnTo>
                  <a:pt x="184661" y="131691"/>
                </a:lnTo>
                <a:lnTo>
                  <a:pt x="128068" y="85689"/>
                </a:lnTo>
                <a:close/>
              </a:path>
              <a:path w="2314575" h="1884679">
                <a:moveTo>
                  <a:pt x="0" y="0"/>
                </a:moveTo>
                <a:lnTo>
                  <a:pt x="39484" y="87331"/>
                </a:lnTo>
                <a:lnTo>
                  <a:pt x="57508" y="65158"/>
                </a:lnTo>
                <a:lnTo>
                  <a:pt x="40300" y="51170"/>
                </a:lnTo>
                <a:lnTo>
                  <a:pt x="39372" y="42172"/>
                </a:lnTo>
                <a:lnTo>
                  <a:pt x="49326" y="29926"/>
                </a:lnTo>
                <a:lnTo>
                  <a:pt x="58324" y="28997"/>
                </a:lnTo>
                <a:lnTo>
                  <a:pt x="86901" y="28997"/>
                </a:lnTo>
                <a:lnTo>
                  <a:pt x="93555" y="20811"/>
                </a:lnTo>
                <a:lnTo>
                  <a:pt x="0" y="0"/>
                </a:lnTo>
                <a:close/>
              </a:path>
              <a:path w="2314575" h="1884679">
                <a:moveTo>
                  <a:pt x="75532" y="42984"/>
                </a:moveTo>
                <a:lnTo>
                  <a:pt x="57508" y="65158"/>
                </a:lnTo>
                <a:lnTo>
                  <a:pt x="77943" y="81768"/>
                </a:lnTo>
                <a:lnTo>
                  <a:pt x="86941" y="80840"/>
                </a:lnTo>
                <a:lnTo>
                  <a:pt x="96895" y="68593"/>
                </a:lnTo>
                <a:lnTo>
                  <a:pt x="95967" y="59594"/>
                </a:lnTo>
                <a:lnTo>
                  <a:pt x="75532" y="42984"/>
                </a:lnTo>
                <a:close/>
              </a:path>
              <a:path w="2314575" h="1884679">
                <a:moveTo>
                  <a:pt x="58324" y="28997"/>
                </a:moveTo>
                <a:lnTo>
                  <a:pt x="49326" y="29926"/>
                </a:lnTo>
                <a:lnTo>
                  <a:pt x="39372" y="42172"/>
                </a:lnTo>
                <a:lnTo>
                  <a:pt x="40300" y="51170"/>
                </a:lnTo>
                <a:lnTo>
                  <a:pt x="57508" y="65158"/>
                </a:lnTo>
                <a:lnTo>
                  <a:pt x="75532" y="42984"/>
                </a:lnTo>
                <a:lnTo>
                  <a:pt x="58324" y="28997"/>
                </a:lnTo>
                <a:close/>
              </a:path>
              <a:path w="2314575" h="1884679">
                <a:moveTo>
                  <a:pt x="86901" y="28997"/>
                </a:moveTo>
                <a:lnTo>
                  <a:pt x="58324" y="28997"/>
                </a:lnTo>
                <a:lnTo>
                  <a:pt x="75532" y="42984"/>
                </a:lnTo>
                <a:lnTo>
                  <a:pt x="86901" y="28997"/>
                </a:lnTo>
                <a:close/>
              </a:path>
            </a:pathLst>
          </a:custGeom>
          <a:solidFill>
            <a:srgbClr val="D600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792802" y="3657093"/>
            <a:ext cx="268033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b="1" spc="-5" dirty="0">
                <a:latin typeface="Arial"/>
                <a:cs typeface="Arial"/>
              </a:rPr>
              <a:t>Example task</a:t>
            </a:r>
            <a:r>
              <a:rPr spc="-5" dirty="0">
                <a:latin typeface="Arial"/>
                <a:cs typeface="Arial"/>
              </a:rPr>
              <a:t>: predict the </a:t>
            </a:r>
            <a:r>
              <a:rPr spc="-49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tail </a:t>
            </a:r>
            <a:r>
              <a:rPr spc="-5" dirty="0">
                <a:latin typeface="Arial"/>
                <a:cs typeface="Arial"/>
              </a:rPr>
              <a:t>“</a:t>
            </a:r>
            <a:r>
              <a:rPr spc="-5" dirty="0">
                <a:solidFill>
                  <a:srgbClr val="00B050"/>
                </a:solidFill>
                <a:latin typeface="Arial"/>
                <a:cs typeface="Arial"/>
              </a:rPr>
              <a:t>Science Fiction</a:t>
            </a:r>
            <a:r>
              <a:rPr spc="-5" dirty="0">
                <a:latin typeface="Arial"/>
                <a:cs typeface="Arial"/>
              </a:rPr>
              <a:t>” for </a:t>
            </a:r>
            <a:r>
              <a:rPr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(“</a:t>
            </a:r>
            <a:r>
              <a:rPr spc="-5" dirty="0">
                <a:solidFill>
                  <a:srgbClr val="0070C0"/>
                </a:solidFill>
                <a:latin typeface="Arial"/>
                <a:cs typeface="Arial"/>
              </a:rPr>
              <a:t>J.K.</a:t>
            </a:r>
            <a:r>
              <a:rPr spc="-1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70C0"/>
                </a:solidFill>
                <a:latin typeface="Arial"/>
                <a:cs typeface="Arial"/>
              </a:rPr>
              <a:t>Rowling</a:t>
            </a:r>
            <a:r>
              <a:rPr spc="-5" dirty="0">
                <a:latin typeface="Arial"/>
                <a:cs typeface="Arial"/>
              </a:rPr>
              <a:t>”,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“genre”)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6635496" cy="5577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639031" y="3368725"/>
            <a:ext cx="4730750" cy="2572385"/>
            <a:chOff x="2115031" y="3368724"/>
            <a:chExt cx="4730750" cy="2572385"/>
          </a:xfrm>
        </p:grpSpPr>
        <p:sp>
          <p:nvSpPr>
            <p:cNvPr id="4" name="object 4"/>
            <p:cNvSpPr/>
            <p:nvPr/>
          </p:nvSpPr>
          <p:spPr>
            <a:xfrm>
              <a:off x="2146546" y="3368724"/>
              <a:ext cx="4266565" cy="2095500"/>
            </a:xfrm>
            <a:custGeom>
              <a:avLst/>
              <a:gdLst/>
              <a:ahLst/>
              <a:cxnLst/>
              <a:rect l="l" t="t" r="r" b="b"/>
              <a:pathLst>
                <a:path w="4266565" h="2095500">
                  <a:moveTo>
                    <a:pt x="4241939" y="0"/>
                  </a:moveTo>
                  <a:lnTo>
                    <a:pt x="23999" y="0"/>
                  </a:lnTo>
                  <a:lnTo>
                    <a:pt x="14657" y="1886"/>
                  </a:lnTo>
                  <a:lnTo>
                    <a:pt x="7028" y="7029"/>
                  </a:lnTo>
                  <a:lnTo>
                    <a:pt x="1885" y="14658"/>
                  </a:lnTo>
                  <a:lnTo>
                    <a:pt x="0" y="24000"/>
                  </a:lnTo>
                  <a:lnTo>
                    <a:pt x="0" y="2070877"/>
                  </a:lnTo>
                  <a:lnTo>
                    <a:pt x="1885" y="2080219"/>
                  </a:lnTo>
                  <a:lnTo>
                    <a:pt x="7028" y="2087848"/>
                  </a:lnTo>
                  <a:lnTo>
                    <a:pt x="14657" y="2092991"/>
                  </a:lnTo>
                  <a:lnTo>
                    <a:pt x="23999" y="2094877"/>
                  </a:lnTo>
                  <a:lnTo>
                    <a:pt x="4241939" y="2094877"/>
                  </a:lnTo>
                  <a:lnTo>
                    <a:pt x="4251281" y="2092991"/>
                  </a:lnTo>
                  <a:lnTo>
                    <a:pt x="4258909" y="2087848"/>
                  </a:lnTo>
                  <a:lnTo>
                    <a:pt x="4264052" y="2080219"/>
                  </a:lnTo>
                  <a:lnTo>
                    <a:pt x="4265938" y="2070877"/>
                  </a:lnTo>
                  <a:lnTo>
                    <a:pt x="4265938" y="2066077"/>
                  </a:lnTo>
                  <a:lnTo>
                    <a:pt x="28799" y="2066077"/>
                  </a:lnTo>
                  <a:lnTo>
                    <a:pt x="28799" y="28799"/>
                  </a:lnTo>
                  <a:lnTo>
                    <a:pt x="4265938" y="28799"/>
                  </a:lnTo>
                  <a:lnTo>
                    <a:pt x="4265938" y="24000"/>
                  </a:lnTo>
                  <a:lnTo>
                    <a:pt x="4264052" y="14658"/>
                  </a:lnTo>
                  <a:lnTo>
                    <a:pt x="4258909" y="7029"/>
                  </a:lnTo>
                  <a:lnTo>
                    <a:pt x="4251281" y="1886"/>
                  </a:lnTo>
                  <a:lnTo>
                    <a:pt x="4241939" y="0"/>
                  </a:lnTo>
                  <a:close/>
                </a:path>
                <a:path w="4266565" h="2095500">
                  <a:moveTo>
                    <a:pt x="4265938" y="28799"/>
                  </a:moveTo>
                  <a:lnTo>
                    <a:pt x="4237139" y="28799"/>
                  </a:lnTo>
                  <a:lnTo>
                    <a:pt x="4237139" y="2066077"/>
                  </a:lnTo>
                  <a:lnTo>
                    <a:pt x="4265938" y="2066077"/>
                  </a:lnTo>
                  <a:lnTo>
                    <a:pt x="4265938" y="28799"/>
                  </a:lnTo>
                  <a:close/>
                </a:path>
                <a:path w="4266565" h="2095500">
                  <a:moveTo>
                    <a:pt x="4227539" y="38400"/>
                  </a:moveTo>
                  <a:lnTo>
                    <a:pt x="38399" y="38400"/>
                  </a:lnTo>
                  <a:lnTo>
                    <a:pt x="38399" y="2056477"/>
                  </a:lnTo>
                  <a:lnTo>
                    <a:pt x="4227539" y="2056477"/>
                  </a:lnTo>
                  <a:lnTo>
                    <a:pt x="4227539" y="2046876"/>
                  </a:lnTo>
                  <a:lnTo>
                    <a:pt x="47999" y="2046876"/>
                  </a:lnTo>
                  <a:lnTo>
                    <a:pt x="47999" y="48000"/>
                  </a:lnTo>
                  <a:lnTo>
                    <a:pt x="4227539" y="48000"/>
                  </a:lnTo>
                  <a:lnTo>
                    <a:pt x="4227539" y="38400"/>
                  </a:lnTo>
                  <a:close/>
                </a:path>
                <a:path w="4266565" h="2095500">
                  <a:moveTo>
                    <a:pt x="4227539" y="48000"/>
                  </a:moveTo>
                  <a:lnTo>
                    <a:pt x="4217939" y="48000"/>
                  </a:lnTo>
                  <a:lnTo>
                    <a:pt x="4217939" y="2046876"/>
                  </a:lnTo>
                  <a:lnTo>
                    <a:pt x="4227539" y="2046876"/>
                  </a:lnTo>
                  <a:lnTo>
                    <a:pt x="4227539" y="48000"/>
                  </a:lnTo>
                  <a:close/>
                </a:path>
              </a:pathLst>
            </a:custGeom>
            <a:solidFill>
              <a:srgbClr val="B07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38407" y="3384636"/>
              <a:ext cx="267970" cy="2078989"/>
            </a:xfrm>
            <a:custGeom>
              <a:avLst/>
              <a:gdLst/>
              <a:ahLst/>
              <a:cxnLst/>
              <a:rect l="l" t="t" r="r" b="b"/>
              <a:pathLst>
                <a:path w="267970" h="2078989">
                  <a:moveTo>
                    <a:pt x="28775" y="2017908"/>
                  </a:moveTo>
                  <a:lnTo>
                    <a:pt x="120" y="2020796"/>
                  </a:lnTo>
                  <a:lnTo>
                    <a:pt x="1024" y="2029766"/>
                  </a:lnTo>
                  <a:lnTo>
                    <a:pt x="1344" y="2031342"/>
                  </a:lnTo>
                  <a:lnTo>
                    <a:pt x="11766" y="2054153"/>
                  </a:lnTo>
                  <a:lnTo>
                    <a:pt x="34243" y="2036142"/>
                  </a:lnTo>
                  <a:lnTo>
                    <a:pt x="31318" y="2030752"/>
                  </a:lnTo>
                  <a:lnTo>
                    <a:pt x="29470" y="2024799"/>
                  </a:lnTo>
                  <a:lnTo>
                    <a:pt x="28824" y="2018389"/>
                  </a:lnTo>
                  <a:lnTo>
                    <a:pt x="28775" y="2017908"/>
                  </a:lnTo>
                  <a:close/>
                </a:path>
                <a:path w="267970" h="2078989">
                  <a:moveTo>
                    <a:pt x="28799" y="1970389"/>
                  </a:moveTo>
                  <a:lnTo>
                    <a:pt x="0" y="1970389"/>
                  </a:lnTo>
                  <a:lnTo>
                    <a:pt x="0" y="2018389"/>
                  </a:lnTo>
                  <a:lnTo>
                    <a:pt x="23999" y="2018389"/>
                  </a:lnTo>
                  <a:lnTo>
                    <a:pt x="28775" y="2017908"/>
                  </a:lnTo>
                  <a:lnTo>
                    <a:pt x="28799" y="1970389"/>
                  </a:lnTo>
                  <a:close/>
                </a:path>
                <a:path w="267970" h="2078989">
                  <a:moveTo>
                    <a:pt x="28799" y="2018147"/>
                  </a:moveTo>
                  <a:lnTo>
                    <a:pt x="28799" y="2018389"/>
                  </a:lnTo>
                  <a:lnTo>
                    <a:pt x="28799" y="2018147"/>
                  </a:lnTo>
                  <a:close/>
                </a:path>
                <a:path w="267970" h="2078989">
                  <a:moveTo>
                    <a:pt x="28799" y="2017908"/>
                  </a:moveTo>
                  <a:lnTo>
                    <a:pt x="28799" y="2018147"/>
                  </a:lnTo>
                  <a:lnTo>
                    <a:pt x="28799" y="2017908"/>
                  </a:lnTo>
                  <a:close/>
                </a:path>
                <a:path w="267970" h="2078989">
                  <a:moveTo>
                    <a:pt x="47878" y="2015981"/>
                  </a:moveTo>
                  <a:lnTo>
                    <a:pt x="38399" y="2016938"/>
                  </a:lnTo>
                  <a:lnTo>
                    <a:pt x="38472" y="2018389"/>
                  </a:lnTo>
                  <a:lnTo>
                    <a:pt x="38924" y="2022875"/>
                  </a:lnTo>
                  <a:lnTo>
                    <a:pt x="40206" y="2027003"/>
                  </a:lnTo>
                  <a:lnTo>
                    <a:pt x="42237" y="2030746"/>
                  </a:lnTo>
                  <a:lnTo>
                    <a:pt x="50232" y="2025351"/>
                  </a:lnTo>
                  <a:lnTo>
                    <a:pt x="49094" y="2023254"/>
                  </a:lnTo>
                  <a:lnTo>
                    <a:pt x="48379" y="2020951"/>
                  </a:lnTo>
                  <a:lnTo>
                    <a:pt x="48121" y="2018389"/>
                  </a:lnTo>
                  <a:lnTo>
                    <a:pt x="47878" y="2015981"/>
                  </a:lnTo>
                  <a:close/>
                </a:path>
                <a:path w="267970" h="2078989">
                  <a:moveTo>
                    <a:pt x="38399" y="2017664"/>
                  </a:moveTo>
                  <a:lnTo>
                    <a:pt x="38399" y="2018389"/>
                  </a:lnTo>
                  <a:lnTo>
                    <a:pt x="38399" y="2017664"/>
                  </a:lnTo>
                  <a:close/>
                </a:path>
                <a:path w="267970" h="2078989">
                  <a:moveTo>
                    <a:pt x="47999" y="2017179"/>
                  </a:moveTo>
                  <a:lnTo>
                    <a:pt x="47999" y="2018389"/>
                  </a:lnTo>
                  <a:lnTo>
                    <a:pt x="47999" y="2017179"/>
                  </a:lnTo>
                  <a:close/>
                </a:path>
                <a:path w="267970" h="2078989">
                  <a:moveTo>
                    <a:pt x="47999" y="2015981"/>
                  </a:moveTo>
                  <a:lnTo>
                    <a:pt x="47999" y="2017179"/>
                  </a:lnTo>
                  <a:lnTo>
                    <a:pt x="47999" y="2015981"/>
                  </a:lnTo>
                  <a:close/>
                </a:path>
                <a:path w="267970" h="2078989">
                  <a:moveTo>
                    <a:pt x="47999" y="1970389"/>
                  </a:moveTo>
                  <a:lnTo>
                    <a:pt x="38399" y="1970389"/>
                  </a:lnTo>
                  <a:lnTo>
                    <a:pt x="38399" y="2016938"/>
                  </a:lnTo>
                  <a:lnTo>
                    <a:pt x="47878" y="2015981"/>
                  </a:lnTo>
                  <a:lnTo>
                    <a:pt x="47999" y="1970389"/>
                  </a:lnTo>
                  <a:close/>
                </a:path>
                <a:path w="267970" h="2078989">
                  <a:moveTo>
                    <a:pt x="28799" y="1874389"/>
                  </a:moveTo>
                  <a:lnTo>
                    <a:pt x="0" y="1874389"/>
                  </a:lnTo>
                  <a:lnTo>
                    <a:pt x="0" y="1922388"/>
                  </a:lnTo>
                  <a:lnTo>
                    <a:pt x="28799" y="1922388"/>
                  </a:lnTo>
                  <a:lnTo>
                    <a:pt x="28799" y="1874389"/>
                  </a:lnTo>
                  <a:close/>
                </a:path>
                <a:path w="267970" h="2078989">
                  <a:moveTo>
                    <a:pt x="47999" y="1874389"/>
                  </a:moveTo>
                  <a:lnTo>
                    <a:pt x="38399" y="1874389"/>
                  </a:lnTo>
                  <a:lnTo>
                    <a:pt x="38399" y="1922388"/>
                  </a:lnTo>
                  <a:lnTo>
                    <a:pt x="47999" y="1922388"/>
                  </a:lnTo>
                  <a:lnTo>
                    <a:pt x="47999" y="1874389"/>
                  </a:lnTo>
                  <a:close/>
                </a:path>
                <a:path w="267970" h="2078989">
                  <a:moveTo>
                    <a:pt x="28799" y="1778389"/>
                  </a:moveTo>
                  <a:lnTo>
                    <a:pt x="0" y="1778389"/>
                  </a:lnTo>
                  <a:lnTo>
                    <a:pt x="0" y="1826389"/>
                  </a:lnTo>
                  <a:lnTo>
                    <a:pt x="28799" y="1826389"/>
                  </a:lnTo>
                  <a:lnTo>
                    <a:pt x="28799" y="1778389"/>
                  </a:lnTo>
                  <a:close/>
                </a:path>
                <a:path w="267970" h="2078989">
                  <a:moveTo>
                    <a:pt x="47999" y="1778389"/>
                  </a:moveTo>
                  <a:lnTo>
                    <a:pt x="38399" y="1778389"/>
                  </a:lnTo>
                  <a:lnTo>
                    <a:pt x="38399" y="1826389"/>
                  </a:lnTo>
                  <a:lnTo>
                    <a:pt x="47999" y="1826389"/>
                  </a:lnTo>
                  <a:lnTo>
                    <a:pt x="47999" y="1778389"/>
                  </a:lnTo>
                  <a:close/>
                </a:path>
                <a:path w="267970" h="2078989">
                  <a:moveTo>
                    <a:pt x="28799" y="1682389"/>
                  </a:moveTo>
                  <a:lnTo>
                    <a:pt x="0" y="1682389"/>
                  </a:lnTo>
                  <a:lnTo>
                    <a:pt x="0" y="1730388"/>
                  </a:lnTo>
                  <a:lnTo>
                    <a:pt x="28799" y="1730388"/>
                  </a:lnTo>
                  <a:lnTo>
                    <a:pt x="28799" y="1682389"/>
                  </a:lnTo>
                  <a:close/>
                </a:path>
                <a:path w="267970" h="2078989">
                  <a:moveTo>
                    <a:pt x="47999" y="1682389"/>
                  </a:moveTo>
                  <a:lnTo>
                    <a:pt x="38399" y="1682389"/>
                  </a:lnTo>
                  <a:lnTo>
                    <a:pt x="38399" y="1730388"/>
                  </a:lnTo>
                  <a:lnTo>
                    <a:pt x="47999" y="1730388"/>
                  </a:lnTo>
                  <a:lnTo>
                    <a:pt x="47999" y="1682389"/>
                  </a:lnTo>
                  <a:close/>
                </a:path>
                <a:path w="267970" h="2078989">
                  <a:moveTo>
                    <a:pt x="28799" y="1586388"/>
                  </a:moveTo>
                  <a:lnTo>
                    <a:pt x="0" y="1586388"/>
                  </a:lnTo>
                  <a:lnTo>
                    <a:pt x="0" y="1634389"/>
                  </a:lnTo>
                  <a:lnTo>
                    <a:pt x="28799" y="1634389"/>
                  </a:lnTo>
                  <a:lnTo>
                    <a:pt x="28799" y="1586388"/>
                  </a:lnTo>
                  <a:close/>
                </a:path>
                <a:path w="267970" h="2078989">
                  <a:moveTo>
                    <a:pt x="47999" y="1586388"/>
                  </a:moveTo>
                  <a:lnTo>
                    <a:pt x="38399" y="1586388"/>
                  </a:lnTo>
                  <a:lnTo>
                    <a:pt x="38399" y="1634389"/>
                  </a:lnTo>
                  <a:lnTo>
                    <a:pt x="47999" y="1634389"/>
                  </a:lnTo>
                  <a:lnTo>
                    <a:pt x="47999" y="1586388"/>
                  </a:lnTo>
                  <a:close/>
                </a:path>
                <a:path w="267970" h="2078989">
                  <a:moveTo>
                    <a:pt x="28799" y="1490389"/>
                  </a:moveTo>
                  <a:lnTo>
                    <a:pt x="0" y="1490389"/>
                  </a:lnTo>
                  <a:lnTo>
                    <a:pt x="0" y="1538389"/>
                  </a:lnTo>
                  <a:lnTo>
                    <a:pt x="28799" y="1538389"/>
                  </a:lnTo>
                  <a:lnTo>
                    <a:pt x="28799" y="1490389"/>
                  </a:lnTo>
                  <a:close/>
                </a:path>
                <a:path w="267970" h="2078989">
                  <a:moveTo>
                    <a:pt x="47999" y="1490389"/>
                  </a:moveTo>
                  <a:lnTo>
                    <a:pt x="38399" y="1490389"/>
                  </a:lnTo>
                  <a:lnTo>
                    <a:pt x="38399" y="1538389"/>
                  </a:lnTo>
                  <a:lnTo>
                    <a:pt x="47999" y="1538389"/>
                  </a:lnTo>
                  <a:lnTo>
                    <a:pt x="47999" y="1490389"/>
                  </a:lnTo>
                  <a:close/>
                </a:path>
                <a:path w="267970" h="2078989">
                  <a:moveTo>
                    <a:pt x="28799" y="1394388"/>
                  </a:moveTo>
                  <a:lnTo>
                    <a:pt x="0" y="1394388"/>
                  </a:lnTo>
                  <a:lnTo>
                    <a:pt x="0" y="1442389"/>
                  </a:lnTo>
                  <a:lnTo>
                    <a:pt x="28799" y="1442389"/>
                  </a:lnTo>
                  <a:lnTo>
                    <a:pt x="28799" y="1394388"/>
                  </a:lnTo>
                  <a:close/>
                </a:path>
                <a:path w="267970" h="2078989">
                  <a:moveTo>
                    <a:pt x="47999" y="1394388"/>
                  </a:moveTo>
                  <a:lnTo>
                    <a:pt x="38399" y="1394388"/>
                  </a:lnTo>
                  <a:lnTo>
                    <a:pt x="38399" y="1442389"/>
                  </a:lnTo>
                  <a:lnTo>
                    <a:pt x="47999" y="1442389"/>
                  </a:lnTo>
                  <a:lnTo>
                    <a:pt x="47999" y="1394388"/>
                  </a:lnTo>
                  <a:close/>
                </a:path>
                <a:path w="267970" h="2078989">
                  <a:moveTo>
                    <a:pt x="28799" y="1298389"/>
                  </a:moveTo>
                  <a:lnTo>
                    <a:pt x="0" y="1298389"/>
                  </a:lnTo>
                  <a:lnTo>
                    <a:pt x="0" y="1346389"/>
                  </a:lnTo>
                  <a:lnTo>
                    <a:pt x="28799" y="1346389"/>
                  </a:lnTo>
                  <a:lnTo>
                    <a:pt x="28799" y="1298389"/>
                  </a:lnTo>
                  <a:close/>
                </a:path>
                <a:path w="267970" h="2078989">
                  <a:moveTo>
                    <a:pt x="47999" y="1298389"/>
                  </a:moveTo>
                  <a:lnTo>
                    <a:pt x="38399" y="1298389"/>
                  </a:lnTo>
                  <a:lnTo>
                    <a:pt x="38399" y="1346389"/>
                  </a:lnTo>
                  <a:lnTo>
                    <a:pt x="47999" y="1346389"/>
                  </a:lnTo>
                  <a:lnTo>
                    <a:pt x="47999" y="1298389"/>
                  </a:lnTo>
                  <a:close/>
                </a:path>
                <a:path w="267970" h="2078989">
                  <a:moveTo>
                    <a:pt x="28799" y="1202389"/>
                  </a:moveTo>
                  <a:lnTo>
                    <a:pt x="0" y="1202389"/>
                  </a:lnTo>
                  <a:lnTo>
                    <a:pt x="0" y="1250389"/>
                  </a:lnTo>
                  <a:lnTo>
                    <a:pt x="28799" y="1250389"/>
                  </a:lnTo>
                  <a:lnTo>
                    <a:pt x="28799" y="1202389"/>
                  </a:lnTo>
                  <a:close/>
                </a:path>
                <a:path w="267970" h="2078989">
                  <a:moveTo>
                    <a:pt x="47999" y="1202389"/>
                  </a:moveTo>
                  <a:lnTo>
                    <a:pt x="38399" y="1202389"/>
                  </a:lnTo>
                  <a:lnTo>
                    <a:pt x="38399" y="1250389"/>
                  </a:lnTo>
                  <a:lnTo>
                    <a:pt x="47999" y="1250389"/>
                  </a:lnTo>
                  <a:lnTo>
                    <a:pt x="47999" y="1202389"/>
                  </a:lnTo>
                  <a:close/>
                </a:path>
                <a:path w="267970" h="2078989">
                  <a:moveTo>
                    <a:pt x="28799" y="1106389"/>
                  </a:moveTo>
                  <a:lnTo>
                    <a:pt x="0" y="1106389"/>
                  </a:lnTo>
                  <a:lnTo>
                    <a:pt x="0" y="1154389"/>
                  </a:lnTo>
                  <a:lnTo>
                    <a:pt x="28799" y="1154389"/>
                  </a:lnTo>
                  <a:lnTo>
                    <a:pt x="28799" y="1106389"/>
                  </a:lnTo>
                  <a:close/>
                </a:path>
                <a:path w="267970" h="2078989">
                  <a:moveTo>
                    <a:pt x="47999" y="1106389"/>
                  </a:moveTo>
                  <a:lnTo>
                    <a:pt x="38399" y="1106389"/>
                  </a:lnTo>
                  <a:lnTo>
                    <a:pt x="38399" y="1154389"/>
                  </a:lnTo>
                  <a:lnTo>
                    <a:pt x="47999" y="1154389"/>
                  </a:lnTo>
                  <a:lnTo>
                    <a:pt x="47999" y="1106389"/>
                  </a:lnTo>
                  <a:close/>
                </a:path>
                <a:path w="267970" h="2078989">
                  <a:moveTo>
                    <a:pt x="28799" y="1010389"/>
                  </a:moveTo>
                  <a:lnTo>
                    <a:pt x="0" y="1010389"/>
                  </a:lnTo>
                  <a:lnTo>
                    <a:pt x="0" y="1058388"/>
                  </a:lnTo>
                  <a:lnTo>
                    <a:pt x="28799" y="1058388"/>
                  </a:lnTo>
                  <a:lnTo>
                    <a:pt x="28799" y="1010389"/>
                  </a:lnTo>
                  <a:close/>
                </a:path>
                <a:path w="267970" h="2078989">
                  <a:moveTo>
                    <a:pt x="47999" y="1010389"/>
                  </a:moveTo>
                  <a:lnTo>
                    <a:pt x="38399" y="1010389"/>
                  </a:lnTo>
                  <a:lnTo>
                    <a:pt x="38399" y="1058388"/>
                  </a:lnTo>
                  <a:lnTo>
                    <a:pt x="47999" y="1058388"/>
                  </a:lnTo>
                  <a:lnTo>
                    <a:pt x="47999" y="1010389"/>
                  </a:lnTo>
                  <a:close/>
                </a:path>
                <a:path w="267970" h="2078989">
                  <a:moveTo>
                    <a:pt x="28799" y="914389"/>
                  </a:moveTo>
                  <a:lnTo>
                    <a:pt x="0" y="914389"/>
                  </a:lnTo>
                  <a:lnTo>
                    <a:pt x="0" y="962389"/>
                  </a:lnTo>
                  <a:lnTo>
                    <a:pt x="28799" y="962389"/>
                  </a:lnTo>
                  <a:lnTo>
                    <a:pt x="28799" y="914389"/>
                  </a:lnTo>
                  <a:close/>
                </a:path>
                <a:path w="267970" h="2078989">
                  <a:moveTo>
                    <a:pt x="47999" y="914389"/>
                  </a:moveTo>
                  <a:lnTo>
                    <a:pt x="38399" y="914389"/>
                  </a:lnTo>
                  <a:lnTo>
                    <a:pt x="38399" y="962389"/>
                  </a:lnTo>
                  <a:lnTo>
                    <a:pt x="47999" y="962389"/>
                  </a:lnTo>
                  <a:lnTo>
                    <a:pt x="47999" y="914389"/>
                  </a:lnTo>
                  <a:close/>
                </a:path>
                <a:path w="267970" h="2078989">
                  <a:moveTo>
                    <a:pt x="28799" y="818389"/>
                  </a:moveTo>
                  <a:lnTo>
                    <a:pt x="0" y="818389"/>
                  </a:lnTo>
                  <a:lnTo>
                    <a:pt x="0" y="866388"/>
                  </a:lnTo>
                  <a:lnTo>
                    <a:pt x="28799" y="866388"/>
                  </a:lnTo>
                  <a:lnTo>
                    <a:pt x="28799" y="818389"/>
                  </a:lnTo>
                  <a:close/>
                </a:path>
                <a:path w="267970" h="2078989">
                  <a:moveTo>
                    <a:pt x="47999" y="818389"/>
                  </a:moveTo>
                  <a:lnTo>
                    <a:pt x="38399" y="818389"/>
                  </a:lnTo>
                  <a:lnTo>
                    <a:pt x="38399" y="866388"/>
                  </a:lnTo>
                  <a:lnTo>
                    <a:pt x="47999" y="866388"/>
                  </a:lnTo>
                  <a:lnTo>
                    <a:pt x="47999" y="818389"/>
                  </a:lnTo>
                  <a:close/>
                </a:path>
                <a:path w="267970" h="2078989">
                  <a:moveTo>
                    <a:pt x="28799" y="722389"/>
                  </a:moveTo>
                  <a:lnTo>
                    <a:pt x="0" y="722389"/>
                  </a:lnTo>
                  <a:lnTo>
                    <a:pt x="0" y="770389"/>
                  </a:lnTo>
                  <a:lnTo>
                    <a:pt x="28799" y="770389"/>
                  </a:lnTo>
                  <a:lnTo>
                    <a:pt x="28799" y="722389"/>
                  </a:lnTo>
                  <a:close/>
                </a:path>
                <a:path w="267970" h="2078989">
                  <a:moveTo>
                    <a:pt x="47999" y="722389"/>
                  </a:moveTo>
                  <a:lnTo>
                    <a:pt x="38399" y="722389"/>
                  </a:lnTo>
                  <a:lnTo>
                    <a:pt x="38399" y="770389"/>
                  </a:lnTo>
                  <a:lnTo>
                    <a:pt x="47999" y="770389"/>
                  </a:lnTo>
                  <a:lnTo>
                    <a:pt x="47999" y="722389"/>
                  </a:lnTo>
                  <a:close/>
                </a:path>
                <a:path w="267970" h="2078989">
                  <a:moveTo>
                    <a:pt x="28799" y="626389"/>
                  </a:moveTo>
                  <a:lnTo>
                    <a:pt x="0" y="626389"/>
                  </a:lnTo>
                  <a:lnTo>
                    <a:pt x="0" y="674389"/>
                  </a:lnTo>
                  <a:lnTo>
                    <a:pt x="28799" y="674389"/>
                  </a:lnTo>
                  <a:lnTo>
                    <a:pt x="28799" y="626389"/>
                  </a:lnTo>
                  <a:close/>
                </a:path>
                <a:path w="267970" h="2078989">
                  <a:moveTo>
                    <a:pt x="47999" y="626389"/>
                  </a:moveTo>
                  <a:lnTo>
                    <a:pt x="38399" y="626389"/>
                  </a:lnTo>
                  <a:lnTo>
                    <a:pt x="38399" y="674389"/>
                  </a:lnTo>
                  <a:lnTo>
                    <a:pt x="47999" y="674389"/>
                  </a:lnTo>
                  <a:lnTo>
                    <a:pt x="47999" y="626389"/>
                  </a:lnTo>
                  <a:close/>
                </a:path>
                <a:path w="267970" h="2078989">
                  <a:moveTo>
                    <a:pt x="28799" y="530388"/>
                  </a:moveTo>
                  <a:lnTo>
                    <a:pt x="0" y="530388"/>
                  </a:lnTo>
                  <a:lnTo>
                    <a:pt x="0" y="578389"/>
                  </a:lnTo>
                  <a:lnTo>
                    <a:pt x="28799" y="578389"/>
                  </a:lnTo>
                  <a:lnTo>
                    <a:pt x="28799" y="530388"/>
                  </a:lnTo>
                  <a:close/>
                </a:path>
                <a:path w="267970" h="2078989">
                  <a:moveTo>
                    <a:pt x="47999" y="530388"/>
                  </a:moveTo>
                  <a:lnTo>
                    <a:pt x="38399" y="530388"/>
                  </a:lnTo>
                  <a:lnTo>
                    <a:pt x="38399" y="578389"/>
                  </a:lnTo>
                  <a:lnTo>
                    <a:pt x="47999" y="578389"/>
                  </a:lnTo>
                  <a:lnTo>
                    <a:pt x="47999" y="530388"/>
                  </a:lnTo>
                  <a:close/>
                </a:path>
                <a:path w="267970" h="2078989">
                  <a:moveTo>
                    <a:pt x="28799" y="434389"/>
                  </a:moveTo>
                  <a:lnTo>
                    <a:pt x="0" y="434389"/>
                  </a:lnTo>
                  <a:lnTo>
                    <a:pt x="0" y="482389"/>
                  </a:lnTo>
                  <a:lnTo>
                    <a:pt x="28799" y="482389"/>
                  </a:lnTo>
                  <a:lnTo>
                    <a:pt x="28799" y="434389"/>
                  </a:lnTo>
                  <a:close/>
                </a:path>
                <a:path w="267970" h="2078989">
                  <a:moveTo>
                    <a:pt x="47999" y="434389"/>
                  </a:moveTo>
                  <a:lnTo>
                    <a:pt x="38399" y="434389"/>
                  </a:lnTo>
                  <a:lnTo>
                    <a:pt x="38399" y="482389"/>
                  </a:lnTo>
                  <a:lnTo>
                    <a:pt x="47999" y="482389"/>
                  </a:lnTo>
                  <a:lnTo>
                    <a:pt x="47999" y="434389"/>
                  </a:lnTo>
                  <a:close/>
                </a:path>
                <a:path w="267970" h="2078989">
                  <a:moveTo>
                    <a:pt x="28799" y="338388"/>
                  </a:moveTo>
                  <a:lnTo>
                    <a:pt x="0" y="338388"/>
                  </a:lnTo>
                  <a:lnTo>
                    <a:pt x="0" y="386389"/>
                  </a:lnTo>
                  <a:lnTo>
                    <a:pt x="28799" y="386389"/>
                  </a:lnTo>
                  <a:lnTo>
                    <a:pt x="28799" y="338388"/>
                  </a:lnTo>
                  <a:close/>
                </a:path>
                <a:path w="267970" h="2078989">
                  <a:moveTo>
                    <a:pt x="47999" y="338388"/>
                  </a:moveTo>
                  <a:lnTo>
                    <a:pt x="38399" y="338388"/>
                  </a:lnTo>
                  <a:lnTo>
                    <a:pt x="38399" y="386389"/>
                  </a:lnTo>
                  <a:lnTo>
                    <a:pt x="47999" y="386389"/>
                  </a:lnTo>
                  <a:lnTo>
                    <a:pt x="47999" y="338388"/>
                  </a:lnTo>
                  <a:close/>
                </a:path>
                <a:path w="267970" h="2078989">
                  <a:moveTo>
                    <a:pt x="28799" y="242389"/>
                  </a:moveTo>
                  <a:lnTo>
                    <a:pt x="0" y="242389"/>
                  </a:lnTo>
                  <a:lnTo>
                    <a:pt x="0" y="290389"/>
                  </a:lnTo>
                  <a:lnTo>
                    <a:pt x="28799" y="290389"/>
                  </a:lnTo>
                  <a:lnTo>
                    <a:pt x="28799" y="242389"/>
                  </a:lnTo>
                  <a:close/>
                </a:path>
                <a:path w="267970" h="2078989">
                  <a:moveTo>
                    <a:pt x="47999" y="242389"/>
                  </a:moveTo>
                  <a:lnTo>
                    <a:pt x="38399" y="242389"/>
                  </a:lnTo>
                  <a:lnTo>
                    <a:pt x="38399" y="290389"/>
                  </a:lnTo>
                  <a:lnTo>
                    <a:pt x="47999" y="290389"/>
                  </a:lnTo>
                  <a:lnTo>
                    <a:pt x="47999" y="242389"/>
                  </a:lnTo>
                  <a:close/>
                </a:path>
                <a:path w="267970" h="2078989">
                  <a:moveTo>
                    <a:pt x="28799" y="146389"/>
                  </a:moveTo>
                  <a:lnTo>
                    <a:pt x="0" y="146389"/>
                  </a:lnTo>
                  <a:lnTo>
                    <a:pt x="0" y="194390"/>
                  </a:lnTo>
                  <a:lnTo>
                    <a:pt x="28799" y="194390"/>
                  </a:lnTo>
                  <a:lnTo>
                    <a:pt x="28799" y="146389"/>
                  </a:lnTo>
                  <a:close/>
                </a:path>
                <a:path w="267970" h="2078989">
                  <a:moveTo>
                    <a:pt x="47999" y="146389"/>
                  </a:moveTo>
                  <a:lnTo>
                    <a:pt x="38399" y="146389"/>
                  </a:lnTo>
                  <a:lnTo>
                    <a:pt x="38399" y="194390"/>
                  </a:lnTo>
                  <a:lnTo>
                    <a:pt x="47999" y="194390"/>
                  </a:lnTo>
                  <a:lnTo>
                    <a:pt x="47999" y="146389"/>
                  </a:lnTo>
                  <a:close/>
                </a:path>
                <a:path w="267970" h="2078989">
                  <a:moveTo>
                    <a:pt x="2645" y="43436"/>
                  </a:moveTo>
                  <a:lnTo>
                    <a:pt x="1344" y="47623"/>
                  </a:lnTo>
                  <a:lnTo>
                    <a:pt x="1024" y="49199"/>
                  </a:lnTo>
                  <a:lnTo>
                    <a:pt x="759" y="51974"/>
                  </a:lnTo>
                  <a:lnTo>
                    <a:pt x="0" y="60576"/>
                  </a:lnTo>
                  <a:lnTo>
                    <a:pt x="0" y="98389"/>
                  </a:lnTo>
                  <a:lnTo>
                    <a:pt x="28799" y="98389"/>
                  </a:lnTo>
                  <a:lnTo>
                    <a:pt x="28799" y="60576"/>
                  </a:lnTo>
                  <a:lnTo>
                    <a:pt x="29470" y="54166"/>
                  </a:lnTo>
                  <a:lnTo>
                    <a:pt x="30151" y="51974"/>
                  </a:lnTo>
                  <a:lnTo>
                    <a:pt x="2645" y="43436"/>
                  </a:lnTo>
                  <a:close/>
                </a:path>
                <a:path w="267970" h="2078989">
                  <a:moveTo>
                    <a:pt x="39319" y="54820"/>
                  </a:moveTo>
                  <a:lnTo>
                    <a:pt x="38924" y="56090"/>
                  </a:lnTo>
                  <a:lnTo>
                    <a:pt x="38399" y="60576"/>
                  </a:lnTo>
                  <a:lnTo>
                    <a:pt x="38399" y="98389"/>
                  </a:lnTo>
                  <a:lnTo>
                    <a:pt x="47999" y="98389"/>
                  </a:lnTo>
                  <a:lnTo>
                    <a:pt x="47999" y="60576"/>
                  </a:lnTo>
                  <a:lnTo>
                    <a:pt x="48379" y="58013"/>
                  </a:lnTo>
                  <a:lnTo>
                    <a:pt x="48487" y="57666"/>
                  </a:lnTo>
                  <a:lnTo>
                    <a:pt x="39319" y="54820"/>
                  </a:lnTo>
                  <a:close/>
                </a:path>
                <a:path w="267970" h="2078989">
                  <a:moveTo>
                    <a:pt x="109392" y="0"/>
                  </a:moveTo>
                  <a:lnTo>
                    <a:pt x="61393" y="0"/>
                  </a:lnTo>
                  <a:lnTo>
                    <a:pt x="61393" y="28799"/>
                  </a:lnTo>
                  <a:lnTo>
                    <a:pt x="109392" y="28799"/>
                  </a:lnTo>
                  <a:lnTo>
                    <a:pt x="109392" y="0"/>
                  </a:lnTo>
                  <a:close/>
                </a:path>
                <a:path w="267970" h="2078989">
                  <a:moveTo>
                    <a:pt x="109392" y="38399"/>
                  </a:moveTo>
                  <a:lnTo>
                    <a:pt x="61393" y="38399"/>
                  </a:lnTo>
                  <a:lnTo>
                    <a:pt x="61393" y="47999"/>
                  </a:lnTo>
                  <a:lnTo>
                    <a:pt x="109392" y="47999"/>
                  </a:lnTo>
                  <a:lnTo>
                    <a:pt x="109392" y="38399"/>
                  </a:lnTo>
                  <a:close/>
                </a:path>
                <a:path w="267970" h="2078989">
                  <a:moveTo>
                    <a:pt x="205393" y="0"/>
                  </a:moveTo>
                  <a:lnTo>
                    <a:pt x="157393" y="0"/>
                  </a:lnTo>
                  <a:lnTo>
                    <a:pt x="157393" y="28799"/>
                  </a:lnTo>
                  <a:lnTo>
                    <a:pt x="205393" y="28799"/>
                  </a:lnTo>
                  <a:lnTo>
                    <a:pt x="205393" y="0"/>
                  </a:lnTo>
                  <a:close/>
                </a:path>
                <a:path w="267970" h="2078989">
                  <a:moveTo>
                    <a:pt x="205393" y="38399"/>
                  </a:moveTo>
                  <a:lnTo>
                    <a:pt x="157393" y="38399"/>
                  </a:lnTo>
                  <a:lnTo>
                    <a:pt x="157393" y="47999"/>
                  </a:lnTo>
                  <a:lnTo>
                    <a:pt x="205393" y="47999"/>
                  </a:lnTo>
                  <a:lnTo>
                    <a:pt x="205393" y="38399"/>
                  </a:lnTo>
                  <a:close/>
                </a:path>
                <a:path w="267970" h="2078989">
                  <a:moveTo>
                    <a:pt x="264612" y="42797"/>
                  </a:moveTo>
                  <a:lnTo>
                    <a:pt x="237106" y="51335"/>
                  </a:lnTo>
                  <a:lnTo>
                    <a:pt x="237985" y="54166"/>
                  </a:lnTo>
                  <a:lnTo>
                    <a:pt x="238679" y="61057"/>
                  </a:lnTo>
                  <a:lnTo>
                    <a:pt x="238655" y="97720"/>
                  </a:lnTo>
                  <a:lnTo>
                    <a:pt x="267455" y="97720"/>
                  </a:lnTo>
                  <a:lnTo>
                    <a:pt x="267335" y="58168"/>
                  </a:lnTo>
                  <a:lnTo>
                    <a:pt x="266430" y="49199"/>
                  </a:lnTo>
                  <a:lnTo>
                    <a:pt x="266109" y="47622"/>
                  </a:lnTo>
                  <a:lnTo>
                    <a:pt x="264612" y="42797"/>
                  </a:lnTo>
                  <a:close/>
                </a:path>
                <a:path w="267970" h="2078989">
                  <a:moveTo>
                    <a:pt x="227938" y="54182"/>
                  </a:moveTo>
                  <a:lnTo>
                    <a:pt x="218768" y="57028"/>
                  </a:lnTo>
                  <a:lnTo>
                    <a:pt x="219076" y="58013"/>
                  </a:lnTo>
                  <a:lnTo>
                    <a:pt x="219479" y="62020"/>
                  </a:lnTo>
                  <a:lnTo>
                    <a:pt x="219455" y="97720"/>
                  </a:lnTo>
                  <a:lnTo>
                    <a:pt x="229055" y="97720"/>
                  </a:lnTo>
                  <a:lnTo>
                    <a:pt x="229128" y="62020"/>
                  </a:lnTo>
                  <a:lnTo>
                    <a:pt x="228530" y="56090"/>
                  </a:lnTo>
                  <a:lnTo>
                    <a:pt x="227938" y="54182"/>
                  </a:lnTo>
                  <a:close/>
                </a:path>
                <a:path w="267970" h="2078989">
                  <a:moveTo>
                    <a:pt x="267455" y="145719"/>
                  </a:moveTo>
                  <a:lnTo>
                    <a:pt x="238655" y="145719"/>
                  </a:lnTo>
                  <a:lnTo>
                    <a:pt x="238655" y="193720"/>
                  </a:lnTo>
                  <a:lnTo>
                    <a:pt x="267455" y="193720"/>
                  </a:lnTo>
                  <a:lnTo>
                    <a:pt x="267455" y="145719"/>
                  </a:lnTo>
                  <a:close/>
                </a:path>
                <a:path w="267970" h="2078989">
                  <a:moveTo>
                    <a:pt x="229055" y="145719"/>
                  </a:moveTo>
                  <a:lnTo>
                    <a:pt x="219455" y="145719"/>
                  </a:lnTo>
                  <a:lnTo>
                    <a:pt x="219455" y="193720"/>
                  </a:lnTo>
                  <a:lnTo>
                    <a:pt x="229055" y="193720"/>
                  </a:lnTo>
                  <a:lnTo>
                    <a:pt x="229055" y="145719"/>
                  </a:lnTo>
                  <a:close/>
                </a:path>
                <a:path w="267970" h="2078989">
                  <a:moveTo>
                    <a:pt x="267455" y="241720"/>
                  </a:moveTo>
                  <a:lnTo>
                    <a:pt x="238655" y="241720"/>
                  </a:lnTo>
                  <a:lnTo>
                    <a:pt x="238655" y="289720"/>
                  </a:lnTo>
                  <a:lnTo>
                    <a:pt x="267455" y="289720"/>
                  </a:lnTo>
                  <a:lnTo>
                    <a:pt x="267455" y="241720"/>
                  </a:lnTo>
                  <a:close/>
                </a:path>
                <a:path w="267970" h="2078989">
                  <a:moveTo>
                    <a:pt x="229055" y="241720"/>
                  </a:moveTo>
                  <a:lnTo>
                    <a:pt x="219455" y="241720"/>
                  </a:lnTo>
                  <a:lnTo>
                    <a:pt x="219455" y="289720"/>
                  </a:lnTo>
                  <a:lnTo>
                    <a:pt x="229055" y="289720"/>
                  </a:lnTo>
                  <a:lnTo>
                    <a:pt x="229055" y="241720"/>
                  </a:lnTo>
                  <a:close/>
                </a:path>
                <a:path w="267970" h="2078989">
                  <a:moveTo>
                    <a:pt x="267455" y="337719"/>
                  </a:moveTo>
                  <a:lnTo>
                    <a:pt x="238655" y="337719"/>
                  </a:lnTo>
                  <a:lnTo>
                    <a:pt x="238655" y="385720"/>
                  </a:lnTo>
                  <a:lnTo>
                    <a:pt x="267455" y="385720"/>
                  </a:lnTo>
                  <a:lnTo>
                    <a:pt x="267455" y="337719"/>
                  </a:lnTo>
                  <a:close/>
                </a:path>
                <a:path w="267970" h="2078989">
                  <a:moveTo>
                    <a:pt x="229055" y="337719"/>
                  </a:moveTo>
                  <a:lnTo>
                    <a:pt x="219455" y="337719"/>
                  </a:lnTo>
                  <a:lnTo>
                    <a:pt x="219455" y="385720"/>
                  </a:lnTo>
                  <a:lnTo>
                    <a:pt x="229055" y="385720"/>
                  </a:lnTo>
                  <a:lnTo>
                    <a:pt x="229055" y="337719"/>
                  </a:lnTo>
                  <a:close/>
                </a:path>
                <a:path w="267970" h="2078989">
                  <a:moveTo>
                    <a:pt x="267455" y="433720"/>
                  </a:moveTo>
                  <a:lnTo>
                    <a:pt x="238655" y="433720"/>
                  </a:lnTo>
                  <a:lnTo>
                    <a:pt x="238655" y="481719"/>
                  </a:lnTo>
                  <a:lnTo>
                    <a:pt x="267455" y="481719"/>
                  </a:lnTo>
                  <a:lnTo>
                    <a:pt x="267455" y="433720"/>
                  </a:lnTo>
                  <a:close/>
                </a:path>
                <a:path w="267970" h="2078989">
                  <a:moveTo>
                    <a:pt x="229055" y="433720"/>
                  </a:moveTo>
                  <a:lnTo>
                    <a:pt x="219455" y="433720"/>
                  </a:lnTo>
                  <a:lnTo>
                    <a:pt x="219455" y="481719"/>
                  </a:lnTo>
                  <a:lnTo>
                    <a:pt x="229055" y="481719"/>
                  </a:lnTo>
                  <a:lnTo>
                    <a:pt x="229055" y="433720"/>
                  </a:lnTo>
                  <a:close/>
                </a:path>
                <a:path w="267970" h="2078989">
                  <a:moveTo>
                    <a:pt x="267455" y="529719"/>
                  </a:moveTo>
                  <a:lnTo>
                    <a:pt x="238655" y="529719"/>
                  </a:lnTo>
                  <a:lnTo>
                    <a:pt x="238655" y="577720"/>
                  </a:lnTo>
                  <a:lnTo>
                    <a:pt x="267455" y="577720"/>
                  </a:lnTo>
                  <a:lnTo>
                    <a:pt x="267455" y="529719"/>
                  </a:lnTo>
                  <a:close/>
                </a:path>
                <a:path w="267970" h="2078989">
                  <a:moveTo>
                    <a:pt x="229055" y="529719"/>
                  </a:moveTo>
                  <a:lnTo>
                    <a:pt x="219455" y="529719"/>
                  </a:lnTo>
                  <a:lnTo>
                    <a:pt x="219455" y="577720"/>
                  </a:lnTo>
                  <a:lnTo>
                    <a:pt x="229055" y="577720"/>
                  </a:lnTo>
                  <a:lnTo>
                    <a:pt x="229055" y="529719"/>
                  </a:lnTo>
                  <a:close/>
                </a:path>
                <a:path w="267970" h="2078989">
                  <a:moveTo>
                    <a:pt x="267455" y="625720"/>
                  </a:moveTo>
                  <a:lnTo>
                    <a:pt x="238655" y="625720"/>
                  </a:lnTo>
                  <a:lnTo>
                    <a:pt x="238655" y="673719"/>
                  </a:lnTo>
                  <a:lnTo>
                    <a:pt x="267455" y="673719"/>
                  </a:lnTo>
                  <a:lnTo>
                    <a:pt x="267455" y="625720"/>
                  </a:lnTo>
                  <a:close/>
                </a:path>
                <a:path w="267970" h="2078989">
                  <a:moveTo>
                    <a:pt x="229055" y="625720"/>
                  </a:moveTo>
                  <a:lnTo>
                    <a:pt x="219455" y="625720"/>
                  </a:lnTo>
                  <a:lnTo>
                    <a:pt x="219455" y="673719"/>
                  </a:lnTo>
                  <a:lnTo>
                    <a:pt x="229055" y="673719"/>
                  </a:lnTo>
                  <a:lnTo>
                    <a:pt x="229055" y="625720"/>
                  </a:lnTo>
                  <a:close/>
                </a:path>
                <a:path w="267970" h="2078989">
                  <a:moveTo>
                    <a:pt x="267455" y="721720"/>
                  </a:moveTo>
                  <a:lnTo>
                    <a:pt x="238655" y="721720"/>
                  </a:lnTo>
                  <a:lnTo>
                    <a:pt x="238655" y="769720"/>
                  </a:lnTo>
                  <a:lnTo>
                    <a:pt x="267455" y="769720"/>
                  </a:lnTo>
                  <a:lnTo>
                    <a:pt x="267455" y="721720"/>
                  </a:lnTo>
                  <a:close/>
                </a:path>
                <a:path w="267970" h="2078989">
                  <a:moveTo>
                    <a:pt x="229055" y="721720"/>
                  </a:moveTo>
                  <a:lnTo>
                    <a:pt x="219455" y="721720"/>
                  </a:lnTo>
                  <a:lnTo>
                    <a:pt x="219455" y="769720"/>
                  </a:lnTo>
                  <a:lnTo>
                    <a:pt x="229055" y="769720"/>
                  </a:lnTo>
                  <a:lnTo>
                    <a:pt x="229055" y="721720"/>
                  </a:lnTo>
                  <a:close/>
                </a:path>
                <a:path w="267970" h="2078989">
                  <a:moveTo>
                    <a:pt x="267455" y="817719"/>
                  </a:moveTo>
                  <a:lnTo>
                    <a:pt x="238655" y="817719"/>
                  </a:lnTo>
                  <a:lnTo>
                    <a:pt x="238655" y="865719"/>
                  </a:lnTo>
                  <a:lnTo>
                    <a:pt x="267455" y="865719"/>
                  </a:lnTo>
                  <a:lnTo>
                    <a:pt x="267455" y="817719"/>
                  </a:lnTo>
                  <a:close/>
                </a:path>
                <a:path w="267970" h="2078989">
                  <a:moveTo>
                    <a:pt x="229055" y="817719"/>
                  </a:moveTo>
                  <a:lnTo>
                    <a:pt x="219455" y="817719"/>
                  </a:lnTo>
                  <a:lnTo>
                    <a:pt x="219455" y="865719"/>
                  </a:lnTo>
                  <a:lnTo>
                    <a:pt x="229055" y="865719"/>
                  </a:lnTo>
                  <a:lnTo>
                    <a:pt x="229055" y="817719"/>
                  </a:lnTo>
                  <a:close/>
                </a:path>
                <a:path w="267970" h="2078989">
                  <a:moveTo>
                    <a:pt x="267455" y="913720"/>
                  </a:moveTo>
                  <a:lnTo>
                    <a:pt x="238655" y="913720"/>
                  </a:lnTo>
                  <a:lnTo>
                    <a:pt x="238655" y="961720"/>
                  </a:lnTo>
                  <a:lnTo>
                    <a:pt x="267455" y="961720"/>
                  </a:lnTo>
                  <a:lnTo>
                    <a:pt x="267455" y="913720"/>
                  </a:lnTo>
                  <a:close/>
                </a:path>
                <a:path w="267970" h="2078989">
                  <a:moveTo>
                    <a:pt x="229055" y="913720"/>
                  </a:moveTo>
                  <a:lnTo>
                    <a:pt x="219455" y="913720"/>
                  </a:lnTo>
                  <a:lnTo>
                    <a:pt x="219455" y="961720"/>
                  </a:lnTo>
                  <a:lnTo>
                    <a:pt x="229055" y="961720"/>
                  </a:lnTo>
                  <a:lnTo>
                    <a:pt x="229055" y="913720"/>
                  </a:lnTo>
                  <a:close/>
                </a:path>
                <a:path w="267970" h="2078989">
                  <a:moveTo>
                    <a:pt x="267455" y="1009719"/>
                  </a:moveTo>
                  <a:lnTo>
                    <a:pt x="238655" y="1009719"/>
                  </a:lnTo>
                  <a:lnTo>
                    <a:pt x="238655" y="1057719"/>
                  </a:lnTo>
                  <a:lnTo>
                    <a:pt x="267455" y="1057719"/>
                  </a:lnTo>
                  <a:lnTo>
                    <a:pt x="267455" y="1009719"/>
                  </a:lnTo>
                  <a:close/>
                </a:path>
                <a:path w="267970" h="2078989">
                  <a:moveTo>
                    <a:pt x="229055" y="1009719"/>
                  </a:moveTo>
                  <a:lnTo>
                    <a:pt x="219455" y="1009719"/>
                  </a:lnTo>
                  <a:lnTo>
                    <a:pt x="219455" y="1057719"/>
                  </a:lnTo>
                  <a:lnTo>
                    <a:pt x="229055" y="1057719"/>
                  </a:lnTo>
                  <a:lnTo>
                    <a:pt x="229055" y="1009719"/>
                  </a:lnTo>
                  <a:close/>
                </a:path>
                <a:path w="267970" h="2078989">
                  <a:moveTo>
                    <a:pt x="267455" y="1105720"/>
                  </a:moveTo>
                  <a:lnTo>
                    <a:pt x="238655" y="1105720"/>
                  </a:lnTo>
                  <a:lnTo>
                    <a:pt x="238655" y="1153720"/>
                  </a:lnTo>
                  <a:lnTo>
                    <a:pt x="267455" y="1153720"/>
                  </a:lnTo>
                  <a:lnTo>
                    <a:pt x="267455" y="1105720"/>
                  </a:lnTo>
                  <a:close/>
                </a:path>
                <a:path w="267970" h="2078989">
                  <a:moveTo>
                    <a:pt x="229055" y="1105720"/>
                  </a:moveTo>
                  <a:lnTo>
                    <a:pt x="219455" y="1105720"/>
                  </a:lnTo>
                  <a:lnTo>
                    <a:pt x="219455" y="1153720"/>
                  </a:lnTo>
                  <a:lnTo>
                    <a:pt x="229055" y="1153720"/>
                  </a:lnTo>
                  <a:lnTo>
                    <a:pt x="229055" y="1105720"/>
                  </a:lnTo>
                  <a:close/>
                </a:path>
                <a:path w="267970" h="2078989">
                  <a:moveTo>
                    <a:pt x="267455" y="1201719"/>
                  </a:moveTo>
                  <a:lnTo>
                    <a:pt x="238655" y="1201719"/>
                  </a:lnTo>
                  <a:lnTo>
                    <a:pt x="238655" y="1249720"/>
                  </a:lnTo>
                  <a:lnTo>
                    <a:pt x="267455" y="1249720"/>
                  </a:lnTo>
                  <a:lnTo>
                    <a:pt x="267455" y="1201719"/>
                  </a:lnTo>
                  <a:close/>
                </a:path>
                <a:path w="267970" h="2078989">
                  <a:moveTo>
                    <a:pt x="229055" y="1201719"/>
                  </a:moveTo>
                  <a:lnTo>
                    <a:pt x="219455" y="1201719"/>
                  </a:lnTo>
                  <a:lnTo>
                    <a:pt x="219455" y="1249720"/>
                  </a:lnTo>
                  <a:lnTo>
                    <a:pt x="229055" y="1249720"/>
                  </a:lnTo>
                  <a:lnTo>
                    <a:pt x="229055" y="1201719"/>
                  </a:lnTo>
                  <a:close/>
                </a:path>
                <a:path w="267970" h="2078989">
                  <a:moveTo>
                    <a:pt x="267455" y="1297720"/>
                  </a:moveTo>
                  <a:lnTo>
                    <a:pt x="238655" y="1297720"/>
                  </a:lnTo>
                  <a:lnTo>
                    <a:pt x="238655" y="1345719"/>
                  </a:lnTo>
                  <a:lnTo>
                    <a:pt x="267455" y="1345719"/>
                  </a:lnTo>
                  <a:lnTo>
                    <a:pt x="267455" y="1297720"/>
                  </a:lnTo>
                  <a:close/>
                </a:path>
                <a:path w="267970" h="2078989">
                  <a:moveTo>
                    <a:pt x="229055" y="1297720"/>
                  </a:moveTo>
                  <a:lnTo>
                    <a:pt x="219455" y="1297720"/>
                  </a:lnTo>
                  <a:lnTo>
                    <a:pt x="219455" y="1345719"/>
                  </a:lnTo>
                  <a:lnTo>
                    <a:pt x="229055" y="1345719"/>
                  </a:lnTo>
                  <a:lnTo>
                    <a:pt x="229055" y="1297720"/>
                  </a:lnTo>
                  <a:close/>
                </a:path>
                <a:path w="267970" h="2078989">
                  <a:moveTo>
                    <a:pt x="267455" y="1393719"/>
                  </a:moveTo>
                  <a:lnTo>
                    <a:pt x="238655" y="1393719"/>
                  </a:lnTo>
                  <a:lnTo>
                    <a:pt x="238655" y="1441720"/>
                  </a:lnTo>
                  <a:lnTo>
                    <a:pt x="267455" y="1441720"/>
                  </a:lnTo>
                  <a:lnTo>
                    <a:pt x="267455" y="1393719"/>
                  </a:lnTo>
                  <a:close/>
                </a:path>
                <a:path w="267970" h="2078989">
                  <a:moveTo>
                    <a:pt x="229055" y="1393719"/>
                  </a:moveTo>
                  <a:lnTo>
                    <a:pt x="219455" y="1393719"/>
                  </a:lnTo>
                  <a:lnTo>
                    <a:pt x="219455" y="1441720"/>
                  </a:lnTo>
                  <a:lnTo>
                    <a:pt x="229055" y="1441720"/>
                  </a:lnTo>
                  <a:lnTo>
                    <a:pt x="229055" y="1393719"/>
                  </a:lnTo>
                  <a:close/>
                </a:path>
                <a:path w="267970" h="2078989">
                  <a:moveTo>
                    <a:pt x="267455" y="1489720"/>
                  </a:moveTo>
                  <a:lnTo>
                    <a:pt x="238655" y="1489720"/>
                  </a:lnTo>
                  <a:lnTo>
                    <a:pt x="238655" y="1537719"/>
                  </a:lnTo>
                  <a:lnTo>
                    <a:pt x="267455" y="1537719"/>
                  </a:lnTo>
                  <a:lnTo>
                    <a:pt x="267455" y="1489720"/>
                  </a:lnTo>
                  <a:close/>
                </a:path>
                <a:path w="267970" h="2078989">
                  <a:moveTo>
                    <a:pt x="229055" y="1489720"/>
                  </a:moveTo>
                  <a:lnTo>
                    <a:pt x="219455" y="1489720"/>
                  </a:lnTo>
                  <a:lnTo>
                    <a:pt x="219455" y="1537719"/>
                  </a:lnTo>
                  <a:lnTo>
                    <a:pt x="229055" y="1537719"/>
                  </a:lnTo>
                  <a:lnTo>
                    <a:pt x="229055" y="1489720"/>
                  </a:lnTo>
                  <a:close/>
                </a:path>
                <a:path w="267970" h="2078989">
                  <a:moveTo>
                    <a:pt x="267455" y="1585720"/>
                  </a:moveTo>
                  <a:lnTo>
                    <a:pt x="238655" y="1585720"/>
                  </a:lnTo>
                  <a:lnTo>
                    <a:pt x="238655" y="1633720"/>
                  </a:lnTo>
                  <a:lnTo>
                    <a:pt x="267455" y="1633720"/>
                  </a:lnTo>
                  <a:lnTo>
                    <a:pt x="267455" y="1585720"/>
                  </a:lnTo>
                  <a:close/>
                </a:path>
                <a:path w="267970" h="2078989">
                  <a:moveTo>
                    <a:pt x="229055" y="1585720"/>
                  </a:moveTo>
                  <a:lnTo>
                    <a:pt x="219455" y="1585720"/>
                  </a:lnTo>
                  <a:lnTo>
                    <a:pt x="219455" y="1633720"/>
                  </a:lnTo>
                  <a:lnTo>
                    <a:pt x="229055" y="1633720"/>
                  </a:lnTo>
                  <a:lnTo>
                    <a:pt x="229055" y="1585720"/>
                  </a:lnTo>
                  <a:close/>
                </a:path>
                <a:path w="267970" h="2078989">
                  <a:moveTo>
                    <a:pt x="267455" y="1681720"/>
                  </a:moveTo>
                  <a:lnTo>
                    <a:pt x="238655" y="1681720"/>
                  </a:lnTo>
                  <a:lnTo>
                    <a:pt x="238655" y="1729719"/>
                  </a:lnTo>
                  <a:lnTo>
                    <a:pt x="267455" y="1729719"/>
                  </a:lnTo>
                  <a:lnTo>
                    <a:pt x="267455" y="1681720"/>
                  </a:lnTo>
                  <a:close/>
                </a:path>
                <a:path w="267970" h="2078989">
                  <a:moveTo>
                    <a:pt x="229055" y="1681720"/>
                  </a:moveTo>
                  <a:lnTo>
                    <a:pt x="219455" y="1681720"/>
                  </a:lnTo>
                  <a:lnTo>
                    <a:pt x="219455" y="1729719"/>
                  </a:lnTo>
                  <a:lnTo>
                    <a:pt x="229055" y="1729719"/>
                  </a:lnTo>
                  <a:lnTo>
                    <a:pt x="229055" y="1681720"/>
                  </a:lnTo>
                  <a:close/>
                </a:path>
                <a:path w="267970" h="2078989">
                  <a:moveTo>
                    <a:pt x="267455" y="1777720"/>
                  </a:moveTo>
                  <a:lnTo>
                    <a:pt x="238655" y="1777720"/>
                  </a:lnTo>
                  <a:lnTo>
                    <a:pt x="238655" y="1825720"/>
                  </a:lnTo>
                  <a:lnTo>
                    <a:pt x="267455" y="1825720"/>
                  </a:lnTo>
                  <a:lnTo>
                    <a:pt x="267455" y="1777720"/>
                  </a:lnTo>
                  <a:close/>
                </a:path>
                <a:path w="267970" h="2078989">
                  <a:moveTo>
                    <a:pt x="229055" y="1777720"/>
                  </a:moveTo>
                  <a:lnTo>
                    <a:pt x="219455" y="1777720"/>
                  </a:lnTo>
                  <a:lnTo>
                    <a:pt x="219455" y="1825720"/>
                  </a:lnTo>
                  <a:lnTo>
                    <a:pt x="229055" y="1825720"/>
                  </a:lnTo>
                  <a:lnTo>
                    <a:pt x="229055" y="1777720"/>
                  </a:lnTo>
                  <a:close/>
                </a:path>
                <a:path w="267970" h="2078989">
                  <a:moveTo>
                    <a:pt x="267455" y="1873719"/>
                  </a:moveTo>
                  <a:lnTo>
                    <a:pt x="238655" y="1873719"/>
                  </a:lnTo>
                  <a:lnTo>
                    <a:pt x="238655" y="1921719"/>
                  </a:lnTo>
                  <a:lnTo>
                    <a:pt x="267455" y="1921719"/>
                  </a:lnTo>
                  <a:lnTo>
                    <a:pt x="267455" y="1873719"/>
                  </a:lnTo>
                  <a:close/>
                </a:path>
                <a:path w="267970" h="2078989">
                  <a:moveTo>
                    <a:pt x="229055" y="1873719"/>
                  </a:moveTo>
                  <a:lnTo>
                    <a:pt x="219455" y="1873719"/>
                  </a:lnTo>
                  <a:lnTo>
                    <a:pt x="219455" y="1921719"/>
                  </a:lnTo>
                  <a:lnTo>
                    <a:pt x="229055" y="1921719"/>
                  </a:lnTo>
                  <a:lnTo>
                    <a:pt x="229055" y="1873719"/>
                  </a:lnTo>
                  <a:close/>
                </a:path>
                <a:path w="267970" h="2078989">
                  <a:moveTo>
                    <a:pt x="267455" y="1969720"/>
                  </a:moveTo>
                  <a:lnTo>
                    <a:pt x="238655" y="1969720"/>
                  </a:lnTo>
                  <a:lnTo>
                    <a:pt x="238655" y="2017720"/>
                  </a:lnTo>
                  <a:lnTo>
                    <a:pt x="267455" y="2017720"/>
                  </a:lnTo>
                  <a:lnTo>
                    <a:pt x="267455" y="1969720"/>
                  </a:lnTo>
                  <a:close/>
                </a:path>
                <a:path w="267970" h="2078989">
                  <a:moveTo>
                    <a:pt x="229055" y="1969720"/>
                  </a:moveTo>
                  <a:lnTo>
                    <a:pt x="219455" y="1969720"/>
                  </a:lnTo>
                  <a:lnTo>
                    <a:pt x="219455" y="2017720"/>
                  </a:lnTo>
                  <a:lnTo>
                    <a:pt x="229055" y="2017720"/>
                  </a:lnTo>
                  <a:lnTo>
                    <a:pt x="229055" y="1969720"/>
                  </a:lnTo>
                  <a:close/>
                </a:path>
                <a:path w="267970" h="2078989">
                  <a:moveTo>
                    <a:pt x="168918" y="2050166"/>
                  </a:moveTo>
                  <a:lnTo>
                    <a:pt x="168918" y="2078965"/>
                  </a:lnTo>
                  <a:lnTo>
                    <a:pt x="209285" y="2078845"/>
                  </a:lnTo>
                  <a:lnTo>
                    <a:pt x="218254" y="2077940"/>
                  </a:lnTo>
                  <a:lnTo>
                    <a:pt x="219831" y="2077619"/>
                  </a:lnTo>
                  <a:lnTo>
                    <a:pt x="223878" y="2076364"/>
                  </a:lnTo>
                  <a:lnTo>
                    <a:pt x="215753" y="2050190"/>
                  </a:lnTo>
                  <a:lnTo>
                    <a:pt x="168918" y="2050166"/>
                  </a:lnTo>
                  <a:close/>
                </a:path>
                <a:path w="267970" h="2078989">
                  <a:moveTo>
                    <a:pt x="215339" y="2048859"/>
                  </a:moveTo>
                  <a:lnTo>
                    <a:pt x="213287" y="2049495"/>
                  </a:lnTo>
                  <a:lnTo>
                    <a:pt x="206396" y="2050190"/>
                  </a:lnTo>
                  <a:lnTo>
                    <a:pt x="215753" y="2050190"/>
                  </a:lnTo>
                  <a:lnTo>
                    <a:pt x="215339" y="2048859"/>
                  </a:lnTo>
                  <a:close/>
                </a:path>
                <a:path w="267970" h="2078989">
                  <a:moveTo>
                    <a:pt x="168918" y="2030966"/>
                  </a:moveTo>
                  <a:lnTo>
                    <a:pt x="168918" y="2040566"/>
                  </a:lnTo>
                  <a:lnTo>
                    <a:pt x="205433" y="2040638"/>
                  </a:lnTo>
                  <a:lnTo>
                    <a:pt x="211364" y="2040041"/>
                  </a:lnTo>
                  <a:lnTo>
                    <a:pt x="212493" y="2039691"/>
                  </a:lnTo>
                  <a:lnTo>
                    <a:pt x="209823" y="2031086"/>
                  </a:lnTo>
                  <a:lnTo>
                    <a:pt x="204471" y="2031086"/>
                  </a:lnTo>
                  <a:lnTo>
                    <a:pt x="168918" y="2030966"/>
                  </a:lnTo>
                  <a:close/>
                </a:path>
                <a:path w="267970" h="2078989">
                  <a:moveTo>
                    <a:pt x="209647" y="2030521"/>
                  </a:moveTo>
                  <a:lnTo>
                    <a:pt x="209440" y="2030586"/>
                  </a:lnTo>
                  <a:lnTo>
                    <a:pt x="204471" y="2031086"/>
                  </a:lnTo>
                  <a:lnTo>
                    <a:pt x="209823" y="2031086"/>
                  </a:lnTo>
                  <a:lnTo>
                    <a:pt x="209647" y="2030521"/>
                  </a:lnTo>
                  <a:close/>
                </a:path>
                <a:path w="267970" h="2078989">
                  <a:moveTo>
                    <a:pt x="120917" y="2050166"/>
                  </a:moveTo>
                  <a:lnTo>
                    <a:pt x="72918" y="2050166"/>
                  </a:lnTo>
                  <a:lnTo>
                    <a:pt x="72918" y="2078965"/>
                  </a:lnTo>
                  <a:lnTo>
                    <a:pt x="120917" y="2078965"/>
                  </a:lnTo>
                  <a:lnTo>
                    <a:pt x="120917" y="2050166"/>
                  </a:lnTo>
                  <a:close/>
                </a:path>
                <a:path w="267970" h="2078989">
                  <a:moveTo>
                    <a:pt x="120917" y="2030966"/>
                  </a:moveTo>
                  <a:lnTo>
                    <a:pt x="72918" y="2030966"/>
                  </a:lnTo>
                  <a:lnTo>
                    <a:pt x="72918" y="2040566"/>
                  </a:lnTo>
                  <a:lnTo>
                    <a:pt x="120917" y="2040566"/>
                  </a:lnTo>
                  <a:lnTo>
                    <a:pt x="120917" y="2030966"/>
                  </a:lnTo>
                  <a:close/>
                </a:path>
              </a:pathLst>
            </a:custGeom>
            <a:solidFill>
              <a:srgbClr val="5A63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8982" y="3436141"/>
              <a:ext cx="158495" cy="1584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8982" y="3639342"/>
              <a:ext cx="158495" cy="15849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8982" y="3842542"/>
              <a:ext cx="158495" cy="15849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8982" y="4045741"/>
              <a:ext cx="158495" cy="1584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8982" y="4248942"/>
              <a:ext cx="158495" cy="15849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8982" y="4452142"/>
              <a:ext cx="158495" cy="15849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8982" y="4655341"/>
              <a:ext cx="158495" cy="15849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8982" y="4858542"/>
              <a:ext cx="158495" cy="15849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8982" y="5061742"/>
              <a:ext cx="158495" cy="15849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8982" y="5264941"/>
              <a:ext cx="158495" cy="15849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118206" y="5497328"/>
              <a:ext cx="4270375" cy="440690"/>
            </a:xfrm>
            <a:custGeom>
              <a:avLst/>
              <a:gdLst/>
              <a:ahLst/>
              <a:cxnLst/>
              <a:rect l="l" t="t" r="r" b="b"/>
              <a:pathLst>
                <a:path w="4270375" h="440689">
                  <a:moveTo>
                    <a:pt x="4270279" y="0"/>
                  </a:moveTo>
                  <a:lnTo>
                    <a:pt x="4268408" y="69579"/>
                  </a:lnTo>
                  <a:lnTo>
                    <a:pt x="4263200" y="130007"/>
                  </a:lnTo>
                  <a:lnTo>
                    <a:pt x="4255258" y="177660"/>
                  </a:lnTo>
                  <a:lnTo>
                    <a:pt x="4233591" y="220133"/>
                  </a:lnTo>
                  <a:lnTo>
                    <a:pt x="2171827" y="220133"/>
                  </a:lnTo>
                  <a:lnTo>
                    <a:pt x="2160230" y="231356"/>
                  </a:lnTo>
                  <a:lnTo>
                    <a:pt x="2150160" y="262606"/>
                  </a:lnTo>
                  <a:lnTo>
                    <a:pt x="2142218" y="310259"/>
                  </a:lnTo>
                  <a:lnTo>
                    <a:pt x="2137010" y="370687"/>
                  </a:lnTo>
                  <a:lnTo>
                    <a:pt x="2135140" y="440267"/>
                  </a:lnTo>
                  <a:lnTo>
                    <a:pt x="2133269" y="370687"/>
                  </a:lnTo>
                  <a:lnTo>
                    <a:pt x="2128061" y="310259"/>
                  </a:lnTo>
                  <a:lnTo>
                    <a:pt x="2120119" y="262606"/>
                  </a:lnTo>
                  <a:lnTo>
                    <a:pt x="2110048" y="231356"/>
                  </a:lnTo>
                  <a:lnTo>
                    <a:pt x="2098452" y="220133"/>
                  </a:lnTo>
                  <a:lnTo>
                    <a:pt x="36687" y="220133"/>
                  </a:lnTo>
                  <a:lnTo>
                    <a:pt x="25091" y="208910"/>
                  </a:lnTo>
                  <a:lnTo>
                    <a:pt x="15020" y="177660"/>
                  </a:lnTo>
                  <a:lnTo>
                    <a:pt x="7078" y="130007"/>
                  </a:lnTo>
                  <a:lnTo>
                    <a:pt x="1870" y="69579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F0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25061" y="3392722"/>
              <a:ext cx="417830" cy="2030730"/>
            </a:xfrm>
            <a:custGeom>
              <a:avLst/>
              <a:gdLst/>
              <a:ahLst/>
              <a:cxnLst/>
              <a:rect l="l" t="t" r="r" b="b"/>
              <a:pathLst>
                <a:path w="417829" h="2030729">
                  <a:moveTo>
                    <a:pt x="0" y="0"/>
                  </a:moveTo>
                  <a:lnTo>
                    <a:pt x="65988" y="1773"/>
                  </a:lnTo>
                  <a:lnTo>
                    <a:pt x="123298" y="6713"/>
                  </a:lnTo>
                  <a:lnTo>
                    <a:pt x="168491" y="14245"/>
                  </a:lnTo>
                  <a:lnTo>
                    <a:pt x="208772" y="34794"/>
                  </a:lnTo>
                  <a:lnTo>
                    <a:pt x="208772" y="980564"/>
                  </a:lnTo>
                  <a:lnTo>
                    <a:pt x="219415" y="991561"/>
                  </a:lnTo>
                  <a:lnTo>
                    <a:pt x="249053" y="1001112"/>
                  </a:lnTo>
                  <a:lnTo>
                    <a:pt x="294246" y="1008644"/>
                  </a:lnTo>
                  <a:lnTo>
                    <a:pt x="351556" y="1013584"/>
                  </a:lnTo>
                  <a:lnTo>
                    <a:pt x="417545" y="1015358"/>
                  </a:lnTo>
                  <a:lnTo>
                    <a:pt x="351556" y="1017131"/>
                  </a:lnTo>
                  <a:lnTo>
                    <a:pt x="294246" y="1022070"/>
                  </a:lnTo>
                  <a:lnTo>
                    <a:pt x="249053" y="1029602"/>
                  </a:lnTo>
                  <a:lnTo>
                    <a:pt x="219415" y="1039153"/>
                  </a:lnTo>
                  <a:lnTo>
                    <a:pt x="208772" y="1050151"/>
                  </a:lnTo>
                  <a:lnTo>
                    <a:pt x="208772" y="1995921"/>
                  </a:lnTo>
                  <a:lnTo>
                    <a:pt x="198129" y="2006918"/>
                  </a:lnTo>
                  <a:lnTo>
                    <a:pt x="168491" y="2016470"/>
                  </a:lnTo>
                  <a:lnTo>
                    <a:pt x="123298" y="2024001"/>
                  </a:lnTo>
                  <a:lnTo>
                    <a:pt x="65988" y="2028941"/>
                  </a:lnTo>
                  <a:lnTo>
                    <a:pt x="0" y="2030715"/>
                  </a:lnTo>
                </a:path>
              </a:pathLst>
            </a:custGeom>
            <a:ln w="6350">
              <a:solidFill>
                <a:srgbClr val="F0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399653" y="3983833"/>
            <a:ext cx="109283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4750" b="1" spc="40" dirty="0">
                <a:solidFill>
                  <a:srgbClr val="231F20"/>
                </a:solidFill>
                <a:latin typeface="Gill Sans MT"/>
                <a:cs typeface="Gill Sans MT"/>
              </a:rPr>
              <a:t>Z</a:t>
            </a:r>
            <a:r>
              <a:rPr sz="4750" b="1" spc="-80" dirty="0">
                <a:solidFill>
                  <a:srgbClr val="231F20"/>
                </a:solidFill>
                <a:latin typeface="Gill Sans MT"/>
                <a:cs typeface="Gill Sans MT"/>
              </a:rPr>
              <a:t> </a:t>
            </a:r>
            <a:r>
              <a:rPr sz="4750" spc="-65" dirty="0">
                <a:solidFill>
                  <a:srgbClr val="231F20"/>
                </a:solidFill>
                <a:latin typeface="Lucida Sans Unicode"/>
                <a:cs typeface="Lucida Sans Unicode"/>
              </a:rPr>
              <a:t>=</a:t>
            </a:r>
            <a:endParaRPr sz="475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57647" y="3964940"/>
            <a:ext cx="2009775" cy="7480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2810"/>
              </a:lnSpc>
              <a:spcBef>
                <a:spcPts val="250"/>
              </a:spcBef>
            </a:pPr>
            <a:r>
              <a:rPr sz="2400" spc="-45" dirty="0">
                <a:latin typeface="Arial"/>
                <a:cs typeface="Arial"/>
              </a:rPr>
              <a:t>Di</a:t>
            </a:r>
            <a:r>
              <a:rPr sz="2400" spc="-85" dirty="0">
                <a:latin typeface="Arial"/>
                <a:cs typeface="Arial"/>
              </a:rPr>
              <a:t>m</a:t>
            </a:r>
            <a:r>
              <a:rPr sz="2400" spc="-90" dirty="0">
                <a:latin typeface="Arial"/>
                <a:cs typeface="Arial"/>
              </a:rPr>
              <a:t>e</a:t>
            </a:r>
            <a:r>
              <a:rPr sz="2400" spc="-55" dirty="0">
                <a:latin typeface="Arial"/>
                <a:cs typeface="Arial"/>
              </a:rPr>
              <a:t>ns</a:t>
            </a:r>
            <a:r>
              <a:rPr sz="2400" spc="-25" dirty="0">
                <a:latin typeface="Arial"/>
                <a:cs typeface="Arial"/>
              </a:rPr>
              <a:t>i</a:t>
            </a:r>
            <a:r>
              <a:rPr sz="2400" spc="-65" dirty="0">
                <a:latin typeface="Arial"/>
                <a:cs typeface="Arial"/>
              </a:rPr>
              <a:t>o</a:t>
            </a:r>
            <a:r>
              <a:rPr sz="2400" spc="-55" dirty="0">
                <a:latin typeface="Arial"/>
                <a:cs typeface="Arial"/>
              </a:rPr>
              <a:t>n</a:t>
            </a:r>
            <a:r>
              <a:rPr sz="2400" spc="130" dirty="0">
                <a:latin typeface="Arial"/>
                <a:cs typeface="Arial"/>
              </a:rPr>
              <a:t>/</a:t>
            </a:r>
            <a:r>
              <a:rPr sz="2400" spc="-55" dirty="0">
                <a:latin typeface="Arial"/>
                <a:cs typeface="Arial"/>
              </a:rPr>
              <a:t>s</a:t>
            </a:r>
            <a:r>
              <a:rPr sz="2400" spc="-50" dirty="0">
                <a:latin typeface="Arial"/>
                <a:cs typeface="Arial"/>
              </a:rPr>
              <a:t>i</a:t>
            </a:r>
            <a:r>
              <a:rPr sz="2400" spc="-125" dirty="0">
                <a:latin typeface="Arial"/>
                <a:cs typeface="Arial"/>
              </a:rPr>
              <a:t>z</a:t>
            </a:r>
            <a:r>
              <a:rPr sz="2400" spc="-60" dirty="0">
                <a:latin typeface="Arial"/>
                <a:cs typeface="Arial"/>
              </a:rPr>
              <a:t>e  </a:t>
            </a:r>
            <a:r>
              <a:rPr sz="2400" spc="-25" dirty="0">
                <a:latin typeface="Arial"/>
                <a:cs typeface="Arial"/>
              </a:rPr>
              <a:t>of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embeddings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27146" y="5839459"/>
            <a:ext cx="2832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0" dirty="0">
                <a:latin typeface="Arial"/>
                <a:cs typeface="Arial"/>
              </a:rPr>
              <a:t>one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column </a:t>
            </a:r>
            <a:r>
              <a:rPr sz="2400" spc="-30" dirty="0">
                <a:latin typeface="Arial"/>
                <a:cs typeface="Arial"/>
              </a:rPr>
              <a:t>per node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21789" y="2904235"/>
            <a:ext cx="1511300" cy="7480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54330" marR="5080" indent="-342265">
              <a:lnSpc>
                <a:spcPts val="2810"/>
              </a:lnSpc>
              <a:spcBef>
                <a:spcPts val="250"/>
              </a:spcBef>
            </a:pPr>
            <a:r>
              <a:rPr sz="2400" spc="-40" dirty="0">
                <a:latin typeface="Arial"/>
                <a:cs typeface="Arial"/>
              </a:rPr>
              <a:t>e</a:t>
            </a:r>
            <a:r>
              <a:rPr sz="2400" spc="-60" dirty="0">
                <a:latin typeface="Arial"/>
                <a:cs typeface="Arial"/>
              </a:rPr>
              <a:t>m</a:t>
            </a:r>
            <a:r>
              <a:rPr sz="2400" spc="35" dirty="0">
                <a:latin typeface="Arial"/>
                <a:cs typeface="Arial"/>
              </a:rPr>
              <a:t>b</a:t>
            </a:r>
            <a:r>
              <a:rPr sz="2400" spc="-25" dirty="0">
                <a:latin typeface="Arial"/>
                <a:cs typeface="Arial"/>
              </a:rPr>
              <a:t>e</a:t>
            </a:r>
            <a:r>
              <a:rPr sz="2400" spc="-30" dirty="0">
                <a:latin typeface="Arial"/>
                <a:cs typeface="Arial"/>
              </a:rPr>
              <a:t>d</a:t>
            </a:r>
            <a:r>
              <a:rPr sz="2400" spc="35" dirty="0">
                <a:latin typeface="Arial"/>
                <a:cs typeface="Arial"/>
              </a:rPr>
              <a:t>d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55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g  </a:t>
            </a:r>
            <a:r>
              <a:rPr sz="2400" spc="-40" dirty="0">
                <a:latin typeface="Arial"/>
                <a:cs typeface="Arial"/>
              </a:rPr>
              <a:t>matrix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86143" y="3635730"/>
            <a:ext cx="189230" cy="415925"/>
          </a:xfrm>
          <a:custGeom>
            <a:avLst/>
            <a:gdLst/>
            <a:ahLst/>
            <a:cxnLst/>
            <a:rect l="l" t="t" r="r" b="b"/>
            <a:pathLst>
              <a:path w="189230" h="415925">
                <a:moveTo>
                  <a:pt x="151068" y="346861"/>
                </a:moveTo>
                <a:lnTo>
                  <a:pt x="119097" y="360918"/>
                </a:lnTo>
                <a:lnTo>
                  <a:pt x="184645" y="415338"/>
                </a:lnTo>
                <a:lnTo>
                  <a:pt x="187340" y="360822"/>
                </a:lnTo>
                <a:lnTo>
                  <a:pt x="158759" y="360822"/>
                </a:lnTo>
                <a:lnTo>
                  <a:pt x="156885" y="360091"/>
                </a:lnTo>
                <a:lnTo>
                  <a:pt x="151068" y="346861"/>
                </a:lnTo>
                <a:close/>
              </a:path>
              <a:path w="189230" h="415925">
                <a:moveTo>
                  <a:pt x="156881" y="344305"/>
                </a:moveTo>
                <a:lnTo>
                  <a:pt x="151068" y="346861"/>
                </a:lnTo>
                <a:lnTo>
                  <a:pt x="156885" y="360091"/>
                </a:lnTo>
                <a:lnTo>
                  <a:pt x="158759" y="360822"/>
                </a:lnTo>
                <a:lnTo>
                  <a:pt x="161969" y="359410"/>
                </a:lnTo>
                <a:lnTo>
                  <a:pt x="162698" y="357536"/>
                </a:lnTo>
                <a:lnTo>
                  <a:pt x="156881" y="344305"/>
                </a:lnTo>
                <a:close/>
              </a:path>
              <a:path w="189230" h="415925">
                <a:moveTo>
                  <a:pt x="188852" y="330248"/>
                </a:moveTo>
                <a:lnTo>
                  <a:pt x="156881" y="344305"/>
                </a:lnTo>
                <a:lnTo>
                  <a:pt x="162698" y="357536"/>
                </a:lnTo>
                <a:lnTo>
                  <a:pt x="161969" y="359410"/>
                </a:lnTo>
                <a:lnTo>
                  <a:pt x="158759" y="360822"/>
                </a:lnTo>
                <a:lnTo>
                  <a:pt x="187340" y="360822"/>
                </a:lnTo>
                <a:lnTo>
                  <a:pt x="188852" y="330248"/>
                </a:lnTo>
                <a:close/>
              </a:path>
              <a:path w="189230" h="415925">
                <a:moveTo>
                  <a:pt x="3939" y="0"/>
                </a:moveTo>
                <a:lnTo>
                  <a:pt x="729" y="1410"/>
                </a:lnTo>
                <a:lnTo>
                  <a:pt x="0" y="3284"/>
                </a:lnTo>
                <a:lnTo>
                  <a:pt x="151068" y="346861"/>
                </a:lnTo>
                <a:lnTo>
                  <a:pt x="156881" y="344305"/>
                </a:lnTo>
                <a:lnTo>
                  <a:pt x="5812" y="728"/>
                </a:lnTo>
                <a:lnTo>
                  <a:pt x="3939" y="0"/>
                </a:lnTo>
                <a:close/>
              </a:path>
            </a:pathLst>
          </a:custGeom>
          <a:solidFill>
            <a:srgbClr val="F0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142109" y="1348740"/>
            <a:ext cx="7644765" cy="155956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32740" marR="5080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10" dirty="0">
                <a:latin typeface="Calibri"/>
                <a:cs typeface="Calibri"/>
              </a:rPr>
              <a:t>Simplest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encoding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approach: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encoder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is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just </a:t>
            </a:r>
            <a:r>
              <a:rPr sz="3200" b="1" spc="-7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an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 embedding-lookup</a:t>
            </a:r>
            <a:endParaRPr sz="3200">
              <a:latin typeface="Calibri"/>
              <a:cs typeface="Calibri"/>
            </a:endParaRPr>
          </a:p>
          <a:p>
            <a:pPr marL="569595" algn="ctr">
              <a:spcBef>
                <a:spcPts val="1455"/>
              </a:spcBef>
            </a:pPr>
            <a:r>
              <a:rPr sz="2400" spc="-25" dirty="0">
                <a:latin typeface="Arial"/>
                <a:cs typeface="Arial"/>
              </a:rPr>
              <a:t>embedding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vector </a:t>
            </a:r>
            <a:r>
              <a:rPr sz="2400" spc="-30" dirty="0">
                <a:latin typeface="Arial"/>
                <a:cs typeface="Arial"/>
              </a:rPr>
              <a:t>for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66340" y="2873755"/>
            <a:ext cx="1766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30" dirty="0">
                <a:latin typeface="Arial"/>
                <a:cs typeface="Arial"/>
              </a:rPr>
              <a:t>specific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node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83082" y="3234701"/>
            <a:ext cx="1087755" cy="890269"/>
          </a:xfrm>
          <a:custGeom>
            <a:avLst/>
            <a:gdLst/>
            <a:ahLst/>
            <a:cxnLst/>
            <a:rect l="l" t="t" r="r" b="b"/>
            <a:pathLst>
              <a:path w="1087754" h="890270">
                <a:moveTo>
                  <a:pt x="34848" y="812518"/>
                </a:moveTo>
                <a:lnTo>
                  <a:pt x="0" y="890258"/>
                </a:lnTo>
                <a:lnTo>
                  <a:pt x="83102" y="871493"/>
                </a:lnTo>
                <a:lnTo>
                  <a:pt x="68474" y="853615"/>
                </a:lnTo>
                <a:lnTo>
                  <a:pt x="49799" y="853615"/>
                </a:lnTo>
                <a:lnTo>
                  <a:pt x="47798" y="853415"/>
                </a:lnTo>
                <a:lnTo>
                  <a:pt x="45579" y="850700"/>
                </a:lnTo>
                <a:lnTo>
                  <a:pt x="45778" y="848700"/>
                </a:lnTo>
                <a:lnTo>
                  <a:pt x="56964" y="839547"/>
                </a:lnTo>
                <a:lnTo>
                  <a:pt x="34848" y="812518"/>
                </a:lnTo>
                <a:close/>
              </a:path>
              <a:path w="1087754" h="890270">
                <a:moveTo>
                  <a:pt x="56964" y="839547"/>
                </a:moveTo>
                <a:lnTo>
                  <a:pt x="45778" y="848700"/>
                </a:lnTo>
                <a:lnTo>
                  <a:pt x="45579" y="850700"/>
                </a:lnTo>
                <a:lnTo>
                  <a:pt x="47798" y="853415"/>
                </a:lnTo>
                <a:lnTo>
                  <a:pt x="49799" y="853615"/>
                </a:lnTo>
                <a:lnTo>
                  <a:pt x="60985" y="844462"/>
                </a:lnTo>
                <a:lnTo>
                  <a:pt x="56964" y="839547"/>
                </a:lnTo>
                <a:close/>
              </a:path>
              <a:path w="1087754" h="890270">
                <a:moveTo>
                  <a:pt x="60985" y="844462"/>
                </a:moveTo>
                <a:lnTo>
                  <a:pt x="49799" y="853615"/>
                </a:lnTo>
                <a:lnTo>
                  <a:pt x="68474" y="853615"/>
                </a:lnTo>
                <a:lnTo>
                  <a:pt x="60985" y="844462"/>
                </a:lnTo>
                <a:close/>
              </a:path>
              <a:path w="1087754" h="890270">
                <a:moveTo>
                  <a:pt x="1083077" y="0"/>
                </a:moveTo>
                <a:lnTo>
                  <a:pt x="56964" y="839547"/>
                </a:lnTo>
                <a:lnTo>
                  <a:pt x="60985" y="844462"/>
                </a:lnTo>
                <a:lnTo>
                  <a:pt x="1087098" y="4914"/>
                </a:lnTo>
                <a:lnTo>
                  <a:pt x="1087299" y="2914"/>
                </a:lnTo>
                <a:lnTo>
                  <a:pt x="1085077" y="199"/>
                </a:lnTo>
                <a:lnTo>
                  <a:pt x="1083077" y="0"/>
                </a:lnTo>
                <a:close/>
              </a:path>
            </a:pathLst>
          </a:custGeom>
          <a:solidFill>
            <a:srgbClr val="F0AC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1"/>
            <a:ext cx="4575048" cy="55168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787617" y="1933374"/>
            <a:ext cx="410845" cy="329565"/>
          </a:xfrm>
          <a:custGeom>
            <a:avLst/>
            <a:gdLst/>
            <a:ahLst/>
            <a:cxnLst/>
            <a:rect l="l" t="t" r="r" b="b"/>
            <a:pathLst>
              <a:path w="410845" h="329564">
                <a:moveTo>
                  <a:pt x="305278" y="0"/>
                </a:moveTo>
                <a:lnTo>
                  <a:pt x="300591" y="13370"/>
                </a:lnTo>
                <a:lnTo>
                  <a:pt x="319658" y="21645"/>
                </a:lnTo>
                <a:lnTo>
                  <a:pt x="336055" y="33099"/>
                </a:lnTo>
                <a:lnTo>
                  <a:pt x="360841" y="65547"/>
                </a:lnTo>
                <a:lnTo>
                  <a:pt x="375425" y="109324"/>
                </a:lnTo>
                <a:lnTo>
                  <a:pt x="380287" y="163041"/>
                </a:lnTo>
                <a:lnTo>
                  <a:pt x="379066" y="192092"/>
                </a:lnTo>
                <a:lnTo>
                  <a:pt x="369300" y="242185"/>
                </a:lnTo>
                <a:lnTo>
                  <a:pt x="349701" y="281307"/>
                </a:lnTo>
                <a:lnTo>
                  <a:pt x="319880" y="307699"/>
                </a:lnTo>
                <a:lnTo>
                  <a:pt x="301111" y="316011"/>
                </a:lnTo>
                <a:lnTo>
                  <a:pt x="305278" y="329382"/>
                </a:lnTo>
                <a:lnTo>
                  <a:pt x="350206" y="308307"/>
                </a:lnTo>
                <a:lnTo>
                  <a:pt x="383240" y="271823"/>
                </a:lnTo>
                <a:lnTo>
                  <a:pt x="403554" y="222966"/>
                </a:lnTo>
                <a:lnTo>
                  <a:pt x="410326" y="164777"/>
                </a:lnTo>
                <a:lnTo>
                  <a:pt x="408628" y="134581"/>
                </a:lnTo>
                <a:lnTo>
                  <a:pt x="395041" y="81059"/>
                </a:lnTo>
                <a:lnTo>
                  <a:pt x="368095" y="37488"/>
                </a:lnTo>
                <a:lnTo>
                  <a:pt x="329158" y="8622"/>
                </a:lnTo>
                <a:lnTo>
                  <a:pt x="305278" y="0"/>
                </a:lnTo>
                <a:close/>
              </a:path>
              <a:path w="410845" h="329564">
                <a:moveTo>
                  <a:pt x="105046" y="0"/>
                </a:moveTo>
                <a:lnTo>
                  <a:pt x="60228" y="21118"/>
                </a:lnTo>
                <a:lnTo>
                  <a:pt x="27172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1"/>
                </a:lnTo>
                <a:lnTo>
                  <a:pt x="42116" y="291991"/>
                </a:lnTo>
                <a:lnTo>
                  <a:pt x="81096" y="320771"/>
                </a:lnTo>
                <a:lnTo>
                  <a:pt x="105046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3"/>
                </a:lnTo>
                <a:lnTo>
                  <a:pt x="60657" y="47733"/>
                </a:lnTo>
                <a:lnTo>
                  <a:pt x="90739" y="21645"/>
                </a:lnTo>
                <a:lnTo>
                  <a:pt x="109735" y="13370"/>
                </a:lnTo>
                <a:lnTo>
                  <a:pt x="1050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90582" y="5730639"/>
            <a:ext cx="638810" cy="282575"/>
          </a:xfrm>
          <a:custGeom>
            <a:avLst/>
            <a:gdLst/>
            <a:ahLst/>
            <a:cxnLst/>
            <a:rect l="l" t="t" r="r" b="b"/>
            <a:pathLst>
              <a:path w="638810" h="282575">
                <a:moveTo>
                  <a:pt x="548289" y="0"/>
                </a:moveTo>
                <a:lnTo>
                  <a:pt x="544269" y="11459"/>
                </a:lnTo>
                <a:lnTo>
                  <a:pt x="560613" y="18552"/>
                </a:lnTo>
                <a:lnTo>
                  <a:pt x="574668" y="28370"/>
                </a:lnTo>
                <a:lnTo>
                  <a:pt x="603207" y="73879"/>
                </a:lnTo>
                <a:lnTo>
                  <a:pt x="611541" y="115662"/>
                </a:lnTo>
                <a:lnTo>
                  <a:pt x="612583" y="139749"/>
                </a:lnTo>
                <a:lnTo>
                  <a:pt x="611536" y="164650"/>
                </a:lnTo>
                <a:lnTo>
                  <a:pt x="603164" y="207587"/>
                </a:lnTo>
                <a:lnTo>
                  <a:pt x="574687" y="253826"/>
                </a:lnTo>
                <a:lnTo>
                  <a:pt x="544716" y="270867"/>
                </a:lnTo>
                <a:lnTo>
                  <a:pt x="548289" y="282326"/>
                </a:lnTo>
                <a:lnTo>
                  <a:pt x="586798" y="264262"/>
                </a:lnTo>
                <a:lnTo>
                  <a:pt x="615113" y="232990"/>
                </a:lnTo>
                <a:lnTo>
                  <a:pt x="632525" y="191113"/>
                </a:lnTo>
                <a:lnTo>
                  <a:pt x="638329" y="141237"/>
                </a:lnTo>
                <a:lnTo>
                  <a:pt x="636874" y="115355"/>
                </a:lnTo>
                <a:lnTo>
                  <a:pt x="625228" y="69479"/>
                </a:lnTo>
                <a:lnTo>
                  <a:pt x="602132" y="32132"/>
                </a:lnTo>
                <a:lnTo>
                  <a:pt x="568757" y="7390"/>
                </a:lnTo>
                <a:lnTo>
                  <a:pt x="548289" y="0"/>
                </a:lnTo>
                <a:close/>
              </a:path>
              <a:path w="638810" h="282575">
                <a:moveTo>
                  <a:pt x="90041" y="0"/>
                </a:moveTo>
                <a:lnTo>
                  <a:pt x="51624" y="18101"/>
                </a:lnTo>
                <a:lnTo>
                  <a:pt x="23291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2"/>
                </a:lnTo>
                <a:lnTo>
                  <a:pt x="36100" y="250277"/>
                </a:lnTo>
                <a:lnTo>
                  <a:pt x="69512" y="274945"/>
                </a:lnTo>
                <a:lnTo>
                  <a:pt x="90041" y="282326"/>
                </a:lnTo>
                <a:lnTo>
                  <a:pt x="93612" y="270867"/>
                </a:lnTo>
                <a:lnTo>
                  <a:pt x="77525" y="263741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4" y="164650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9"/>
                </a:lnTo>
                <a:lnTo>
                  <a:pt x="63754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48267" y="1242350"/>
            <a:ext cx="8076565" cy="519557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8140" indent="-320040">
              <a:spcBef>
                <a:spcPts val="53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200" spc="-15" dirty="0">
                <a:latin typeface="Calibri"/>
                <a:cs typeface="Calibri"/>
              </a:rPr>
              <a:t>Edges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 </a:t>
            </a:r>
            <a:r>
              <a:rPr sz="3200" spc="-65" dirty="0">
                <a:latin typeface="Calibri"/>
                <a:cs typeface="Calibri"/>
              </a:rPr>
              <a:t>KG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are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represented</a:t>
            </a:r>
            <a:r>
              <a:rPr sz="3200" dirty="0">
                <a:latin typeface="Calibri"/>
                <a:cs typeface="Calibri"/>
              </a:rPr>
              <a:t> as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triples </a:t>
            </a:r>
            <a:r>
              <a:rPr sz="3200" spc="15" dirty="0">
                <a:latin typeface="Cambria Math"/>
                <a:cs typeface="Cambria Math"/>
              </a:rPr>
              <a:t>(ℎ,</a:t>
            </a:r>
            <a:r>
              <a:rPr sz="3200" spc="-170" dirty="0">
                <a:latin typeface="Cambria Math"/>
                <a:cs typeface="Cambria Math"/>
              </a:rPr>
              <a:t> </a:t>
            </a:r>
            <a:r>
              <a:rPr sz="3200" spc="35" dirty="0">
                <a:latin typeface="Cambria Math"/>
                <a:cs typeface="Cambria Math"/>
              </a:rPr>
              <a:t>𝑟,</a:t>
            </a:r>
            <a:r>
              <a:rPr sz="3200" spc="-170" dirty="0">
                <a:latin typeface="Cambria Math"/>
                <a:cs typeface="Cambria Math"/>
              </a:rPr>
              <a:t> </a:t>
            </a:r>
            <a:r>
              <a:rPr sz="3200" spc="35" dirty="0">
                <a:latin typeface="Cambria Math"/>
                <a:cs typeface="Cambria Math"/>
              </a:rPr>
              <a:t>𝑡)</a:t>
            </a:r>
            <a:endParaRPr sz="3200" dirty="0">
              <a:latin typeface="Cambria Math"/>
              <a:cs typeface="Cambria Math"/>
            </a:endParaRPr>
          </a:p>
          <a:p>
            <a:pPr marL="650875" lvl="1" indent="-274320">
              <a:lnSpc>
                <a:spcPts val="3170"/>
              </a:lnSpc>
              <a:spcBef>
                <a:spcPts val="375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  <a:tab pos="3955415" algn="l"/>
                <a:tab pos="4361815" algn="l"/>
              </a:tabLst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head</a:t>
            </a:r>
            <a:r>
              <a:rPr sz="2800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10" dirty="0">
                <a:latin typeface="Cambria Math"/>
                <a:cs typeface="Cambria Math"/>
              </a:rPr>
              <a:t>(ℎ)</a:t>
            </a:r>
            <a:r>
              <a:rPr sz="2800" spc="3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has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D60093"/>
                </a:solidFill>
                <a:latin typeface="Calibri"/>
                <a:cs typeface="Calibri"/>
              </a:rPr>
              <a:t>relation	</a:t>
            </a:r>
            <a:r>
              <a:rPr sz="2800" dirty="0">
                <a:latin typeface="Cambria Math"/>
                <a:cs typeface="Cambria Math"/>
              </a:rPr>
              <a:t>𝑟	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B050"/>
                </a:solidFill>
                <a:latin typeface="Calibri"/>
                <a:cs typeface="Calibri"/>
              </a:rPr>
              <a:t>tail </a:t>
            </a:r>
            <a:r>
              <a:rPr sz="2800" spc="20" dirty="0">
                <a:latin typeface="Cambria Math"/>
                <a:cs typeface="Cambria Math"/>
              </a:rPr>
              <a:t>(𝑡)</a:t>
            </a:r>
            <a:endParaRPr sz="2800" dirty="0">
              <a:latin typeface="Cambria Math"/>
              <a:cs typeface="Cambria Math"/>
            </a:endParaRPr>
          </a:p>
          <a:p>
            <a:pPr marL="358140" indent="-320040">
              <a:lnSpc>
                <a:spcPts val="365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200" b="1" spc="-30" dirty="0">
                <a:latin typeface="Calibri"/>
                <a:cs typeface="Calibri"/>
              </a:rPr>
              <a:t>Key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Idea:</a:t>
            </a:r>
            <a:endParaRPr sz="3200" dirty="0">
              <a:latin typeface="Calibri"/>
              <a:cs typeface="Calibri"/>
            </a:endParaRPr>
          </a:p>
          <a:p>
            <a:pPr marL="650875" marR="2444750" lvl="1" indent="-274320">
              <a:lnSpc>
                <a:spcPts val="3100"/>
              </a:lnSpc>
              <a:spcBef>
                <a:spcPts val="695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800" spc="-5" dirty="0">
                <a:latin typeface="Calibri"/>
                <a:cs typeface="Calibri"/>
              </a:rPr>
              <a:t>Model </a:t>
            </a:r>
            <a:r>
              <a:rPr sz="2800" spc="-10" dirty="0">
                <a:latin typeface="Calibri"/>
                <a:cs typeface="Calibri"/>
              </a:rPr>
              <a:t>entities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relations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mb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90" dirty="0">
                <a:latin typeface="Calibri"/>
                <a:cs typeface="Calibri"/>
              </a:rPr>
              <a:t>g</a:t>
            </a:r>
            <a:r>
              <a:rPr sz="2800" spc="5" dirty="0">
                <a:latin typeface="Calibri"/>
                <a:cs typeface="Calibri"/>
              </a:rPr>
              <a:t>/</a:t>
            </a:r>
            <a:r>
              <a:rPr sz="2800" spc="-30" dirty="0">
                <a:latin typeface="Calibri"/>
                <a:cs typeface="Calibri"/>
              </a:rPr>
              <a:t>v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r sp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ce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ℝ</a:t>
            </a:r>
            <a:r>
              <a:rPr lang="en-AU" sz="3000" spc="254" baseline="29166" dirty="0">
                <a:latin typeface="Cambria Math"/>
                <a:cs typeface="Cambria Math"/>
              </a:rPr>
              <a:t>d</a:t>
            </a:r>
            <a:r>
              <a:rPr sz="3000" spc="-345" baseline="291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libri"/>
                <a:cs typeface="Calibri"/>
              </a:rPr>
              <a:t>.</a:t>
            </a:r>
          </a:p>
          <a:p>
            <a:pPr marL="916305" lvl="2" indent="-229235">
              <a:spcBef>
                <a:spcPts val="170"/>
              </a:spcBef>
              <a:buClr>
                <a:srgbClr val="E66C7D"/>
              </a:buClr>
              <a:buFont typeface="Wingdings"/>
              <a:buChar char=""/>
              <a:tabLst>
                <a:tab pos="916305" algn="l"/>
              </a:tabLst>
            </a:pPr>
            <a:r>
              <a:rPr sz="2400" spc="-10" dirty="0">
                <a:latin typeface="Calibri"/>
                <a:cs typeface="Calibri"/>
              </a:rPr>
              <a:t>Associate </a:t>
            </a:r>
            <a:r>
              <a:rPr sz="2400" spc="-5" dirty="0">
                <a:latin typeface="Calibri"/>
                <a:cs typeface="Calibri"/>
              </a:rPr>
              <a:t>entities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relations </a:t>
            </a:r>
            <a:r>
              <a:rPr sz="2400" spc="-5" dirty="0">
                <a:latin typeface="Calibri"/>
                <a:cs typeface="Calibri"/>
              </a:rPr>
              <a:t>with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79249"/>
                </a:solidFill>
                <a:latin typeface="Calibri"/>
                <a:cs typeface="Calibri"/>
              </a:rPr>
              <a:t>shallow</a:t>
            </a:r>
            <a:r>
              <a:rPr sz="2400" b="1" spc="-15" dirty="0">
                <a:solidFill>
                  <a:srgbClr val="47924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79249"/>
                </a:solidFill>
                <a:latin typeface="Calibri"/>
                <a:cs typeface="Calibri"/>
              </a:rPr>
              <a:t>embeddings</a:t>
            </a:r>
            <a:endParaRPr sz="2400" dirty="0">
              <a:latin typeface="Calibri"/>
              <a:cs typeface="Calibri"/>
            </a:endParaRPr>
          </a:p>
          <a:p>
            <a:pPr marL="916305" lvl="2" indent="-229235">
              <a:spcBef>
                <a:spcPts val="310"/>
              </a:spcBef>
              <a:buClr>
                <a:srgbClr val="E66C7D"/>
              </a:buClr>
              <a:buFont typeface="Wingdings"/>
              <a:buChar char=""/>
              <a:tabLst>
                <a:tab pos="916305" algn="l"/>
              </a:tabLst>
            </a:pP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Note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 we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do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not learn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GNN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here!</a:t>
            </a:r>
            <a:endParaRPr sz="2400" dirty="0">
              <a:latin typeface="Calibri"/>
              <a:cs typeface="Calibri"/>
            </a:endParaRPr>
          </a:p>
          <a:p>
            <a:pPr marL="650875" marR="760095" lvl="1" indent="-274320">
              <a:lnSpc>
                <a:spcPts val="3000"/>
              </a:lnSpc>
              <a:spcBef>
                <a:spcPts val="720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800" spc="-10" dirty="0">
                <a:latin typeface="Calibri"/>
                <a:cs typeface="Calibri"/>
              </a:rPr>
              <a:t>Given</a:t>
            </a:r>
            <a:r>
              <a:rPr sz="2800" dirty="0">
                <a:latin typeface="Calibri"/>
                <a:cs typeface="Calibri"/>
              </a:rPr>
              <a:t> 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true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triple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10" dirty="0">
                <a:latin typeface="Cambria Math"/>
                <a:cs typeface="Cambria Math"/>
              </a:rPr>
              <a:t>(ℎ,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30" dirty="0">
                <a:latin typeface="Cambria Math"/>
                <a:cs typeface="Cambria Math"/>
              </a:rPr>
              <a:t>𝑟,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20" dirty="0">
                <a:latin typeface="Cambria Math"/>
                <a:cs typeface="Cambria Math"/>
              </a:rPr>
              <a:t>𝑡)</a:t>
            </a:r>
            <a:r>
              <a:rPr sz="2800" spc="20" dirty="0">
                <a:latin typeface="Calibri"/>
                <a:cs typeface="Calibri"/>
              </a:rPr>
              <a:t>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goal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60093"/>
                </a:solidFill>
                <a:latin typeface="Calibri"/>
                <a:cs typeface="Calibri"/>
              </a:rPr>
              <a:t>embedding of </a:t>
            </a:r>
            <a:r>
              <a:rPr sz="2800" spc="10" dirty="0">
                <a:solidFill>
                  <a:srgbClr val="D60093"/>
                </a:solidFill>
                <a:latin typeface="Cambria Math"/>
                <a:cs typeface="Cambria Math"/>
              </a:rPr>
              <a:t>(ℎ, </a:t>
            </a:r>
            <a:r>
              <a:rPr sz="2800" spc="30" dirty="0">
                <a:solidFill>
                  <a:srgbClr val="D60093"/>
                </a:solidFill>
                <a:latin typeface="Cambria Math"/>
                <a:cs typeface="Cambria Math"/>
              </a:rPr>
              <a:t>𝑟) </a:t>
            </a:r>
            <a:r>
              <a:rPr sz="2800" b="1" spc="-5" dirty="0">
                <a:latin typeface="Calibri"/>
                <a:cs typeface="Calibri"/>
              </a:rPr>
              <a:t>should be close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dirty="0">
                <a:latin typeface="Calibri"/>
                <a:cs typeface="Calibri"/>
              </a:rPr>
              <a:t>the 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B050"/>
                </a:solidFill>
                <a:latin typeface="Calibri"/>
                <a:cs typeface="Calibri"/>
              </a:rPr>
              <a:t>embedding</a:t>
            </a:r>
            <a:r>
              <a:rPr sz="2800" spc="-1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B050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800" spc="30" dirty="0">
                <a:solidFill>
                  <a:srgbClr val="00B050"/>
                </a:solidFill>
                <a:latin typeface="Cambria Math"/>
                <a:cs typeface="Cambria Math"/>
              </a:rPr>
              <a:t>𝑡</a:t>
            </a:r>
            <a:r>
              <a:rPr sz="2800" spc="30" dirty="0">
                <a:solidFill>
                  <a:srgbClr val="0000FF"/>
                </a:solidFill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  <a:p>
            <a:pPr marL="916305" lvl="2" indent="-229235">
              <a:spcBef>
                <a:spcPts val="310"/>
              </a:spcBef>
              <a:buClr>
                <a:srgbClr val="E66C7D"/>
              </a:buClr>
              <a:buFont typeface="Wingdings"/>
              <a:buChar char=""/>
              <a:tabLst>
                <a:tab pos="916305" algn="l"/>
                <a:tab pos="2941955" algn="l"/>
                <a:tab pos="3507104" algn="l"/>
              </a:tabLst>
            </a:pPr>
            <a:r>
              <a:rPr sz="2400" spc="-5" dirty="0">
                <a:latin typeface="Calibri"/>
                <a:cs typeface="Calibri"/>
              </a:rPr>
              <a:t>How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embed	</a:t>
            </a:r>
            <a:r>
              <a:rPr sz="2400" spc="20" dirty="0">
                <a:latin typeface="Cambria Math"/>
                <a:cs typeface="Cambria Math"/>
              </a:rPr>
              <a:t>ℎ,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𝑟	</a:t>
            </a:r>
            <a:r>
              <a:rPr sz="2400" dirty="0">
                <a:latin typeface="Calibri"/>
                <a:cs typeface="Calibri"/>
              </a:rPr>
              <a:t>?</a:t>
            </a:r>
          </a:p>
          <a:p>
            <a:pPr marL="916305" lvl="2" indent="-229235">
              <a:spcBef>
                <a:spcPts val="315"/>
              </a:spcBef>
              <a:buClr>
                <a:srgbClr val="E66C7D"/>
              </a:buClr>
              <a:buFont typeface="Wingdings"/>
              <a:buChar char=""/>
              <a:tabLst>
                <a:tab pos="916305" algn="l"/>
              </a:tabLst>
            </a:pPr>
            <a:r>
              <a:rPr sz="2400" spc="-5" dirty="0">
                <a:latin typeface="Calibri"/>
                <a:cs typeface="Calibri"/>
              </a:rPr>
              <a:t>How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define closeness?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2640" y="381001"/>
            <a:ext cx="1648968" cy="39319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16709" y="1348740"/>
            <a:ext cx="5771515" cy="1503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1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200" b="1" spc="-30" dirty="0">
                <a:solidFill>
                  <a:srgbClr val="0000FF"/>
                </a:solidFill>
                <a:latin typeface="Calibri"/>
                <a:cs typeface="Calibri"/>
              </a:rPr>
              <a:t>Translation</a:t>
            </a:r>
            <a:r>
              <a:rPr sz="3200" b="1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00FF"/>
                </a:solidFill>
                <a:latin typeface="Calibri"/>
                <a:cs typeface="Calibri"/>
              </a:rPr>
              <a:t>Intuition</a:t>
            </a:r>
            <a:r>
              <a:rPr sz="3200" spc="-5" dirty="0">
                <a:latin typeface="Calibri"/>
                <a:cs typeface="Calibri"/>
              </a:rPr>
              <a:t>:</a:t>
            </a:r>
            <a:endParaRPr sz="3200" dirty="0">
              <a:latin typeface="Calibri"/>
              <a:cs typeface="Calibri"/>
            </a:endParaRPr>
          </a:p>
          <a:p>
            <a:pPr marL="358140">
              <a:spcBef>
                <a:spcPts val="45"/>
              </a:spcBef>
            </a:pPr>
            <a:r>
              <a:rPr sz="3200" spc="-15" dirty="0">
                <a:latin typeface="Calibri"/>
                <a:cs typeface="Calibri"/>
              </a:rPr>
              <a:t>For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triple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15" dirty="0">
                <a:latin typeface="Cambria Math"/>
                <a:cs typeface="Cambria Math"/>
              </a:rPr>
              <a:t>(ℎ,</a:t>
            </a:r>
            <a:r>
              <a:rPr sz="3200" spc="-170" dirty="0">
                <a:latin typeface="Cambria Math"/>
                <a:cs typeface="Cambria Math"/>
              </a:rPr>
              <a:t> </a:t>
            </a:r>
            <a:r>
              <a:rPr sz="3200" spc="35" dirty="0">
                <a:latin typeface="Cambria Math"/>
                <a:cs typeface="Cambria Math"/>
              </a:rPr>
              <a:t>𝑟,</a:t>
            </a:r>
            <a:r>
              <a:rPr sz="3200" spc="-170" dirty="0">
                <a:latin typeface="Cambria Math"/>
                <a:cs typeface="Cambria Math"/>
              </a:rPr>
              <a:t> </a:t>
            </a:r>
            <a:r>
              <a:rPr sz="3200" spc="20" dirty="0">
                <a:latin typeface="Cambria Math"/>
                <a:cs typeface="Cambria Math"/>
              </a:rPr>
              <a:t>𝑡)</a:t>
            </a:r>
            <a:r>
              <a:rPr sz="3200" spc="20" dirty="0">
                <a:latin typeface="Calibri"/>
                <a:cs typeface="Calibri"/>
              </a:rPr>
              <a:t>,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mbria Math"/>
                <a:cs typeface="Cambria Math"/>
              </a:rPr>
              <a:t>𝐡,</a:t>
            </a:r>
            <a:r>
              <a:rPr sz="3200" spc="-17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𝐫,</a:t>
            </a:r>
            <a:r>
              <a:rPr sz="3200" spc="-17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𝐭</a:t>
            </a:r>
            <a:r>
              <a:rPr sz="3200" spc="17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∈</a:t>
            </a:r>
            <a:r>
              <a:rPr sz="3200" spc="180" dirty="0">
                <a:latin typeface="Cambria Math"/>
                <a:cs typeface="Cambria Math"/>
              </a:rPr>
              <a:t> </a:t>
            </a:r>
            <a:r>
              <a:rPr sz="3200" spc="-10" dirty="0">
                <a:latin typeface="Cambria Math"/>
                <a:cs typeface="Cambria Math"/>
              </a:rPr>
              <a:t>ℝ</a:t>
            </a:r>
            <a:r>
              <a:rPr lang="en-AU" sz="3450" spc="-15" baseline="27777" dirty="0">
                <a:latin typeface="Cambria Math"/>
                <a:cs typeface="Cambria Math"/>
              </a:rPr>
              <a:t>d</a:t>
            </a:r>
            <a:r>
              <a:rPr sz="3200" spc="-10" dirty="0">
                <a:latin typeface="Cambria Math"/>
                <a:cs typeface="Cambria Math"/>
              </a:rPr>
              <a:t>,</a:t>
            </a:r>
            <a:endParaRPr sz="3200" dirty="0">
              <a:latin typeface="Cambria Math"/>
              <a:cs typeface="Cambria Math"/>
            </a:endParaRPr>
          </a:p>
          <a:p>
            <a:pPr marL="358140">
              <a:spcBef>
                <a:spcPts val="75"/>
              </a:spcBef>
            </a:pPr>
            <a:r>
              <a:rPr sz="3200" dirty="0">
                <a:latin typeface="Cambria Math"/>
                <a:cs typeface="Cambria Math"/>
              </a:rPr>
              <a:t>𝐡 +</a:t>
            </a:r>
            <a:r>
              <a:rPr sz="3200" spc="-1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𝐫</a:t>
            </a:r>
            <a:r>
              <a:rPr sz="3200" spc="17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≈</a:t>
            </a:r>
            <a:r>
              <a:rPr sz="3200" spc="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𝐭</a:t>
            </a:r>
            <a:r>
              <a:rPr sz="3200" spc="10" dirty="0">
                <a:latin typeface="Cambria Math"/>
                <a:cs typeface="Cambria Math"/>
              </a:rPr>
              <a:t> </a:t>
            </a:r>
            <a:r>
              <a:rPr sz="3200" dirty="0">
                <a:latin typeface="Calibri"/>
                <a:cs typeface="Calibri"/>
              </a:rPr>
              <a:t>if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given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fact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true</a:t>
            </a:r>
          </a:p>
        </p:txBody>
      </p:sp>
      <p:sp>
        <p:nvSpPr>
          <p:cNvPr id="4" name="object 4"/>
          <p:cNvSpPr/>
          <p:nvPr/>
        </p:nvSpPr>
        <p:spPr>
          <a:xfrm>
            <a:off x="5456524" y="3419373"/>
            <a:ext cx="820419" cy="376555"/>
          </a:xfrm>
          <a:custGeom>
            <a:avLst/>
            <a:gdLst/>
            <a:ahLst/>
            <a:cxnLst/>
            <a:rect l="l" t="t" r="r" b="b"/>
            <a:pathLst>
              <a:path w="820420" h="376554">
                <a:moveTo>
                  <a:pt x="700317" y="0"/>
                </a:moveTo>
                <a:lnTo>
                  <a:pt x="694959" y="15279"/>
                </a:lnTo>
                <a:lnTo>
                  <a:pt x="716750" y="24736"/>
                </a:lnTo>
                <a:lnTo>
                  <a:pt x="735490" y="37826"/>
                </a:lnTo>
                <a:lnTo>
                  <a:pt x="763817" y="74909"/>
                </a:lnTo>
                <a:lnTo>
                  <a:pt x="780486" y="124940"/>
                </a:lnTo>
                <a:lnTo>
                  <a:pt x="786042" y="186331"/>
                </a:lnTo>
                <a:lnTo>
                  <a:pt x="784647" y="219533"/>
                </a:lnTo>
                <a:lnTo>
                  <a:pt x="773485" y="276782"/>
                </a:lnTo>
                <a:lnTo>
                  <a:pt x="751086" y="321493"/>
                </a:lnTo>
                <a:lnTo>
                  <a:pt x="717004" y="351655"/>
                </a:lnTo>
                <a:lnTo>
                  <a:pt x="695554" y="361156"/>
                </a:lnTo>
                <a:lnTo>
                  <a:pt x="700317" y="376435"/>
                </a:lnTo>
                <a:lnTo>
                  <a:pt x="751662" y="352349"/>
                </a:lnTo>
                <a:lnTo>
                  <a:pt x="789415" y="310653"/>
                </a:lnTo>
                <a:lnTo>
                  <a:pt x="812632" y="254818"/>
                </a:lnTo>
                <a:lnTo>
                  <a:pt x="820371" y="188316"/>
                </a:lnTo>
                <a:lnTo>
                  <a:pt x="818430" y="153807"/>
                </a:lnTo>
                <a:lnTo>
                  <a:pt x="802903" y="92638"/>
                </a:lnTo>
                <a:lnTo>
                  <a:pt x="772108" y="42843"/>
                </a:lnTo>
                <a:lnTo>
                  <a:pt x="727608" y="9853"/>
                </a:lnTo>
                <a:lnTo>
                  <a:pt x="700317" y="0"/>
                </a:lnTo>
                <a:close/>
              </a:path>
              <a:path w="820420" h="376554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2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6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04009" y="2820925"/>
            <a:ext cx="7158355" cy="998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840">
              <a:lnSpc>
                <a:spcPts val="3829"/>
              </a:lnSpc>
              <a:spcBef>
                <a:spcPts val="100"/>
              </a:spcBef>
            </a:pPr>
            <a:r>
              <a:rPr sz="3200" spc="-5" dirty="0">
                <a:latin typeface="Calibri"/>
                <a:cs typeface="Calibri"/>
              </a:rPr>
              <a:t>else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mbria Math"/>
                <a:cs typeface="Cambria Math"/>
              </a:rPr>
              <a:t>𝐡 +</a:t>
            </a:r>
            <a:r>
              <a:rPr sz="3200" spc="-1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𝐫</a:t>
            </a:r>
            <a:r>
              <a:rPr sz="3200" spc="17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≠</a:t>
            </a:r>
            <a:r>
              <a:rPr sz="3200" spc="17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𝐭</a:t>
            </a:r>
          </a:p>
          <a:p>
            <a:pPr marL="50800">
              <a:lnSpc>
                <a:spcPts val="3829"/>
              </a:lnSpc>
              <a:tabLst>
                <a:tab pos="3484879" algn="l"/>
                <a:tab pos="4321175" algn="l"/>
              </a:tabLst>
            </a:pPr>
            <a:r>
              <a:rPr sz="3200" b="1" spc="-5" dirty="0">
                <a:solidFill>
                  <a:srgbClr val="D60093"/>
                </a:solidFill>
                <a:latin typeface="Calibri"/>
                <a:cs typeface="Calibri"/>
              </a:rPr>
              <a:t>Scoring</a:t>
            </a:r>
            <a:r>
              <a:rPr sz="3200" b="1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D60093"/>
                </a:solidFill>
                <a:latin typeface="Calibri"/>
                <a:cs typeface="Calibri"/>
              </a:rPr>
              <a:t>function</a:t>
            </a:r>
            <a:r>
              <a:rPr sz="3200" spc="-5" dirty="0">
                <a:latin typeface="Calibri"/>
                <a:cs typeface="Calibri"/>
              </a:rPr>
              <a:t>: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35" dirty="0">
                <a:latin typeface="Cambria Math"/>
                <a:cs typeface="Cambria Math"/>
              </a:rPr>
              <a:t>𝑓</a:t>
            </a:r>
            <a:r>
              <a:rPr lang="en-AU" sz="3450" spc="-52" baseline="-15700" dirty="0">
                <a:latin typeface="Cambria Math"/>
                <a:cs typeface="Cambria Math"/>
              </a:rPr>
              <a:t>r</a:t>
            </a:r>
            <a:r>
              <a:rPr sz="3450" spc="-52" baseline="-15700" dirty="0">
                <a:latin typeface="Cambria Math"/>
                <a:cs typeface="Cambria Math"/>
              </a:rPr>
              <a:t>	</a:t>
            </a:r>
            <a:r>
              <a:rPr sz="3200" spc="25" dirty="0">
                <a:latin typeface="Cambria Math"/>
                <a:cs typeface="Cambria Math"/>
              </a:rPr>
              <a:t>ℎ,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𝑡	=</a:t>
            </a:r>
            <a:r>
              <a:rPr sz="3200" spc="165" dirty="0">
                <a:latin typeface="Cambria Math"/>
                <a:cs typeface="Cambria Math"/>
              </a:rPr>
              <a:t> </a:t>
            </a:r>
            <a:r>
              <a:rPr sz="3200" spc="-5" dirty="0">
                <a:latin typeface="Cambria Math"/>
                <a:cs typeface="Cambria Math"/>
              </a:rPr>
              <a:t>−||𝐡 </a:t>
            </a:r>
            <a:r>
              <a:rPr sz="3200" dirty="0">
                <a:latin typeface="Cambria Math"/>
                <a:cs typeface="Cambria Math"/>
              </a:rPr>
              <a:t>+</a:t>
            </a:r>
            <a:r>
              <a:rPr sz="3200" spc="-1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𝐫</a:t>
            </a:r>
            <a:r>
              <a:rPr sz="3200" spc="-1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−</a:t>
            </a:r>
            <a:r>
              <a:rPr sz="3200" spc="-10" dirty="0">
                <a:latin typeface="Cambria Math"/>
                <a:cs typeface="Cambria Math"/>
              </a:rPr>
              <a:t> </a:t>
            </a:r>
            <a:r>
              <a:rPr sz="3200" spc="-5" dirty="0">
                <a:latin typeface="Cambria Math"/>
                <a:cs typeface="Cambria Math"/>
              </a:rPr>
              <a:t>𝐭||</a:t>
            </a:r>
            <a:endParaRPr sz="3200" dirty="0">
              <a:latin typeface="Cambria Math"/>
              <a:cs typeface="Cambria Math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47204" y="4115592"/>
            <a:ext cx="2924175" cy="2248535"/>
            <a:chOff x="923203" y="4115591"/>
            <a:chExt cx="2924175" cy="2248535"/>
          </a:xfrm>
        </p:grpSpPr>
        <p:sp>
          <p:nvSpPr>
            <p:cNvPr id="7" name="object 7"/>
            <p:cNvSpPr/>
            <p:nvPr/>
          </p:nvSpPr>
          <p:spPr>
            <a:xfrm>
              <a:off x="956540" y="4115591"/>
              <a:ext cx="0" cy="2235200"/>
            </a:xfrm>
            <a:custGeom>
              <a:avLst/>
              <a:gdLst/>
              <a:ahLst/>
              <a:cxnLst/>
              <a:rect l="l" t="t" r="r" b="b"/>
              <a:pathLst>
                <a:path h="2235200">
                  <a:moveTo>
                    <a:pt x="0" y="0"/>
                  </a:moveTo>
                  <a:lnTo>
                    <a:pt x="1" y="2235200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7491" y="6334212"/>
              <a:ext cx="2895600" cy="15240"/>
            </a:xfrm>
            <a:custGeom>
              <a:avLst/>
              <a:gdLst/>
              <a:ahLst/>
              <a:cxnLst/>
              <a:rect l="l" t="t" r="r" b="b"/>
              <a:pathLst>
                <a:path w="2895600" h="15239">
                  <a:moveTo>
                    <a:pt x="2895600" y="0"/>
                  </a:moveTo>
                  <a:lnTo>
                    <a:pt x="0" y="15240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5109" y="5574408"/>
              <a:ext cx="82763" cy="827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8755" y="5191809"/>
              <a:ext cx="82763" cy="827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729997" y="5235494"/>
              <a:ext cx="1650364" cy="377190"/>
            </a:xfrm>
            <a:custGeom>
              <a:avLst/>
              <a:gdLst/>
              <a:ahLst/>
              <a:cxnLst/>
              <a:rect l="l" t="t" r="r" b="b"/>
              <a:pathLst>
                <a:path w="1650364" h="377189">
                  <a:moveTo>
                    <a:pt x="1563293" y="27987"/>
                  </a:moveTo>
                  <a:lnTo>
                    <a:pt x="4975" y="348801"/>
                  </a:lnTo>
                  <a:lnTo>
                    <a:pt x="0" y="356356"/>
                  </a:lnTo>
                  <a:lnTo>
                    <a:pt x="3182" y="371813"/>
                  </a:lnTo>
                  <a:lnTo>
                    <a:pt x="10737" y="376789"/>
                  </a:lnTo>
                  <a:lnTo>
                    <a:pt x="1569055" y="55975"/>
                  </a:lnTo>
                  <a:lnTo>
                    <a:pt x="1563293" y="27987"/>
                  </a:lnTo>
                  <a:close/>
                </a:path>
                <a:path w="1650364" h="377189">
                  <a:moveTo>
                    <a:pt x="1645710" y="23515"/>
                  </a:moveTo>
                  <a:lnTo>
                    <a:pt x="1585015" y="23515"/>
                  </a:lnTo>
                  <a:lnTo>
                    <a:pt x="1592571" y="28491"/>
                  </a:lnTo>
                  <a:lnTo>
                    <a:pt x="1595753" y="43948"/>
                  </a:lnTo>
                  <a:lnTo>
                    <a:pt x="1590777" y="51503"/>
                  </a:lnTo>
                  <a:lnTo>
                    <a:pt x="1569055" y="55975"/>
                  </a:lnTo>
                  <a:lnTo>
                    <a:pt x="1574817" y="83963"/>
                  </a:lnTo>
                  <a:lnTo>
                    <a:pt x="1650138" y="24696"/>
                  </a:lnTo>
                  <a:lnTo>
                    <a:pt x="1645710" y="23515"/>
                  </a:lnTo>
                  <a:close/>
                </a:path>
                <a:path w="1650364" h="377189">
                  <a:moveTo>
                    <a:pt x="1585015" y="23515"/>
                  </a:moveTo>
                  <a:lnTo>
                    <a:pt x="1563293" y="27987"/>
                  </a:lnTo>
                  <a:lnTo>
                    <a:pt x="1569055" y="55975"/>
                  </a:lnTo>
                  <a:lnTo>
                    <a:pt x="1590777" y="51503"/>
                  </a:lnTo>
                  <a:lnTo>
                    <a:pt x="1595753" y="43948"/>
                  </a:lnTo>
                  <a:lnTo>
                    <a:pt x="1592571" y="28491"/>
                  </a:lnTo>
                  <a:lnTo>
                    <a:pt x="1585015" y="23515"/>
                  </a:lnTo>
                  <a:close/>
                </a:path>
                <a:path w="1650364" h="377189">
                  <a:moveTo>
                    <a:pt x="1557531" y="0"/>
                  </a:moveTo>
                  <a:lnTo>
                    <a:pt x="1563293" y="27987"/>
                  </a:lnTo>
                  <a:lnTo>
                    <a:pt x="1585015" y="23515"/>
                  </a:lnTo>
                  <a:lnTo>
                    <a:pt x="1645710" y="23515"/>
                  </a:lnTo>
                  <a:lnTo>
                    <a:pt x="15575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978299" y="5151627"/>
            <a:ext cx="2432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solidFill>
                  <a:srgbClr val="0000FF"/>
                </a:solidFill>
                <a:latin typeface="Cambria Math"/>
                <a:cs typeface="Cambria Math"/>
              </a:rPr>
              <a:t>𝐡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68310" y="5060188"/>
            <a:ext cx="1606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solidFill>
                  <a:srgbClr val="00B050"/>
                </a:solidFill>
                <a:latin typeface="Cambria Math"/>
                <a:cs typeface="Cambria Math"/>
              </a:rPr>
              <a:t>𝐭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29284" y="4983988"/>
            <a:ext cx="1949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solidFill>
                  <a:srgbClr val="D9253E"/>
                </a:solidFill>
                <a:latin typeface="Cambria Math"/>
                <a:cs typeface="Cambria Math"/>
              </a:rPr>
              <a:t>𝐫</a:t>
            </a:r>
            <a:endParaRPr sz="2800">
              <a:latin typeface="Cambria Math"/>
              <a:cs typeface="Cambria Math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689412" y="4106633"/>
            <a:ext cx="2924175" cy="2248535"/>
            <a:chOff x="5165411" y="4106632"/>
            <a:chExt cx="2924175" cy="2248535"/>
          </a:xfrm>
        </p:grpSpPr>
        <p:sp>
          <p:nvSpPr>
            <p:cNvPr id="16" name="object 16"/>
            <p:cNvSpPr/>
            <p:nvPr/>
          </p:nvSpPr>
          <p:spPr>
            <a:xfrm>
              <a:off x="5198748" y="4106632"/>
              <a:ext cx="0" cy="2235200"/>
            </a:xfrm>
            <a:custGeom>
              <a:avLst/>
              <a:gdLst/>
              <a:ahLst/>
              <a:cxnLst/>
              <a:rect l="l" t="t" r="r" b="b"/>
              <a:pathLst>
                <a:path h="2235200">
                  <a:moveTo>
                    <a:pt x="0" y="0"/>
                  </a:moveTo>
                  <a:lnTo>
                    <a:pt x="1" y="2235200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79698" y="6325254"/>
              <a:ext cx="2895600" cy="15240"/>
            </a:xfrm>
            <a:custGeom>
              <a:avLst/>
              <a:gdLst/>
              <a:ahLst/>
              <a:cxnLst/>
              <a:rect l="l" t="t" r="r" b="b"/>
              <a:pathLst>
                <a:path w="2895600" h="15239">
                  <a:moveTo>
                    <a:pt x="2895600" y="0"/>
                  </a:moveTo>
                  <a:lnTo>
                    <a:pt x="0" y="15240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27317" y="5565451"/>
              <a:ext cx="82763" cy="8276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80962" y="5182850"/>
              <a:ext cx="82763" cy="8276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972205" y="5226536"/>
              <a:ext cx="1650364" cy="377190"/>
            </a:xfrm>
            <a:custGeom>
              <a:avLst/>
              <a:gdLst/>
              <a:ahLst/>
              <a:cxnLst/>
              <a:rect l="l" t="t" r="r" b="b"/>
              <a:pathLst>
                <a:path w="1650365" h="377189">
                  <a:moveTo>
                    <a:pt x="1563294" y="27988"/>
                  </a:moveTo>
                  <a:lnTo>
                    <a:pt x="4975" y="348801"/>
                  </a:lnTo>
                  <a:lnTo>
                    <a:pt x="0" y="356356"/>
                  </a:lnTo>
                  <a:lnTo>
                    <a:pt x="3182" y="371814"/>
                  </a:lnTo>
                  <a:lnTo>
                    <a:pt x="10737" y="376789"/>
                  </a:lnTo>
                  <a:lnTo>
                    <a:pt x="1569056" y="55976"/>
                  </a:lnTo>
                  <a:lnTo>
                    <a:pt x="1563294" y="27988"/>
                  </a:lnTo>
                  <a:close/>
                </a:path>
                <a:path w="1650365" h="377189">
                  <a:moveTo>
                    <a:pt x="1645714" y="23516"/>
                  </a:moveTo>
                  <a:lnTo>
                    <a:pt x="1585015" y="23516"/>
                  </a:lnTo>
                  <a:lnTo>
                    <a:pt x="1592571" y="28492"/>
                  </a:lnTo>
                  <a:lnTo>
                    <a:pt x="1595753" y="43949"/>
                  </a:lnTo>
                  <a:lnTo>
                    <a:pt x="1590777" y="51504"/>
                  </a:lnTo>
                  <a:lnTo>
                    <a:pt x="1569056" y="55976"/>
                  </a:lnTo>
                  <a:lnTo>
                    <a:pt x="1574817" y="83964"/>
                  </a:lnTo>
                  <a:lnTo>
                    <a:pt x="1650138" y="24696"/>
                  </a:lnTo>
                  <a:lnTo>
                    <a:pt x="1645714" y="23516"/>
                  </a:lnTo>
                  <a:close/>
                </a:path>
                <a:path w="1650365" h="377189">
                  <a:moveTo>
                    <a:pt x="1585015" y="23516"/>
                  </a:moveTo>
                  <a:lnTo>
                    <a:pt x="1563294" y="27988"/>
                  </a:lnTo>
                  <a:lnTo>
                    <a:pt x="1569056" y="55976"/>
                  </a:lnTo>
                  <a:lnTo>
                    <a:pt x="1590777" y="51504"/>
                  </a:lnTo>
                  <a:lnTo>
                    <a:pt x="1595753" y="43949"/>
                  </a:lnTo>
                  <a:lnTo>
                    <a:pt x="1592571" y="28492"/>
                  </a:lnTo>
                  <a:lnTo>
                    <a:pt x="1585015" y="23516"/>
                  </a:lnTo>
                  <a:close/>
                </a:path>
                <a:path w="1650365" h="377189">
                  <a:moveTo>
                    <a:pt x="1557533" y="0"/>
                  </a:moveTo>
                  <a:lnTo>
                    <a:pt x="1563294" y="27988"/>
                  </a:lnTo>
                  <a:lnTo>
                    <a:pt x="1585015" y="23516"/>
                  </a:lnTo>
                  <a:lnTo>
                    <a:pt x="1645714" y="23516"/>
                  </a:lnTo>
                  <a:lnTo>
                    <a:pt x="15575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745047" y="4864100"/>
            <a:ext cx="2235200" cy="7239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 indent="852169">
              <a:lnSpc>
                <a:spcPts val="2620"/>
              </a:lnSpc>
              <a:spcBef>
                <a:spcPts val="400"/>
              </a:spcBef>
            </a:pPr>
            <a:r>
              <a:rPr sz="2400" dirty="0">
                <a:solidFill>
                  <a:srgbClr val="D9253E"/>
                </a:solidFill>
                <a:latin typeface="Calibri"/>
                <a:cs typeface="Calibri"/>
              </a:rPr>
              <a:t>N</a:t>
            </a:r>
            <a:r>
              <a:rPr sz="2400" spc="-25" dirty="0">
                <a:solidFill>
                  <a:srgbClr val="D9253E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D9253E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D9253E"/>
                </a:solidFill>
                <a:latin typeface="Calibri"/>
                <a:cs typeface="Calibri"/>
              </a:rPr>
              <a:t>io</a:t>
            </a:r>
            <a:r>
              <a:rPr sz="2400" dirty="0">
                <a:solidFill>
                  <a:srgbClr val="D9253E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D9253E"/>
                </a:solidFill>
                <a:latin typeface="Calibri"/>
                <a:cs typeface="Calibri"/>
              </a:rPr>
              <a:t>ali</a:t>
            </a:r>
            <a:r>
              <a:rPr sz="2400" spc="-10" dirty="0">
                <a:solidFill>
                  <a:srgbClr val="D9253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D9253E"/>
                </a:solidFill>
                <a:latin typeface="Calibri"/>
                <a:cs typeface="Calibri"/>
              </a:rPr>
              <a:t>y 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Obama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205785" y="5028691"/>
            <a:ext cx="1205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00B050"/>
                </a:solidFill>
                <a:latin typeface="Calibri"/>
                <a:cs typeface="Calibri"/>
              </a:rPr>
              <a:t>Am</a:t>
            </a:r>
            <a:r>
              <a:rPr sz="2400" spc="5" dirty="0">
                <a:solidFill>
                  <a:srgbClr val="00B05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B050"/>
                </a:solidFill>
                <a:latin typeface="Calibri"/>
                <a:cs typeface="Calibri"/>
              </a:rPr>
              <a:t>ri</a:t>
            </a:r>
            <a:r>
              <a:rPr sz="2400" spc="-25" dirty="0">
                <a:solidFill>
                  <a:srgbClr val="00B050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00B050"/>
                </a:solidFill>
                <a:latin typeface="Calibri"/>
                <a:cs typeface="Calibri"/>
              </a:rPr>
              <a:t>an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237855" y="1887220"/>
            <a:ext cx="227584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b="1" spc="-5" dirty="0">
                <a:solidFill>
                  <a:srgbClr val="00B050"/>
                </a:solidFill>
                <a:latin typeface="Arial"/>
                <a:cs typeface="Arial"/>
              </a:rPr>
              <a:t>embedding vectors </a:t>
            </a:r>
            <a:r>
              <a:rPr sz="1600" b="1" dirty="0">
                <a:solidFill>
                  <a:srgbClr val="00B050"/>
                </a:solidFill>
                <a:latin typeface="Arial"/>
                <a:cs typeface="Arial"/>
              </a:rPr>
              <a:t>will </a:t>
            </a:r>
            <a:r>
              <a:rPr sz="1600" b="1" spc="-430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B050"/>
                </a:solidFill>
                <a:latin typeface="Arial"/>
                <a:cs typeface="Arial"/>
              </a:rPr>
              <a:t>appear </a:t>
            </a:r>
            <a:r>
              <a:rPr sz="1600" b="1" dirty="0">
                <a:solidFill>
                  <a:srgbClr val="00B050"/>
                </a:solidFill>
                <a:latin typeface="Arial"/>
                <a:cs typeface="Arial"/>
              </a:rPr>
              <a:t>in</a:t>
            </a:r>
            <a:r>
              <a:rPr sz="1600" b="1" spc="-5" dirty="0">
                <a:solidFill>
                  <a:srgbClr val="00B050"/>
                </a:solidFill>
                <a:latin typeface="Arial"/>
                <a:cs typeface="Arial"/>
              </a:rPr>
              <a:t> boldface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80083" y="29971"/>
            <a:ext cx="55219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Corbel"/>
                <a:cs typeface="Corbel"/>
              </a:rPr>
              <a:t>Bordes,</a:t>
            </a:r>
            <a:r>
              <a:rPr sz="1200" spc="-10" dirty="0">
                <a:latin typeface="Corbel"/>
                <a:cs typeface="Corbel"/>
              </a:rPr>
              <a:t> </a:t>
            </a:r>
            <a:r>
              <a:rPr sz="1200" dirty="0">
                <a:latin typeface="Corbel"/>
                <a:cs typeface="Corbel"/>
              </a:rPr>
              <a:t>et</a:t>
            </a:r>
            <a:r>
              <a:rPr sz="1200" spc="-5" dirty="0">
                <a:latin typeface="Corbel"/>
                <a:cs typeface="Corbel"/>
              </a:rPr>
              <a:t> al.,</a:t>
            </a:r>
            <a:r>
              <a:rPr sz="1200" spc="-85" dirty="0">
                <a:latin typeface="Corbel"/>
                <a:cs typeface="Corbel"/>
              </a:rPr>
              <a:t> </a:t>
            </a:r>
            <a:r>
              <a:rPr sz="1200" u="sng" spc="-10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Translating</a:t>
            </a:r>
            <a:r>
              <a:rPr sz="1200" u="sng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embeddings </a:t>
            </a:r>
            <a:r>
              <a:rPr sz="1200" u="sng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for </a:t>
            </a:r>
            <a:r>
              <a:rPr sz="1200" u="sng" spc="-5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modeling</a:t>
            </a:r>
            <a:r>
              <a:rPr sz="1200" u="sng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multi-relational data</a:t>
            </a:r>
            <a:r>
              <a:rPr sz="1200" spc="-5" dirty="0">
                <a:latin typeface="Corbel"/>
                <a:cs typeface="Corbel"/>
              </a:rPr>
              <a:t>, </a:t>
            </a:r>
            <a:r>
              <a:rPr sz="1200" dirty="0">
                <a:latin typeface="Corbel"/>
                <a:cs typeface="Corbel"/>
              </a:rPr>
              <a:t>NeurIPS </a:t>
            </a:r>
            <a:r>
              <a:rPr sz="1200" spc="-15" dirty="0">
                <a:latin typeface="Corbel"/>
                <a:cs typeface="Corbel"/>
              </a:rPr>
              <a:t>2013.</a:t>
            </a:r>
            <a:endParaRPr sz="1200" dirty="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2640" y="347472"/>
            <a:ext cx="6550152" cy="5577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653907" y="1244473"/>
            <a:ext cx="8862695" cy="4351020"/>
            <a:chOff x="129906" y="1244473"/>
            <a:chExt cx="8862695" cy="43510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906" y="1244473"/>
              <a:ext cx="8862535" cy="435064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71599" y="1828800"/>
              <a:ext cx="4267200" cy="914400"/>
            </a:xfrm>
            <a:custGeom>
              <a:avLst/>
              <a:gdLst/>
              <a:ahLst/>
              <a:cxnLst/>
              <a:rect l="l" t="t" r="r" b="b"/>
              <a:pathLst>
                <a:path w="4267200" h="914400">
                  <a:moveTo>
                    <a:pt x="0" y="0"/>
                  </a:moveTo>
                  <a:lnTo>
                    <a:pt x="4267200" y="0"/>
                  </a:lnTo>
                  <a:lnTo>
                    <a:pt x="42672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9771063" y="1862138"/>
            <a:ext cx="2420937" cy="846137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sz="1800" spc="-45" dirty="0">
                <a:solidFill>
                  <a:srgbClr val="008000"/>
                </a:solidFill>
                <a:latin typeface="Arial"/>
                <a:cs typeface="Arial"/>
              </a:rPr>
              <a:t>Entities</a:t>
            </a:r>
            <a:r>
              <a:rPr sz="1800" spc="-3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008000"/>
                </a:solidFill>
                <a:latin typeface="Arial"/>
                <a:cs typeface="Arial"/>
              </a:rPr>
              <a:t>and</a:t>
            </a:r>
            <a:r>
              <a:rPr sz="1800" spc="-1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spc="-45" dirty="0">
                <a:solidFill>
                  <a:srgbClr val="008000"/>
                </a:solidFill>
                <a:latin typeface="Arial"/>
                <a:cs typeface="Arial"/>
              </a:rPr>
              <a:t>relations</a:t>
            </a:r>
            <a:r>
              <a:rPr sz="1800" spc="-2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spc="-70" dirty="0">
                <a:solidFill>
                  <a:srgbClr val="008000"/>
                </a:solidFill>
                <a:latin typeface="Arial"/>
                <a:cs typeface="Arial"/>
              </a:rPr>
              <a:t>are </a:t>
            </a:r>
            <a:r>
              <a:rPr sz="1800" spc="-484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008000"/>
                </a:solidFill>
                <a:latin typeface="Arial"/>
                <a:cs typeface="Arial"/>
              </a:rPr>
              <a:t>initialized</a:t>
            </a:r>
            <a:r>
              <a:rPr sz="1800" spc="-1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008000"/>
                </a:solidFill>
                <a:latin typeface="Arial"/>
                <a:cs typeface="Arial"/>
              </a:rPr>
              <a:t>uniformly,</a:t>
            </a:r>
            <a:r>
              <a:rPr sz="1800" spc="-1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008000"/>
                </a:solidFill>
                <a:latin typeface="Arial"/>
                <a:cs typeface="Arial"/>
              </a:rPr>
              <a:t>and </a:t>
            </a:r>
            <a:r>
              <a:rPr sz="1800" spc="-2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008000"/>
                </a:solidFill>
                <a:latin typeface="Arial"/>
                <a:cs typeface="Arial"/>
              </a:rPr>
              <a:t>normalized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28875" y="3904107"/>
            <a:ext cx="7181850" cy="1494790"/>
            <a:chOff x="904875" y="3904107"/>
            <a:chExt cx="7181850" cy="1494790"/>
          </a:xfrm>
        </p:grpSpPr>
        <p:sp>
          <p:nvSpPr>
            <p:cNvPr id="8" name="object 8"/>
            <p:cNvSpPr/>
            <p:nvPr/>
          </p:nvSpPr>
          <p:spPr>
            <a:xfrm>
              <a:off x="914400" y="3913632"/>
              <a:ext cx="5181600" cy="304800"/>
            </a:xfrm>
            <a:custGeom>
              <a:avLst/>
              <a:gdLst/>
              <a:ahLst/>
              <a:cxnLst/>
              <a:rect l="l" t="t" r="r" b="b"/>
              <a:pathLst>
                <a:path w="5181600" h="304800">
                  <a:moveTo>
                    <a:pt x="0" y="0"/>
                  </a:moveTo>
                  <a:lnTo>
                    <a:pt x="5181600" y="0"/>
                  </a:lnTo>
                  <a:lnTo>
                    <a:pt x="51816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CC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48000" y="4648200"/>
              <a:ext cx="5029200" cy="741045"/>
            </a:xfrm>
            <a:custGeom>
              <a:avLst/>
              <a:gdLst/>
              <a:ahLst/>
              <a:cxnLst/>
              <a:rect l="l" t="t" r="r" b="b"/>
              <a:pathLst>
                <a:path w="5029200" h="741045">
                  <a:moveTo>
                    <a:pt x="0" y="0"/>
                  </a:moveTo>
                  <a:lnTo>
                    <a:pt x="5029200" y="0"/>
                  </a:lnTo>
                  <a:lnTo>
                    <a:pt x="5029200" y="740664"/>
                  </a:lnTo>
                  <a:lnTo>
                    <a:pt x="0" y="740664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574540" y="5486401"/>
            <a:ext cx="4895215" cy="8058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5"/>
              </a:spcBef>
            </a:pPr>
            <a:r>
              <a:rPr sz="1650" spc="-10" dirty="0">
                <a:solidFill>
                  <a:srgbClr val="0000FF"/>
                </a:solidFill>
                <a:latin typeface="Arial"/>
                <a:cs typeface="Arial"/>
              </a:rPr>
              <a:t>Contrastive</a:t>
            </a:r>
            <a:r>
              <a:rPr sz="1650" spc="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rgbClr val="0000FF"/>
                </a:solidFill>
                <a:latin typeface="Arial"/>
                <a:cs typeface="Arial"/>
              </a:rPr>
              <a:t>loss</a:t>
            </a:r>
            <a:r>
              <a:rPr sz="1700" spc="-10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r>
              <a:rPr sz="170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00" spc="-40" dirty="0">
                <a:solidFill>
                  <a:srgbClr val="0000FF"/>
                </a:solidFill>
                <a:latin typeface="Arial"/>
                <a:cs typeface="Arial"/>
              </a:rPr>
              <a:t>favors</a:t>
            </a:r>
            <a:r>
              <a:rPr sz="17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0000FF"/>
                </a:solidFill>
                <a:latin typeface="Arial"/>
                <a:cs typeface="Arial"/>
              </a:rPr>
              <a:t>lower</a:t>
            </a:r>
            <a:r>
              <a:rPr sz="170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0000FF"/>
                </a:solidFill>
                <a:latin typeface="Arial"/>
                <a:cs typeface="Arial"/>
              </a:rPr>
              <a:t>distance</a:t>
            </a:r>
            <a:r>
              <a:rPr sz="170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00" spc="-65" dirty="0">
                <a:solidFill>
                  <a:srgbClr val="0000FF"/>
                </a:solidFill>
                <a:latin typeface="Arial"/>
                <a:cs typeface="Arial"/>
              </a:rPr>
              <a:t>(or</a:t>
            </a:r>
            <a:r>
              <a:rPr sz="17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00" spc="-40" dirty="0">
                <a:solidFill>
                  <a:srgbClr val="0000FF"/>
                </a:solidFill>
                <a:latin typeface="Arial"/>
                <a:cs typeface="Arial"/>
              </a:rPr>
              <a:t>higher </a:t>
            </a:r>
            <a:r>
              <a:rPr sz="17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00" spc="-50" dirty="0">
                <a:solidFill>
                  <a:srgbClr val="0000FF"/>
                </a:solidFill>
                <a:latin typeface="Arial"/>
                <a:cs typeface="Arial"/>
              </a:rPr>
              <a:t>score)</a:t>
            </a:r>
            <a:r>
              <a:rPr sz="170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sz="170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00" spc="-50" dirty="0">
                <a:solidFill>
                  <a:srgbClr val="0000FF"/>
                </a:solidFill>
                <a:latin typeface="Arial"/>
                <a:cs typeface="Arial"/>
              </a:rPr>
              <a:t>valid</a:t>
            </a:r>
            <a:r>
              <a:rPr sz="17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0000FF"/>
                </a:solidFill>
                <a:latin typeface="Arial"/>
                <a:cs typeface="Arial"/>
              </a:rPr>
              <a:t>triplets,</a:t>
            </a:r>
            <a:r>
              <a:rPr sz="170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00" spc="-35" dirty="0">
                <a:solidFill>
                  <a:srgbClr val="0000FF"/>
                </a:solidFill>
                <a:latin typeface="Arial"/>
                <a:cs typeface="Arial"/>
              </a:rPr>
              <a:t>high</a:t>
            </a:r>
            <a:r>
              <a:rPr sz="17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0000FF"/>
                </a:solidFill>
                <a:latin typeface="Arial"/>
                <a:cs typeface="Arial"/>
              </a:rPr>
              <a:t>distance</a:t>
            </a:r>
            <a:r>
              <a:rPr sz="1700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00" spc="-65" dirty="0">
                <a:solidFill>
                  <a:srgbClr val="0000FF"/>
                </a:solidFill>
                <a:latin typeface="Arial"/>
                <a:cs typeface="Arial"/>
              </a:rPr>
              <a:t>(or</a:t>
            </a:r>
            <a:r>
              <a:rPr sz="170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00" spc="-30" dirty="0">
                <a:solidFill>
                  <a:srgbClr val="0000FF"/>
                </a:solidFill>
                <a:latin typeface="Arial"/>
                <a:cs typeface="Arial"/>
              </a:rPr>
              <a:t>lower</a:t>
            </a:r>
            <a:r>
              <a:rPr sz="170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00" spc="-50" dirty="0">
                <a:solidFill>
                  <a:srgbClr val="0000FF"/>
                </a:solidFill>
                <a:latin typeface="Arial"/>
                <a:cs typeface="Arial"/>
              </a:rPr>
              <a:t>score) </a:t>
            </a:r>
            <a:r>
              <a:rPr sz="1700" spc="-45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sz="17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0000FF"/>
                </a:solidFill>
                <a:latin typeface="Arial"/>
                <a:cs typeface="Arial"/>
              </a:rPr>
              <a:t>corrupted</a:t>
            </a:r>
            <a:r>
              <a:rPr sz="17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00" spc="-35" dirty="0">
                <a:solidFill>
                  <a:srgbClr val="0000FF"/>
                </a:solidFill>
                <a:latin typeface="Arial"/>
                <a:cs typeface="Arial"/>
              </a:rPr>
              <a:t>ones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72006" y="4908805"/>
            <a:ext cx="892014" cy="43133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1750" marR="5080" indent="-19050">
              <a:lnSpc>
                <a:spcPct val="101400"/>
              </a:lnSpc>
              <a:spcBef>
                <a:spcPts val="75"/>
              </a:spcBef>
            </a:pPr>
            <a:r>
              <a:rPr sz="1400" spc="40" dirty="0">
                <a:solidFill>
                  <a:srgbClr val="F0AD00"/>
                </a:solidFill>
                <a:latin typeface="Arial"/>
                <a:cs typeface="Arial"/>
              </a:rPr>
              <a:t>p</a:t>
            </a:r>
            <a:r>
              <a:rPr sz="1400" spc="20" dirty="0">
                <a:solidFill>
                  <a:srgbClr val="F0AD00"/>
                </a:solidFill>
                <a:latin typeface="Arial"/>
                <a:cs typeface="Arial"/>
              </a:rPr>
              <a:t>o</a:t>
            </a:r>
            <a:r>
              <a:rPr sz="1400" spc="-5" dirty="0">
                <a:solidFill>
                  <a:srgbClr val="F0AD00"/>
                </a:solidFill>
                <a:latin typeface="Arial"/>
                <a:cs typeface="Arial"/>
              </a:rPr>
              <a:t>si</a:t>
            </a:r>
            <a:r>
              <a:rPr sz="1400" spc="45" dirty="0">
                <a:solidFill>
                  <a:srgbClr val="F0AD00"/>
                </a:solidFill>
                <a:latin typeface="Arial"/>
                <a:cs typeface="Arial"/>
              </a:rPr>
              <a:t>t</a:t>
            </a:r>
            <a:r>
              <a:rPr sz="1400" spc="-5" dirty="0">
                <a:solidFill>
                  <a:srgbClr val="F0AD00"/>
                </a:solidFill>
                <a:latin typeface="Arial"/>
                <a:cs typeface="Arial"/>
              </a:rPr>
              <a:t>i</a:t>
            </a:r>
            <a:r>
              <a:rPr sz="1400" spc="-15" dirty="0">
                <a:solidFill>
                  <a:srgbClr val="F0AD00"/>
                </a:solidFill>
                <a:latin typeface="Arial"/>
                <a:cs typeface="Arial"/>
              </a:rPr>
              <a:t>ve  </a:t>
            </a:r>
            <a:r>
              <a:rPr sz="1400" dirty="0">
                <a:solidFill>
                  <a:srgbClr val="F0AD00"/>
                </a:solidFill>
                <a:latin typeface="Arial"/>
                <a:cs typeface="Arial"/>
              </a:rPr>
              <a:t>sample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84630" y="4908805"/>
            <a:ext cx="695960" cy="43133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59055" marR="5080" indent="-46990">
              <a:lnSpc>
                <a:spcPct val="101400"/>
              </a:lnSpc>
              <a:spcBef>
                <a:spcPts val="75"/>
              </a:spcBef>
            </a:pPr>
            <a:r>
              <a:rPr sz="1400" spc="-10" dirty="0">
                <a:solidFill>
                  <a:srgbClr val="F0AD00"/>
                </a:solidFill>
                <a:latin typeface="Arial"/>
                <a:cs typeface="Arial"/>
              </a:rPr>
              <a:t>n</a:t>
            </a:r>
            <a:r>
              <a:rPr sz="1400" spc="-35" dirty="0">
                <a:solidFill>
                  <a:srgbClr val="F0AD00"/>
                </a:solidFill>
                <a:latin typeface="Arial"/>
                <a:cs typeface="Arial"/>
              </a:rPr>
              <a:t>e</a:t>
            </a:r>
            <a:r>
              <a:rPr sz="1400" spc="20" dirty="0">
                <a:solidFill>
                  <a:srgbClr val="F0AD00"/>
                </a:solidFill>
                <a:latin typeface="Arial"/>
                <a:cs typeface="Arial"/>
              </a:rPr>
              <a:t>g</a:t>
            </a:r>
            <a:r>
              <a:rPr sz="1400" spc="-35" dirty="0">
                <a:solidFill>
                  <a:srgbClr val="F0AD00"/>
                </a:solidFill>
                <a:latin typeface="Arial"/>
                <a:cs typeface="Arial"/>
              </a:rPr>
              <a:t>a</a:t>
            </a:r>
            <a:r>
              <a:rPr sz="1400" spc="45" dirty="0">
                <a:solidFill>
                  <a:srgbClr val="F0AD00"/>
                </a:solidFill>
                <a:latin typeface="Arial"/>
                <a:cs typeface="Arial"/>
              </a:rPr>
              <a:t>t</a:t>
            </a:r>
            <a:r>
              <a:rPr sz="1400" spc="-5" dirty="0">
                <a:solidFill>
                  <a:srgbClr val="F0AD00"/>
                </a:solidFill>
                <a:latin typeface="Arial"/>
                <a:cs typeface="Arial"/>
              </a:rPr>
              <a:t>i</a:t>
            </a:r>
            <a:r>
              <a:rPr sz="1400" spc="-15" dirty="0">
                <a:solidFill>
                  <a:srgbClr val="F0AD00"/>
                </a:solidFill>
                <a:latin typeface="Arial"/>
                <a:cs typeface="Arial"/>
              </a:rPr>
              <a:t>ve  </a:t>
            </a:r>
            <a:r>
              <a:rPr sz="1400" dirty="0">
                <a:solidFill>
                  <a:srgbClr val="F0AD00"/>
                </a:solidFill>
                <a:latin typeface="Arial"/>
                <a:cs typeface="Arial"/>
              </a:rPr>
              <a:t>sample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36244" y="4376878"/>
            <a:ext cx="1433830" cy="387985"/>
          </a:xfrm>
          <a:custGeom>
            <a:avLst/>
            <a:gdLst/>
            <a:ahLst/>
            <a:cxnLst/>
            <a:rect l="l" t="t" r="r" b="b"/>
            <a:pathLst>
              <a:path w="1433829" h="387985">
                <a:moveTo>
                  <a:pt x="1345755" y="19037"/>
                </a:moveTo>
                <a:lnTo>
                  <a:pt x="1262710" y="0"/>
                </a:lnTo>
                <a:lnTo>
                  <a:pt x="1269072" y="26225"/>
                </a:lnTo>
                <a:lnTo>
                  <a:pt x="3657" y="333565"/>
                </a:lnTo>
                <a:lnTo>
                  <a:pt x="0" y="339572"/>
                </a:lnTo>
                <a:lnTo>
                  <a:pt x="2895" y="351497"/>
                </a:lnTo>
                <a:lnTo>
                  <a:pt x="8902" y="355155"/>
                </a:lnTo>
                <a:lnTo>
                  <a:pt x="1274318" y="47815"/>
                </a:lnTo>
                <a:lnTo>
                  <a:pt x="1280693" y="74041"/>
                </a:lnTo>
                <a:lnTo>
                  <a:pt x="1342504" y="21780"/>
                </a:lnTo>
                <a:lnTo>
                  <a:pt x="1345755" y="19037"/>
                </a:lnTo>
                <a:close/>
              </a:path>
              <a:path w="1433829" h="387985">
                <a:moveTo>
                  <a:pt x="1433499" y="43307"/>
                </a:moveTo>
                <a:lnTo>
                  <a:pt x="1359535" y="85598"/>
                </a:lnTo>
                <a:lnTo>
                  <a:pt x="1382001" y="100558"/>
                </a:lnTo>
                <a:lnTo>
                  <a:pt x="1199743" y="374129"/>
                </a:lnTo>
                <a:lnTo>
                  <a:pt x="1201127" y="381025"/>
                </a:lnTo>
                <a:lnTo>
                  <a:pt x="1211351" y="387832"/>
                </a:lnTo>
                <a:lnTo>
                  <a:pt x="1218247" y="386448"/>
                </a:lnTo>
                <a:lnTo>
                  <a:pt x="1400492" y="112890"/>
                </a:lnTo>
                <a:lnTo>
                  <a:pt x="1422958" y="127850"/>
                </a:lnTo>
                <a:lnTo>
                  <a:pt x="1428483" y="83502"/>
                </a:lnTo>
                <a:lnTo>
                  <a:pt x="1433499" y="4330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012939" y="3291840"/>
            <a:ext cx="4119517" cy="118045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50545">
              <a:lnSpc>
                <a:spcPts val="1989"/>
              </a:lnSpc>
              <a:spcBef>
                <a:spcPts val="204"/>
              </a:spcBef>
            </a:pPr>
            <a:r>
              <a:rPr sz="1700" spc="-45" dirty="0">
                <a:solidFill>
                  <a:srgbClr val="CC0066"/>
                </a:solidFill>
                <a:latin typeface="Arial"/>
                <a:cs typeface="Arial"/>
              </a:rPr>
              <a:t>Negative</a:t>
            </a:r>
            <a:r>
              <a:rPr sz="1700" dirty="0">
                <a:solidFill>
                  <a:srgbClr val="CC0066"/>
                </a:solidFill>
                <a:latin typeface="Arial"/>
                <a:cs typeface="Arial"/>
              </a:rPr>
              <a:t> </a:t>
            </a:r>
            <a:r>
              <a:rPr sz="1700" spc="-35" dirty="0">
                <a:solidFill>
                  <a:srgbClr val="CC0066"/>
                </a:solidFill>
                <a:latin typeface="Arial"/>
                <a:cs typeface="Arial"/>
              </a:rPr>
              <a:t>sampling</a:t>
            </a:r>
            <a:r>
              <a:rPr sz="1700" spc="5" dirty="0">
                <a:solidFill>
                  <a:srgbClr val="CC0066"/>
                </a:solidFill>
                <a:latin typeface="Arial"/>
                <a:cs typeface="Arial"/>
              </a:rPr>
              <a:t> </a:t>
            </a:r>
            <a:r>
              <a:rPr sz="1700" spc="-15" dirty="0">
                <a:solidFill>
                  <a:srgbClr val="CC0066"/>
                </a:solidFill>
                <a:latin typeface="Arial"/>
                <a:cs typeface="Arial"/>
              </a:rPr>
              <a:t>with</a:t>
            </a:r>
            <a:r>
              <a:rPr sz="1700" dirty="0">
                <a:solidFill>
                  <a:srgbClr val="CC0066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CC0066"/>
                </a:solidFill>
                <a:latin typeface="Arial"/>
                <a:cs typeface="Arial"/>
              </a:rPr>
              <a:t>triplet </a:t>
            </a:r>
            <a:r>
              <a:rPr sz="1700" spc="-20" dirty="0">
                <a:solidFill>
                  <a:srgbClr val="CC0066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CC0066"/>
                </a:solidFill>
                <a:latin typeface="Arial"/>
                <a:cs typeface="Arial"/>
              </a:rPr>
              <a:t>that</a:t>
            </a:r>
            <a:r>
              <a:rPr sz="1700" spc="-15" dirty="0">
                <a:solidFill>
                  <a:srgbClr val="CC0066"/>
                </a:solidFill>
                <a:latin typeface="Arial"/>
                <a:cs typeface="Arial"/>
              </a:rPr>
              <a:t> </a:t>
            </a:r>
            <a:r>
              <a:rPr sz="1700" spc="-20" dirty="0">
                <a:solidFill>
                  <a:srgbClr val="CC0066"/>
                </a:solidFill>
                <a:latin typeface="Arial"/>
                <a:cs typeface="Arial"/>
              </a:rPr>
              <a:t>does</a:t>
            </a:r>
            <a:r>
              <a:rPr sz="1700" spc="-10" dirty="0">
                <a:solidFill>
                  <a:srgbClr val="CC0066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CC0066"/>
                </a:solidFill>
                <a:latin typeface="Arial"/>
                <a:cs typeface="Arial"/>
              </a:rPr>
              <a:t>not</a:t>
            </a:r>
            <a:r>
              <a:rPr sz="1700" spc="-10" dirty="0">
                <a:solidFill>
                  <a:srgbClr val="CC0066"/>
                </a:solidFill>
                <a:latin typeface="Arial"/>
                <a:cs typeface="Arial"/>
              </a:rPr>
              <a:t> </a:t>
            </a:r>
            <a:r>
              <a:rPr sz="1700" spc="-30" dirty="0">
                <a:solidFill>
                  <a:srgbClr val="CC0066"/>
                </a:solidFill>
                <a:latin typeface="Arial"/>
                <a:cs typeface="Arial"/>
              </a:rPr>
              <a:t>appear</a:t>
            </a:r>
            <a:r>
              <a:rPr sz="1700" spc="-5" dirty="0">
                <a:solidFill>
                  <a:srgbClr val="CC0066"/>
                </a:solidFill>
                <a:latin typeface="Arial"/>
                <a:cs typeface="Arial"/>
              </a:rPr>
              <a:t> </a:t>
            </a:r>
            <a:r>
              <a:rPr sz="1700" spc="-55" dirty="0">
                <a:solidFill>
                  <a:srgbClr val="CC0066"/>
                </a:solidFill>
                <a:latin typeface="Arial"/>
                <a:cs typeface="Arial"/>
              </a:rPr>
              <a:t>in</a:t>
            </a:r>
            <a:r>
              <a:rPr sz="1700" spc="-5" dirty="0">
                <a:solidFill>
                  <a:srgbClr val="CC0066"/>
                </a:solidFill>
                <a:latin typeface="Arial"/>
                <a:cs typeface="Arial"/>
              </a:rPr>
              <a:t> </a:t>
            </a:r>
            <a:r>
              <a:rPr sz="1700" spc="-25" dirty="0">
                <a:solidFill>
                  <a:srgbClr val="CC0066"/>
                </a:solidFill>
                <a:latin typeface="Arial"/>
                <a:cs typeface="Arial"/>
              </a:rPr>
              <a:t>the</a:t>
            </a:r>
            <a:r>
              <a:rPr sz="1700" dirty="0">
                <a:solidFill>
                  <a:srgbClr val="CC0066"/>
                </a:solidFill>
                <a:latin typeface="Arial"/>
                <a:cs typeface="Arial"/>
              </a:rPr>
              <a:t> </a:t>
            </a:r>
            <a:r>
              <a:rPr sz="1700" spc="-50" dirty="0">
                <a:solidFill>
                  <a:srgbClr val="CC0066"/>
                </a:solidFill>
                <a:latin typeface="Arial"/>
                <a:cs typeface="Arial"/>
              </a:rPr>
              <a:t>KG</a:t>
            </a:r>
            <a:endParaRPr sz="1700" dirty="0">
              <a:latin typeface="Arial"/>
              <a:cs typeface="Arial"/>
            </a:endParaRPr>
          </a:p>
          <a:p>
            <a:pPr marL="1423670" marR="5080">
              <a:lnSpc>
                <a:spcPts val="1989"/>
              </a:lnSpc>
              <a:spcBef>
                <a:spcPts val="990"/>
              </a:spcBef>
            </a:pPr>
            <a:r>
              <a:rPr sz="1700" dirty="0">
                <a:solidFill>
                  <a:srgbClr val="0000FF"/>
                </a:solidFill>
                <a:latin typeface="Cambria Math"/>
                <a:cs typeface="Cambria Math"/>
              </a:rPr>
              <a:t>𝑑</a:t>
            </a:r>
            <a:r>
              <a:rPr sz="1700" spc="12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sz="1700" spc="-35" dirty="0">
                <a:solidFill>
                  <a:srgbClr val="0000FF"/>
                </a:solidFill>
                <a:latin typeface="Arial"/>
                <a:cs typeface="Arial"/>
              </a:rPr>
              <a:t>represents </a:t>
            </a:r>
            <a:r>
              <a:rPr sz="1700" spc="-25" dirty="0">
                <a:solidFill>
                  <a:srgbClr val="0000FF"/>
                </a:solidFill>
                <a:latin typeface="Arial"/>
                <a:cs typeface="Arial"/>
              </a:rPr>
              <a:t>distance </a:t>
            </a:r>
            <a:r>
              <a:rPr sz="1700" spc="-45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00" spc="-55" dirty="0">
                <a:solidFill>
                  <a:srgbClr val="0000FF"/>
                </a:solidFill>
                <a:latin typeface="Arial"/>
                <a:cs typeface="Arial"/>
              </a:rPr>
              <a:t>(negative</a:t>
            </a:r>
            <a:r>
              <a:rPr sz="17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00" spc="-20" dirty="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sz="17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00" spc="-50" dirty="0">
                <a:solidFill>
                  <a:srgbClr val="0000FF"/>
                </a:solidFill>
                <a:latin typeface="Arial"/>
                <a:cs typeface="Arial"/>
              </a:rPr>
              <a:t>score)</a:t>
            </a:r>
            <a:endParaRPr sz="17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47471"/>
            <a:ext cx="6723888" cy="551688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A3BEA5B-7AD3-4E7A-AE2E-9A28A6F7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736" y="1197444"/>
            <a:ext cx="8894606" cy="510262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4264152" cy="42671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209456" y="1828606"/>
            <a:ext cx="691515" cy="318135"/>
          </a:xfrm>
          <a:custGeom>
            <a:avLst/>
            <a:gdLst/>
            <a:ahLst/>
            <a:cxnLst/>
            <a:rect l="l" t="t" r="r" b="b"/>
            <a:pathLst>
              <a:path w="691514" h="318135">
                <a:moveTo>
                  <a:pt x="589710" y="0"/>
                </a:moveTo>
                <a:lnTo>
                  <a:pt x="585190" y="12891"/>
                </a:lnTo>
                <a:lnTo>
                  <a:pt x="603576" y="20871"/>
                </a:lnTo>
                <a:lnTo>
                  <a:pt x="619388" y="31916"/>
                </a:lnTo>
                <a:lnTo>
                  <a:pt x="643289" y="63205"/>
                </a:lnTo>
                <a:lnTo>
                  <a:pt x="657353" y="105419"/>
                </a:lnTo>
                <a:lnTo>
                  <a:pt x="662040" y="157218"/>
                </a:lnTo>
                <a:lnTo>
                  <a:pt x="660863" y="185231"/>
                </a:lnTo>
                <a:lnTo>
                  <a:pt x="651446" y="233535"/>
                </a:lnTo>
                <a:lnTo>
                  <a:pt x="632547" y="271259"/>
                </a:lnTo>
                <a:lnTo>
                  <a:pt x="603790" y="296709"/>
                </a:lnTo>
                <a:lnTo>
                  <a:pt x="585692" y="304725"/>
                </a:lnTo>
                <a:lnTo>
                  <a:pt x="589710" y="317618"/>
                </a:lnTo>
                <a:lnTo>
                  <a:pt x="633033" y="297295"/>
                </a:lnTo>
                <a:lnTo>
                  <a:pt x="664888" y="262114"/>
                </a:lnTo>
                <a:lnTo>
                  <a:pt x="684477" y="215003"/>
                </a:lnTo>
                <a:lnTo>
                  <a:pt x="691007" y="158892"/>
                </a:lnTo>
                <a:lnTo>
                  <a:pt x="689369" y="129775"/>
                </a:lnTo>
                <a:lnTo>
                  <a:pt x="676268" y="78164"/>
                </a:lnTo>
                <a:lnTo>
                  <a:pt x="650284" y="36149"/>
                </a:lnTo>
                <a:lnTo>
                  <a:pt x="612737" y="8314"/>
                </a:lnTo>
                <a:lnTo>
                  <a:pt x="589710" y="0"/>
                </a:lnTo>
                <a:close/>
              </a:path>
              <a:path w="691514" h="318135">
                <a:moveTo>
                  <a:pt x="101296" y="0"/>
                </a:moveTo>
                <a:lnTo>
                  <a:pt x="58078" y="20363"/>
                </a:lnTo>
                <a:lnTo>
                  <a:pt x="26203" y="55670"/>
                </a:lnTo>
                <a:lnTo>
                  <a:pt x="6551" y="102866"/>
                </a:lnTo>
                <a:lnTo>
                  <a:pt x="0" y="158892"/>
                </a:lnTo>
                <a:lnTo>
                  <a:pt x="1632" y="188072"/>
                </a:lnTo>
                <a:lnTo>
                  <a:pt x="14692" y="239683"/>
                </a:lnTo>
                <a:lnTo>
                  <a:pt x="40613" y="281562"/>
                </a:lnTo>
                <a:lnTo>
                  <a:pt x="78201" y="309314"/>
                </a:lnTo>
                <a:lnTo>
                  <a:pt x="101296" y="317618"/>
                </a:lnTo>
                <a:lnTo>
                  <a:pt x="105314" y="304725"/>
                </a:lnTo>
                <a:lnTo>
                  <a:pt x="87216" y="296709"/>
                </a:lnTo>
                <a:lnTo>
                  <a:pt x="71598" y="285554"/>
                </a:lnTo>
                <a:lnTo>
                  <a:pt x="47802" y="253826"/>
                </a:lnTo>
                <a:lnTo>
                  <a:pt x="33675" y="210670"/>
                </a:lnTo>
                <a:lnTo>
                  <a:pt x="28966" y="157218"/>
                </a:lnTo>
                <a:lnTo>
                  <a:pt x="30143" y="130120"/>
                </a:lnTo>
                <a:lnTo>
                  <a:pt x="39561" y="83114"/>
                </a:lnTo>
                <a:lnTo>
                  <a:pt x="58491" y="46027"/>
                </a:lnTo>
                <a:lnTo>
                  <a:pt x="87499" y="20871"/>
                </a:lnTo>
                <a:lnTo>
                  <a:pt x="105817" y="12891"/>
                </a:lnTo>
                <a:lnTo>
                  <a:pt x="1012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19156" y="1828606"/>
            <a:ext cx="691515" cy="318135"/>
          </a:xfrm>
          <a:custGeom>
            <a:avLst/>
            <a:gdLst/>
            <a:ahLst/>
            <a:cxnLst/>
            <a:rect l="l" t="t" r="r" b="b"/>
            <a:pathLst>
              <a:path w="691514" h="318135">
                <a:moveTo>
                  <a:pt x="589710" y="0"/>
                </a:moveTo>
                <a:lnTo>
                  <a:pt x="585190" y="12891"/>
                </a:lnTo>
                <a:lnTo>
                  <a:pt x="603576" y="20871"/>
                </a:lnTo>
                <a:lnTo>
                  <a:pt x="619388" y="31916"/>
                </a:lnTo>
                <a:lnTo>
                  <a:pt x="643289" y="63205"/>
                </a:lnTo>
                <a:lnTo>
                  <a:pt x="657352" y="105419"/>
                </a:lnTo>
                <a:lnTo>
                  <a:pt x="662040" y="157218"/>
                </a:lnTo>
                <a:lnTo>
                  <a:pt x="660863" y="185231"/>
                </a:lnTo>
                <a:lnTo>
                  <a:pt x="651445" y="233535"/>
                </a:lnTo>
                <a:lnTo>
                  <a:pt x="632547" y="271259"/>
                </a:lnTo>
                <a:lnTo>
                  <a:pt x="603790" y="296709"/>
                </a:lnTo>
                <a:lnTo>
                  <a:pt x="585692" y="304725"/>
                </a:lnTo>
                <a:lnTo>
                  <a:pt x="589710" y="317618"/>
                </a:lnTo>
                <a:lnTo>
                  <a:pt x="633033" y="297295"/>
                </a:lnTo>
                <a:lnTo>
                  <a:pt x="664888" y="262114"/>
                </a:lnTo>
                <a:lnTo>
                  <a:pt x="684476" y="215003"/>
                </a:lnTo>
                <a:lnTo>
                  <a:pt x="691007" y="158892"/>
                </a:lnTo>
                <a:lnTo>
                  <a:pt x="689369" y="129775"/>
                </a:lnTo>
                <a:lnTo>
                  <a:pt x="676267" y="78164"/>
                </a:lnTo>
                <a:lnTo>
                  <a:pt x="650284" y="36149"/>
                </a:lnTo>
                <a:lnTo>
                  <a:pt x="612737" y="8314"/>
                </a:lnTo>
                <a:lnTo>
                  <a:pt x="589710" y="0"/>
                </a:lnTo>
                <a:close/>
              </a:path>
              <a:path w="691514" h="318135">
                <a:moveTo>
                  <a:pt x="101296" y="0"/>
                </a:moveTo>
                <a:lnTo>
                  <a:pt x="58078" y="20363"/>
                </a:lnTo>
                <a:lnTo>
                  <a:pt x="26203" y="55670"/>
                </a:lnTo>
                <a:lnTo>
                  <a:pt x="6551" y="102866"/>
                </a:lnTo>
                <a:lnTo>
                  <a:pt x="0" y="158892"/>
                </a:lnTo>
                <a:lnTo>
                  <a:pt x="1632" y="188072"/>
                </a:lnTo>
                <a:lnTo>
                  <a:pt x="14692" y="239683"/>
                </a:lnTo>
                <a:lnTo>
                  <a:pt x="40613" y="281562"/>
                </a:lnTo>
                <a:lnTo>
                  <a:pt x="78201" y="309314"/>
                </a:lnTo>
                <a:lnTo>
                  <a:pt x="101296" y="317618"/>
                </a:lnTo>
                <a:lnTo>
                  <a:pt x="105314" y="304725"/>
                </a:lnTo>
                <a:lnTo>
                  <a:pt x="87216" y="296709"/>
                </a:lnTo>
                <a:lnTo>
                  <a:pt x="71597" y="285554"/>
                </a:lnTo>
                <a:lnTo>
                  <a:pt x="47801" y="253826"/>
                </a:lnTo>
                <a:lnTo>
                  <a:pt x="33675" y="210670"/>
                </a:lnTo>
                <a:lnTo>
                  <a:pt x="28966" y="157218"/>
                </a:lnTo>
                <a:lnTo>
                  <a:pt x="30143" y="130120"/>
                </a:lnTo>
                <a:lnTo>
                  <a:pt x="39561" y="83114"/>
                </a:lnTo>
                <a:lnTo>
                  <a:pt x="58491" y="46027"/>
                </a:lnTo>
                <a:lnTo>
                  <a:pt x="87499" y="20871"/>
                </a:lnTo>
                <a:lnTo>
                  <a:pt x="105817" y="12891"/>
                </a:lnTo>
                <a:lnTo>
                  <a:pt x="1012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7720" y="4863906"/>
            <a:ext cx="742315" cy="318135"/>
          </a:xfrm>
          <a:custGeom>
            <a:avLst/>
            <a:gdLst/>
            <a:ahLst/>
            <a:cxnLst/>
            <a:rect l="l" t="t" r="r" b="b"/>
            <a:pathLst>
              <a:path w="742314" h="318135">
                <a:moveTo>
                  <a:pt x="640891" y="0"/>
                </a:moveTo>
                <a:lnTo>
                  <a:pt x="636371" y="12891"/>
                </a:lnTo>
                <a:lnTo>
                  <a:pt x="654757" y="20871"/>
                </a:lnTo>
                <a:lnTo>
                  <a:pt x="670569" y="31916"/>
                </a:lnTo>
                <a:lnTo>
                  <a:pt x="694470" y="63205"/>
                </a:lnTo>
                <a:lnTo>
                  <a:pt x="708533" y="105418"/>
                </a:lnTo>
                <a:lnTo>
                  <a:pt x="713221" y="157218"/>
                </a:lnTo>
                <a:lnTo>
                  <a:pt x="712044" y="185231"/>
                </a:lnTo>
                <a:lnTo>
                  <a:pt x="702626" y="233535"/>
                </a:lnTo>
                <a:lnTo>
                  <a:pt x="683728" y="271259"/>
                </a:lnTo>
                <a:lnTo>
                  <a:pt x="654971" y="296709"/>
                </a:lnTo>
                <a:lnTo>
                  <a:pt x="636873" y="304725"/>
                </a:lnTo>
                <a:lnTo>
                  <a:pt x="640891" y="317618"/>
                </a:lnTo>
                <a:lnTo>
                  <a:pt x="684214" y="297295"/>
                </a:lnTo>
                <a:lnTo>
                  <a:pt x="716067" y="262114"/>
                </a:lnTo>
                <a:lnTo>
                  <a:pt x="735657" y="215003"/>
                </a:lnTo>
                <a:lnTo>
                  <a:pt x="742188" y="158892"/>
                </a:lnTo>
                <a:lnTo>
                  <a:pt x="740550" y="129775"/>
                </a:lnTo>
                <a:lnTo>
                  <a:pt x="727448" y="78163"/>
                </a:lnTo>
                <a:lnTo>
                  <a:pt x="701465" y="36148"/>
                </a:lnTo>
                <a:lnTo>
                  <a:pt x="663918" y="8313"/>
                </a:lnTo>
                <a:lnTo>
                  <a:pt x="640891" y="0"/>
                </a:lnTo>
                <a:close/>
              </a:path>
              <a:path w="742314" h="318135">
                <a:moveTo>
                  <a:pt x="101296" y="0"/>
                </a:moveTo>
                <a:lnTo>
                  <a:pt x="58078" y="20363"/>
                </a:lnTo>
                <a:lnTo>
                  <a:pt x="26203" y="55670"/>
                </a:lnTo>
                <a:lnTo>
                  <a:pt x="6551" y="102865"/>
                </a:lnTo>
                <a:lnTo>
                  <a:pt x="0" y="158892"/>
                </a:lnTo>
                <a:lnTo>
                  <a:pt x="1632" y="188072"/>
                </a:lnTo>
                <a:lnTo>
                  <a:pt x="14692" y="239683"/>
                </a:lnTo>
                <a:lnTo>
                  <a:pt x="40613" y="281562"/>
                </a:lnTo>
                <a:lnTo>
                  <a:pt x="78201" y="309314"/>
                </a:lnTo>
                <a:lnTo>
                  <a:pt x="101296" y="317618"/>
                </a:lnTo>
                <a:lnTo>
                  <a:pt x="105314" y="304725"/>
                </a:lnTo>
                <a:lnTo>
                  <a:pt x="87216" y="296709"/>
                </a:lnTo>
                <a:lnTo>
                  <a:pt x="71597" y="285554"/>
                </a:lnTo>
                <a:lnTo>
                  <a:pt x="47801" y="253826"/>
                </a:lnTo>
                <a:lnTo>
                  <a:pt x="33675" y="210670"/>
                </a:lnTo>
                <a:lnTo>
                  <a:pt x="28966" y="157218"/>
                </a:lnTo>
                <a:lnTo>
                  <a:pt x="30143" y="130120"/>
                </a:lnTo>
                <a:lnTo>
                  <a:pt x="39561" y="83113"/>
                </a:lnTo>
                <a:lnTo>
                  <a:pt x="58491" y="46027"/>
                </a:lnTo>
                <a:lnTo>
                  <a:pt x="87499" y="20871"/>
                </a:lnTo>
                <a:lnTo>
                  <a:pt x="105817" y="12891"/>
                </a:lnTo>
                <a:lnTo>
                  <a:pt x="1012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38725" y="4863906"/>
            <a:ext cx="720725" cy="318135"/>
          </a:xfrm>
          <a:custGeom>
            <a:avLst/>
            <a:gdLst/>
            <a:ahLst/>
            <a:cxnLst/>
            <a:rect l="l" t="t" r="r" b="b"/>
            <a:pathLst>
              <a:path w="720725" h="318135">
                <a:moveTo>
                  <a:pt x="618920" y="0"/>
                </a:moveTo>
                <a:lnTo>
                  <a:pt x="614400" y="12891"/>
                </a:lnTo>
                <a:lnTo>
                  <a:pt x="632786" y="20871"/>
                </a:lnTo>
                <a:lnTo>
                  <a:pt x="648598" y="31916"/>
                </a:lnTo>
                <a:lnTo>
                  <a:pt x="672499" y="63205"/>
                </a:lnTo>
                <a:lnTo>
                  <a:pt x="686562" y="105418"/>
                </a:lnTo>
                <a:lnTo>
                  <a:pt x="691250" y="157218"/>
                </a:lnTo>
                <a:lnTo>
                  <a:pt x="690073" y="185231"/>
                </a:lnTo>
                <a:lnTo>
                  <a:pt x="680655" y="233535"/>
                </a:lnTo>
                <a:lnTo>
                  <a:pt x="661757" y="271259"/>
                </a:lnTo>
                <a:lnTo>
                  <a:pt x="633000" y="296709"/>
                </a:lnTo>
                <a:lnTo>
                  <a:pt x="614902" y="304725"/>
                </a:lnTo>
                <a:lnTo>
                  <a:pt x="618920" y="317618"/>
                </a:lnTo>
                <a:lnTo>
                  <a:pt x="662243" y="297295"/>
                </a:lnTo>
                <a:lnTo>
                  <a:pt x="694096" y="262114"/>
                </a:lnTo>
                <a:lnTo>
                  <a:pt x="713686" y="215003"/>
                </a:lnTo>
                <a:lnTo>
                  <a:pt x="720217" y="158892"/>
                </a:lnTo>
                <a:lnTo>
                  <a:pt x="718579" y="129775"/>
                </a:lnTo>
                <a:lnTo>
                  <a:pt x="705477" y="78163"/>
                </a:lnTo>
                <a:lnTo>
                  <a:pt x="679494" y="36148"/>
                </a:lnTo>
                <a:lnTo>
                  <a:pt x="641947" y="8313"/>
                </a:lnTo>
                <a:lnTo>
                  <a:pt x="618920" y="0"/>
                </a:lnTo>
                <a:close/>
              </a:path>
              <a:path w="720725" h="318135">
                <a:moveTo>
                  <a:pt x="101296" y="0"/>
                </a:moveTo>
                <a:lnTo>
                  <a:pt x="58078" y="20363"/>
                </a:lnTo>
                <a:lnTo>
                  <a:pt x="26203" y="55670"/>
                </a:lnTo>
                <a:lnTo>
                  <a:pt x="6551" y="102865"/>
                </a:lnTo>
                <a:lnTo>
                  <a:pt x="0" y="158892"/>
                </a:lnTo>
                <a:lnTo>
                  <a:pt x="1632" y="188072"/>
                </a:lnTo>
                <a:lnTo>
                  <a:pt x="14692" y="239683"/>
                </a:lnTo>
                <a:lnTo>
                  <a:pt x="40613" y="281562"/>
                </a:lnTo>
                <a:lnTo>
                  <a:pt x="78201" y="309314"/>
                </a:lnTo>
                <a:lnTo>
                  <a:pt x="101296" y="317618"/>
                </a:lnTo>
                <a:lnTo>
                  <a:pt x="105314" y="304725"/>
                </a:lnTo>
                <a:lnTo>
                  <a:pt x="87216" y="296709"/>
                </a:lnTo>
                <a:lnTo>
                  <a:pt x="71597" y="285554"/>
                </a:lnTo>
                <a:lnTo>
                  <a:pt x="47801" y="253826"/>
                </a:lnTo>
                <a:lnTo>
                  <a:pt x="33675" y="210670"/>
                </a:lnTo>
                <a:lnTo>
                  <a:pt x="28966" y="157218"/>
                </a:lnTo>
                <a:lnTo>
                  <a:pt x="30143" y="130120"/>
                </a:lnTo>
                <a:lnTo>
                  <a:pt x="39561" y="83113"/>
                </a:lnTo>
                <a:lnTo>
                  <a:pt x="58491" y="46027"/>
                </a:lnTo>
                <a:lnTo>
                  <a:pt x="87499" y="20871"/>
                </a:lnTo>
                <a:lnTo>
                  <a:pt x="105817" y="12891"/>
                </a:lnTo>
                <a:lnTo>
                  <a:pt x="1012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91110" y="4863906"/>
            <a:ext cx="715645" cy="318135"/>
          </a:xfrm>
          <a:custGeom>
            <a:avLst/>
            <a:gdLst/>
            <a:ahLst/>
            <a:cxnLst/>
            <a:rect l="l" t="t" r="r" b="b"/>
            <a:pathLst>
              <a:path w="715645" h="318135">
                <a:moveTo>
                  <a:pt x="613904" y="0"/>
                </a:moveTo>
                <a:lnTo>
                  <a:pt x="609382" y="12891"/>
                </a:lnTo>
                <a:lnTo>
                  <a:pt x="627769" y="20871"/>
                </a:lnTo>
                <a:lnTo>
                  <a:pt x="643581" y="31916"/>
                </a:lnTo>
                <a:lnTo>
                  <a:pt x="667481" y="63205"/>
                </a:lnTo>
                <a:lnTo>
                  <a:pt x="681546" y="105418"/>
                </a:lnTo>
                <a:lnTo>
                  <a:pt x="686234" y="157218"/>
                </a:lnTo>
                <a:lnTo>
                  <a:pt x="685057" y="185231"/>
                </a:lnTo>
                <a:lnTo>
                  <a:pt x="675639" y="233535"/>
                </a:lnTo>
                <a:lnTo>
                  <a:pt x="656740" y="271259"/>
                </a:lnTo>
                <a:lnTo>
                  <a:pt x="627984" y="296709"/>
                </a:lnTo>
                <a:lnTo>
                  <a:pt x="609885" y="304725"/>
                </a:lnTo>
                <a:lnTo>
                  <a:pt x="613904" y="317618"/>
                </a:lnTo>
                <a:lnTo>
                  <a:pt x="657226" y="297295"/>
                </a:lnTo>
                <a:lnTo>
                  <a:pt x="689080" y="262114"/>
                </a:lnTo>
                <a:lnTo>
                  <a:pt x="708670" y="215003"/>
                </a:lnTo>
                <a:lnTo>
                  <a:pt x="715200" y="158892"/>
                </a:lnTo>
                <a:lnTo>
                  <a:pt x="713562" y="129775"/>
                </a:lnTo>
                <a:lnTo>
                  <a:pt x="700460" y="78163"/>
                </a:lnTo>
                <a:lnTo>
                  <a:pt x="674477" y="36148"/>
                </a:lnTo>
                <a:lnTo>
                  <a:pt x="636930" y="8313"/>
                </a:lnTo>
                <a:lnTo>
                  <a:pt x="613904" y="0"/>
                </a:lnTo>
                <a:close/>
              </a:path>
              <a:path w="715645" h="318135">
                <a:moveTo>
                  <a:pt x="101296" y="0"/>
                </a:moveTo>
                <a:lnTo>
                  <a:pt x="58077" y="20363"/>
                </a:lnTo>
                <a:lnTo>
                  <a:pt x="26202" y="55670"/>
                </a:lnTo>
                <a:lnTo>
                  <a:pt x="6550" y="102865"/>
                </a:lnTo>
                <a:lnTo>
                  <a:pt x="0" y="158892"/>
                </a:lnTo>
                <a:lnTo>
                  <a:pt x="1632" y="188072"/>
                </a:lnTo>
                <a:lnTo>
                  <a:pt x="14691" y="239683"/>
                </a:lnTo>
                <a:lnTo>
                  <a:pt x="40612" y="281562"/>
                </a:lnTo>
                <a:lnTo>
                  <a:pt x="78201" y="309314"/>
                </a:lnTo>
                <a:lnTo>
                  <a:pt x="101296" y="317618"/>
                </a:lnTo>
                <a:lnTo>
                  <a:pt x="105314" y="304725"/>
                </a:lnTo>
                <a:lnTo>
                  <a:pt x="87216" y="296709"/>
                </a:lnTo>
                <a:lnTo>
                  <a:pt x="71597" y="285554"/>
                </a:lnTo>
                <a:lnTo>
                  <a:pt x="47801" y="253826"/>
                </a:lnTo>
                <a:lnTo>
                  <a:pt x="33674" y="210670"/>
                </a:lnTo>
                <a:lnTo>
                  <a:pt x="28966" y="157218"/>
                </a:lnTo>
                <a:lnTo>
                  <a:pt x="30143" y="130120"/>
                </a:lnTo>
                <a:lnTo>
                  <a:pt x="39560" y="83113"/>
                </a:lnTo>
                <a:lnTo>
                  <a:pt x="58491" y="46027"/>
                </a:lnTo>
                <a:lnTo>
                  <a:pt x="87498" y="20871"/>
                </a:lnTo>
                <a:lnTo>
                  <a:pt x="105816" y="12891"/>
                </a:lnTo>
                <a:lnTo>
                  <a:pt x="1012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54972" y="6006906"/>
            <a:ext cx="828675" cy="318135"/>
          </a:xfrm>
          <a:custGeom>
            <a:avLst/>
            <a:gdLst/>
            <a:ahLst/>
            <a:cxnLst/>
            <a:rect l="l" t="t" r="r" b="b"/>
            <a:pathLst>
              <a:path w="828675" h="318135">
                <a:moveTo>
                  <a:pt x="727061" y="0"/>
                </a:moveTo>
                <a:lnTo>
                  <a:pt x="722541" y="12892"/>
                </a:lnTo>
                <a:lnTo>
                  <a:pt x="740926" y="20871"/>
                </a:lnTo>
                <a:lnTo>
                  <a:pt x="756738" y="31916"/>
                </a:lnTo>
                <a:lnTo>
                  <a:pt x="780639" y="63205"/>
                </a:lnTo>
                <a:lnTo>
                  <a:pt x="794703" y="105419"/>
                </a:lnTo>
                <a:lnTo>
                  <a:pt x="799391" y="157218"/>
                </a:lnTo>
                <a:lnTo>
                  <a:pt x="798214" y="185231"/>
                </a:lnTo>
                <a:lnTo>
                  <a:pt x="788796" y="233535"/>
                </a:lnTo>
                <a:lnTo>
                  <a:pt x="769897" y="271260"/>
                </a:lnTo>
                <a:lnTo>
                  <a:pt x="741141" y="296709"/>
                </a:lnTo>
                <a:lnTo>
                  <a:pt x="723042" y="304725"/>
                </a:lnTo>
                <a:lnTo>
                  <a:pt x="727061" y="317617"/>
                </a:lnTo>
                <a:lnTo>
                  <a:pt x="770384" y="297295"/>
                </a:lnTo>
                <a:lnTo>
                  <a:pt x="802237" y="262114"/>
                </a:lnTo>
                <a:lnTo>
                  <a:pt x="821827" y="215003"/>
                </a:lnTo>
                <a:lnTo>
                  <a:pt x="828357" y="158892"/>
                </a:lnTo>
                <a:lnTo>
                  <a:pt x="826719" y="129775"/>
                </a:lnTo>
                <a:lnTo>
                  <a:pt x="813618" y="78164"/>
                </a:lnTo>
                <a:lnTo>
                  <a:pt x="787635" y="36149"/>
                </a:lnTo>
                <a:lnTo>
                  <a:pt x="750088" y="8313"/>
                </a:lnTo>
                <a:lnTo>
                  <a:pt x="727061" y="0"/>
                </a:lnTo>
                <a:close/>
              </a:path>
              <a:path w="828675" h="318135">
                <a:moveTo>
                  <a:pt x="101296" y="0"/>
                </a:moveTo>
                <a:lnTo>
                  <a:pt x="58078" y="20363"/>
                </a:lnTo>
                <a:lnTo>
                  <a:pt x="26203" y="55670"/>
                </a:lnTo>
                <a:lnTo>
                  <a:pt x="6551" y="102865"/>
                </a:lnTo>
                <a:lnTo>
                  <a:pt x="0" y="158892"/>
                </a:lnTo>
                <a:lnTo>
                  <a:pt x="1632" y="188072"/>
                </a:lnTo>
                <a:lnTo>
                  <a:pt x="14692" y="239683"/>
                </a:lnTo>
                <a:lnTo>
                  <a:pt x="40613" y="281562"/>
                </a:lnTo>
                <a:lnTo>
                  <a:pt x="78201" y="309314"/>
                </a:lnTo>
                <a:lnTo>
                  <a:pt x="101296" y="317617"/>
                </a:lnTo>
                <a:lnTo>
                  <a:pt x="105314" y="304725"/>
                </a:lnTo>
                <a:lnTo>
                  <a:pt x="87216" y="296709"/>
                </a:lnTo>
                <a:lnTo>
                  <a:pt x="71597" y="285554"/>
                </a:lnTo>
                <a:lnTo>
                  <a:pt x="47801" y="253826"/>
                </a:lnTo>
                <a:lnTo>
                  <a:pt x="33675" y="210670"/>
                </a:lnTo>
                <a:lnTo>
                  <a:pt x="28966" y="157218"/>
                </a:lnTo>
                <a:lnTo>
                  <a:pt x="30143" y="130120"/>
                </a:lnTo>
                <a:lnTo>
                  <a:pt x="39561" y="83114"/>
                </a:lnTo>
                <a:lnTo>
                  <a:pt x="58491" y="46027"/>
                </a:lnTo>
                <a:lnTo>
                  <a:pt x="87499" y="20871"/>
                </a:lnTo>
                <a:lnTo>
                  <a:pt x="105817" y="12892"/>
                </a:lnTo>
                <a:lnTo>
                  <a:pt x="1012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41659" y="6006906"/>
            <a:ext cx="836294" cy="318135"/>
          </a:xfrm>
          <a:custGeom>
            <a:avLst/>
            <a:gdLst/>
            <a:ahLst/>
            <a:cxnLst/>
            <a:rect l="l" t="t" r="r" b="b"/>
            <a:pathLst>
              <a:path w="836295" h="318135">
                <a:moveTo>
                  <a:pt x="734998" y="0"/>
                </a:moveTo>
                <a:lnTo>
                  <a:pt x="730478" y="12892"/>
                </a:lnTo>
                <a:lnTo>
                  <a:pt x="748864" y="20871"/>
                </a:lnTo>
                <a:lnTo>
                  <a:pt x="764676" y="31916"/>
                </a:lnTo>
                <a:lnTo>
                  <a:pt x="788577" y="63205"/>
                </a:lnTo>
                <a:lnTo>
                  <a:pt x="802640" y="105419"/>
                </a:lnTo>
                <a:lnTo>
                  <a:pt x="807328" y="157218"/>
                </a:lnTo>
                <a:lnTo>
                  <a:pt x="806151" y="185231"/>
                </a:lnTo>
                <a:lnTo>
                  <a:pt x="796733" y="233535"/>
                </a:lnTo>
                <a:lnTo>
                  <a:pt x="777835" y="271260"/>
                </a:lnTo>
                <a:lnTo>
                  <a:pt x="749078" y="296709"/>
                </a:lnTo>
                <a:lnTo>
                  <a:pt x="730980" y="304725"/>
                </a:lnTo>
                <a:lnTo>
                  <a:pt x="734998" y="317617"/>
                </a:lnTo>
                <a:lnTo>
                  <a:pt x="778321" y="297295"/>
                </a:lnTo>
                <a:lnTo>
                  <a:pt x="810174" y="262114"/>
                </a:lnTo>
                <a:lnTo>
                  <a:pt x="829764" y="215003"/>
                </a:lnTo>
                <a:lnTo>
                  <a:pt x="836295" y="158892"/>
                </a:lnTo>
                <a:lnTo>
                  <a:pt x="834657" y="129775"/>
                </a:lnTo>
                <a:lnTo>
                  <a:pt x="821555" y="78164"/>
                </a:lnTo>
                <a:lnTo>
                  <a:pt x="795572" y="36149"/>
                </a:lnTo>
                <a:lnTo>
                  <a:pt x="758025" y="8313"/>
                </a:lnTo>
                <a:lnTo>
                  <a:pt x="734998" y="0"/>
                </a:lnTo>
                <a:close/>
              </a:path>
              <a:path w="836295" h="318135">
                <a:moveTo>
                  <a:pt x="101296" y="0"/>
                </a:moveTo>
                <a:lnTo>
                  <a:pt x="58078" y="20363"/>
                </a:lnTo>
                <a:lnTo>
                  <a:pt x="26203" y="55670"/>
                </a:lnTo>
                <a:lnTo>
                  <a:pt x="6551" y="102865"/>
                </a:lnTo>
                <a:lnTo>
                  <a:pt x="0" y="158892"/>
                </a:lnTo>
                <a:lnTo>
                  <a:pt x="1632" y="188072"/>
                </a:lnTo>
                <a:lnTo>
                  <a:pt x="14692" y="239683"/>
                </a:lnTo>
                <a:lnTo>
                  <a:pt x="40613" y="281562"/>
                </a:lnTo>
                <a:lnTo>
                  <a:pt x="78201" y="309314"/>
                </a:lnTo>
                <a:lnTo>
                  <a:pt x="101296" y="317617"/>
                </a:lnTo>
                <a:lnTo>
                  <a:pt x="105314" y="304725"/>
                </a:lnTo>
                <a:lnTo>
                  <a:pt x="87216" y="296709"/>
                </a:lnTo>
                <a:lnTo>
                  <a:pt x="71597" y="285554"/>
                </a:lnTo>
                <a:lnTo>
                  <a:pt x="47801" y="253826"/>
                </a:lnTo>
                <a:lnTo>
                  <a:pt x="33675" y="210670"/>
                </a:lnTo>
                <a:lnTo>
                  <a:pt x="28966" y="157218"/>
                </a:lnTo>
                <a:lnTo>
                  <a:pt x="30143" y="130120"/>
                </a:lnTo>
                <a:lnTo>
                  <a:pt x="39561" y="83114"/>
                </a:lnTo>
                <a:lnTo>
                  <a:pt x="58491" y="46027"/>
                </a:lnTo>
                <a:lnTo>
                  <a:pt x="87499" y="20871"/>
                </a:lnTo>
                <a:lnTo>
                  <a:pt x="105817" y="12892"/>
                </a:lnTo>
                <a:lnTo>
                  <a:pt x="1012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91308" y="1311656"/>
            <a:ext cx="7244080" cy="543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3540" indent="-320040">
              <a:spcBef>
                <a:spcPts val="100"/>
              </a:spcBef>
              <a:buClr>
                <a:srgbClr val="F0AD00"/>
              </a:buClr>
              <a:buSzPct val="81481"/>
              <a:buFont typeface="Wingdings 2"/>
              <a:buChar char=""/>
              <a:tabLst>
                <a:tab pos="382905" algn="l"/>
                <a:tab pos="383540" algn="l"/>
              </a:tabLst>
            </a:pPr>
            <a:r>
              <a:rPr sz="2700" b="1" spc="-10" dirty="0">
                <a:solidFill>
                  <a:srgbClr val="0000FF"/>
                </a:solidFill>
                <a:latin typeface="Calibri"/>
                <a:cs typeface="Calibri"/>
              </a:rPr>
              <a:t>Symmetric (Antisymmetric)</a:t>
            </a:r>
            <a:r>
              <a:rPr sz="2700" b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700" b="1" spc="-10" dirty="0">
                <a:latin typeface="Calibri"/>
                <a:cs typeface="Calibri"/>
              </a:rPr>
              <a:t>Relations:</a:t>
            </a:r>
            <a:endParaRPr sz="2700" dirty="0">
              <a:latin typeface="Calibri"/>
              <a:cs typeface="Calibri"/>
            </a:endParaRPr>
          </a:p>
          <a:p>
            <a:pPr marL="853440" algn="ctr">
              <a:spcBef>
                <a:spcPts val="45"/>
              </a:spcBef>
              <a:tabLst>
                <a:tab pos="1166495" algn="l"/>
                <a:tab pos="1870710" algn="l"/>
                <a:tab pos="2576195" algn="l"/>
                <a:tab pos="3337560" algn="l"/>
                <a:tab pos="6442075" algn="l"/>
              </a:tabLst>
            </a:pPr>
            <a:r>
              <a:rPr sz="2700" dirty="0">
                <a:latin typeface="Cambria Math"/>
                <a:cs typeface="Cambria Math"/>
              </a:rPr>
              <a:t>𝑟	</a:t>
            </a:r>
            <a:r>
              <a:rPr sz="2700" spc="45" dirty="0">
                <a:latin typeface="Cambria Math"/>
                <a:cs typeface="Cambria Math"/>
              </a:rPr>
              <a:t>ℎ</a:t>
            </a:r>
            <a:r>
              <a:rPr sz="2700" dirty="0">
                <a:latin typeface="Cambria Math"/>
                <a:cs typeface="Cambria Math"/>
              </a:rPr>
              <a:t>,</a:t>
            </a:r>
            <a:r>
              <a:rPr sz="2700" spc="-150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𝑡	⇒</a:t>
            </a:r>
            <a:r>
              <a:rPr sz="2700" spc="155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𝑟	</a:t>
            </a:r>
            <a:r>
              <a:rPr sz="2700" spc="60" dirty="0">
                <a:latin typeface="Cambria Math"/>
                <a:cs typeface="Cambria Math"/>
              </a:rPr>
              <a:t>𝑡</a:t>
            </a:r>
            <a:r>
              <a:rPr sz="2700" dirty="0">
                <a:latin typeface="Cambria Math"/>
                <a:cs typeface="Cambria Math"/>
              </a:rPr>
              <a:t>,</a:t>
            </a:r>
            <a:r>
              <a:rPr sz="2700" spc="-150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ℎ	(</a:t>
            </a:r>
            <a:r>
              <a:rPr sz="2700" spc="60" dirty="0">
                <a:latin typeface="Cambria Math"/>
                <a:cs typeface="Cambria Math"/>
              </a:rPr>
              <a:t>𝑟</a:t>
            </a:r>
            <a:r>
              <a:rPr sz="2700" dirty="0">
                <a:latin typeface="Cambria Math"/>
                <a:cs typeface="Cambria Math"/>
              </a:rPr>
              <a:t>(</a:t>
            </a:r>
            <a:r>
              <a:rPr sz="2700" spc="45" dirty="0">
                <a:latin typeface="Cambria Math"/>
                <a:cs typeface="Cambria Math"/>
              </a:rPr>
              <a:t>ℎ</a:t>
            </a:r>
            <a:r>
              <a:rPr sz="2700" dirty="0">
                <a:latin typeface="Cambria Math"/>
                <a:cs typeface="Cambria Math"/>
              </a:rPr>
              <a:t>,</a:t>
            </a:r>
            <a:r>
              <a:rPr sz="2700" spc="-150" dirty="0">
                <a:latin typeface="Cambria Math"/>
                <a:cs typeface="Cambria Math"/>
              </a:rPr>
              <a:t> </a:t>
            </a:r>
            <a:r>
              <a:rPr sz="2700" spc="60" dirty="0">
                <a:latin typeface="Cambria Math"/>
                <a:cs typeface="Cambria Math"/>
              </a:rPr>
              <a:t>𝑡</a:t>
            </a:r>
            <a:r>
              <a:rPr sz="2700" dirty="0">
                <a:latin typeface="Cambria Math"/>
                <a:cs typeface="Cambria Math"/>
              </a:rPr>
              <a:t>)</a:t>
            </a:r>
            <a:r>
              <a:rPr sz="2700" spc="155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⇒</a:t>
            </a:r>
            <a:r>
              <a:rPr sz="2700" spc="155" dirty="0">
                <a:latin typeface="Cambria Math"/>
                <a:cs typeface="Cambria Math"/>
              </a:rPr>
              <a:t> </a:t>
            </a:r>
            <a:r>
              <a:rPr sz="2700" spc="-5" dirty="0">
                <a:latin typeface="Cambria Math"/>
                <a:cs typeface="Cambria Math"/>
              </a:rPr>
              <a:t>¬</a:t>
            </a:r>
            <a:r>
              <a:rPr sz="2700" spc="60" dirty="0">
                <a:latin typeface="Cambria Math"/>
                <a:cs typeface="Cambria Math"/>
              </a:rPr>
              <a:t>𝑟</a:t>
            </a:r>
            <a:r>
              <a:rPr sz="2700" dirty="0">
                <a:latin typeface="Cambria Math"/>
                <a:cs typeface="Cambria Math"/>
              </a:rPr>
              <a:t>(</a:t>
            </a:r>
            <a:r>
              <a:rPr sz="2700" spc="60" dirty="0">
                <a:latin typeface="Cambria Math"/>
                <a:cs typeface="Cambria Math"/>
              </a:rPr>
              <a:t>𝑡</a:t>
            </a:r>
            <a:r>
              <a:rPr sz="2700" dirty="0">
                <a:latin typeface="Cambria Math"/>
                <a:cs typeface="Cambria Math"/>
              </a:rPr>
              <a:t>,</a:t>
            </a:r>
            <a:r>
              <a:rPr sz="2700" spc="-150" dirty="0">
                <a:latin typeface="Cambria Math"/>
                <a:cs typeface="Cambria Math"/>
              </a:rPr>
              <a:t> </a:t>
            </a:r>
            <a:r>
              <a:rPr sz="2700" spc="45" dirty="0">
                <a:latin typeface="Cambria Math"/>
                <a:cs typeface="Cambria Math"/>
              </a:rPr>
              <a:t>ℎ</a:t>
            </a:r>
            <a:r>
              <a:rPr sz="2700" dirty="0">
                <a:latin typeface="Cambria Math"/>
                <a:cs typeface="Cambria Math"/>
              </a:rPr>
              <a:t>))	∀</a:t>
            </a:r>
            <a:r>
              <a:rPr sz="2700" spc="45" dirty="0">
                <a:latin typeface="Cambria Math"/>
                <a:cs typeface="Cambria Math"/>
              </a:rPr>
              <a:t>ℎ</a:t>
            </a:r>
            <a:r>
              <a:rPr sz="2700" dirty="0">
                <a:latin typeface="Cambria Math"/>
                <a:cs typeface="Cambria Math"/>
              </a:rPr>
              <a:t>,</a:t>
            </a:r>
            <a:r>
              <a:rPr sz="2700" spc="-150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𝑡</a:t>
            </a:r>
          </a:p>
          <a:p>
            <a:pPr marL="676275" lvl="1" indent="-274955">
              <a:spcBef>
                <a:spcPts val="254"/>
              </a:spcBef>
              <a:buClr>
                <a:srgbClr val="60B5CC"/>
              </a:buClr>
              <a:buFont typeface="Wingdings"/>
              <a:buChar char=""/>
              <a:tabLst>
                <a:tab pos="675640" algn="l"/>
                <a:tab pos="676275" algn="l"/>
              </a:tabLst>
            </a:pPr>
            <a:r>
              <a:rPr sz="2400" b="1" spc="-10" dirty="0">
                <a:solidFill>
                  <a:srgbClr val="008000"/>
                </a:solidFill>
                <a:latin typeface="Calibri"/>
                <a:cs typeface="Calibri"/>
              </a:rPr>
              <a:t>Example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  <a:p>
            <a:pPr marL="941705" lvl="2" indent="-229235">
              <a:spcBef>
                <a:spcPts val="229"/>
              </a:spcBef>
              <a:buClr>
                <a:srgbClr val="E66C7D"/>
              </a:buClr>
              <a:buFont typeface="Wingdings"/>
              <a:buChar char=""/>
              <a:tabLst>
                <a:tab pos="941705" algn="l"/>
              </a:tabLst>
            </a:pPr>
            <a:r>
              <a:rPr sz="2000" spc="-5" dirty="0">
                <a:latin typeface="Calibri"/>
                <a:cs typeface="Calibri"/>
              </a:rPr>
              <a:t>Symmetric: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Family,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Roommate</a:t>
            </a:r>
            <a:endParaRPr sz="2000" dirty="0">
              <a:latin typeface="Calibri"/>
              <a:cs typeface="Calibri"/>
            </a:endParaRPr>
          </a:p>
          <a:p>
            <a:pPr marL="941705" lvl="2" indent="-229235">
              <a:lnSpc>
                <a:spcPts val="2205"/>
              </a:lnSpc>
              <a:spcBef>
                <a:spcPts val="290"/>
              </a:spcBef>
              <a:buClr>
                <a:srgbClr val="E66C7D"/>
              </a:buClr>
              <a:buFont typeface="Wingdings"/>
              <a:buChar char=""/>
              <a:tabLst>
                <a:tab pos="941705" algn="l"/>
              </a:tabLst>
            </a:pPr>
            <a:r>
              <a:rPr sz="2000" spc="-5" dirty="0">
                <a:latin typeface="Calibri"/>
                <a:cs typeface="Calibri"/>
              </a:rPr>
              <a:t>Antisymmetric: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Hypernym</a:t>
            </a:r>
            <a:endParaRPr sz="2000" dirty="0">
              <a:latin typeface="Calibri"/>
              <a:cs typeface="Calibri"/>
            </a:endParaRPr>
          </a:p>
          <a:p>
            <a:pPr marL="383540" indent="-320040">
              <a:lnSpc>
                <a:spcPts val="3045"/>
              </a:lnSpc>
              <a:buClr>
                <a:srgbClr val="F0AD00"/>
              </a:buClr>
              <a:buSzPct val="81481"/>
              <a:buFont typeface="Wingdings 2"/>
              <a:buChar char=""/>
              <a:tabLst>
                <a:tab pos="382905" algn="l"/>
                <a:tab pos="383540" algn="l"/>
              </a:tabLst>
            </a:pPr>
            <a:r>
              <a:rPr sz="2700" b="1" spc="-15" dirty="0">
                <a:solidFill>
                  <a:srgbClr val="0000FF"/>
                </a:solidFill>
                <a:latin typeface="Calibri"/>
                <a:cs typeface="Calibri"/>
              </a:rPr>
              <a:t>Inverse</a:t>
            </a:r>
            <a:r>
              <a:rPr sz="27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700" b="1" spc="-10" dirty="0">
                <a:latin typeface="Calibri"/>
                <a:cs typeface="Calibri"/>
              </a:rPr>
              <a:t>Relations:</a:t>
            </a:r>
            <a:endParaRPr sz="2700" dirty="0">
              <a:latin typeface="Calibri"/>
              <a:cs typeface="Calibri"/>
            </a:endParaRPr>
          </a:p>
          <a:p>
            <a:pPr marL="860425" algn="ctr">
              <a:spcBef>
                <a:spcPts val="45"/>
              </a:spcBef>
            </a:pPr>
            <a:r>
              <a:rPr sz="2700" spc="-295" dirty="0">
                <a:latin typeface="Cambria Math"/>
                <a:cs typeface="Cambria Math"/>
              </a:rPr>
              <a:t>𝑟</a:t>
            </a:r>
            <a:r>
              <a:rPr sz="3000" spc="202" baseline="-15277" dirty="0">
                <a:latin typeface="Cambria Math"/>
                <a:cs typeface="Cambria Math"/>
              </a:rPr>
              <a:t>7</a:t>
            </a:r>
            <a:r>
              <a:rPr sz="2700" dirty="0">
                <a:latin typeface="Cambria Math"/>
                <a:cs typeface="Cambria Math"/>
              </a:rPr>
              <a:t>(</a:t>
            </a:r>
            <a:r>
              <a:rPr sz="2700" spc="45" dirty="0">
                <a:latin typeface="Cambria Math"/>
                <a:cs typeface="Cambria Math"/>
              </a:rPr>
              <a:t>ℎ</a:t>
            </a:r>
            <a:r>
              <a:rPr sz="2700" dirty="0">
                <a:latin typeface="Cambria Math"/>
                <a:cs typeface="Cambria Math"/>
              </a:rPr>
              <a:t>,</a:t>
            </a:r>
            <a:r>
              <a:rPr sz="2700" spc="-150" dirty="0">
                <a:latin typeface="Cambria Math"/>
                <a:cs typeface="Cambria Math"/>
              </a:rPr>
              <a:t> </a:t>
            </a:r>
            <a:r>
              <a:rPr sz="2700" spc="60" dirty="0">
                <a:latin typeface="Cambria Math"/>
                <a:cs typeface="Cambria Math"/>
              </a:rPr>
              <a:t>𝑡</a:t>
            </a:r>
            <a:r>
              <a:rPr sz="2700" dirty="0">
                <a:latin typeface="Cambria Math"/>
                <a:cs typeface="Cambria Math"/>
              </a:rPr>
              <a:t>)</a:t>
            </a:r>
            <a:r>
              <a:rPr sz="2700" spc="155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⇒</a:t>
            </a:r>
            <a:r>
              <a:rPr sz="2700" spc="155" dirty="0">
                <a:latin typeface="Cambria Math"/>
                <a:cs typeface="Cambria Math"/>
              </a:rPr>
              <a:t> </a:t>
            </a:r>
            <a:r>
              <a:rPr sz="2700" spc="-360" dirty="0">
                <a:latin typeface="Cambria Math"/>
                <a:cs typeface="Cambria Math"/>
              </a:rPr>
              <a:t>𝑟</a:t>
            </a:r>
            <a:r>
              <a:rPr sz="3000" spc="622" baseline="-15277" dirty="0">
                <a:latin typeface="Cambria Math"/>
                <a:cs typeface="Cambria Math"/>
              </a:rPr>
              <a:t>(</a:t>
            </a:r>
            <a:r>
              <a:rPr sz="2700" dirty="0">
                <a:latin typeface="Cambria Math"/>
                <a:cs typeface="Cambria Math"/>
              </a:rPr>
              <a:t>(</a:t>
            </a:r>
            <a:r>
              <a:rPr sz="2700" spc="60" dirty="0">
                <a:latin typeface="Cambria Math"/>
                <a:cs typeface="Cambria Math"/>
              </a:rPr>
              <a:t>𝑡</a:t>
            </a:r>
            <a:r>
              <a:rPr sz="2700" dirty="0">
                <a:latin typeface="Cambria Math"/>
                <a:cs typeface="Cambria Math"/>
              </a:rPr>
              <a:t>,</a:t>
            </a:r>
            <a:r>
              <a:rPr sz="2700" spc="-150" dirty="0">
                <a:latin typeface="Cambria Math"/>
                <a:cs typeface="Cambria Math"/>
              </a:rPr>
              <a:t> </a:t>
            </a:r>
            <a:r>
              <a:rPr sz="2700" spc="45" dirty="0">
                <a:latin typeface="Cambria Math"/>
                <a:cs typeface="Cambria Math"/>
              </a:rPr>
              <a:t>ℎ</a:t>
            </a:r>
            <a:r>
              <a:rPr sz="2700" dirty="0">
                <a:latin typeface="Cambria Math"/>
                <a:cs typeface="Cambria Math"/>
              </a:rPr>
              <a:t>)</a:t>
            </a:r>
          </a:p>
          <a:p>
            <a:pPr marL="676275" lvl="1" indent="-274955">
              <a:lnSpc>
                <a:spcPts val="2680"/>
              </a:lnSpc>
              <a:spcBef>
                <a:spcPts val="275"/>
              </a:spcBef>
              <a:buClr>
                <a:srgbClr val="60B5CC"/>
              </a:buClr>
              <a:buFont typeface="Wingdings"/>
              <a:buChar char=""/>
              <a:tabLst>
                <a:tab pos="675640" algn="l"/>
                <a:tab pos="676275" algn="l"/>
              </a:tabLst>
            </a:pPr>
            <a:r>
              <a:rPr sz="2400" b="1" spc="-10" dirty="0">
                <a:solidFill>
                  <a:srgbClr val="008000"/>
                </a:solidFill>
                <a:latin typeface="Calibri"/>
                <a:cs typeface="Calibri"/>
              </a:rPr>
              <a:t>Example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(Advisor,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Advisee)</a:t>
            </a:r>
            <a:endParaRPr sz="2400" dirty="0">
              <a:latin typeface="Calibri"/>
              <a:cs typeface="Calibri"/>
            </a:endParaRPr>
          </a:p>
          <a:p>
            <a:pPr marL="383540" indent="-320040">
              <a:lnSpc>
                <a:spcPts val="3040"/>
              </a:lnSpc>
              <a:buClr>
                <a:srgbClr val="F0AD00"/>
              </a:buClr>
              <a:buSzPct val="81481"/>
              <a:buFont typeface="Wingdings 2"/>
              <a:buChar char=""/>
              <a:tabLst>
                <a:tab pos="382905" algn="l"/>
                <a:tab pos="383540" algn="l"/>
              </a:tabLst>
            </a:pPr>
            <a:r>
              <a:rPr sz="2700" b="1" spc="-5" dirty="0">
                <a:solidFill>
                  <a:srgbClr val="0000FF"/>
                </a:solidFill>
                <a:latin typeface="Calibri"/>
                <a:cs typeface="Calibri"/>
              </a:rPr>
              <a:t>Composition </a:t>
            </a:r>
            <a:r>
              <a:rPr sz="2700" b="1" spc="-25" dirty="0">
                <a:solidFill>
                  <a:srgbClr val="0000FF"/>
                </a:solidFill>
                <a:latin typeface="Calibri"/>
                <a:cs typeface="Calibri"/>
              </a:rPr>
              <a:t>(Transitive)</a:t>
            </a:r>
            <a:r>
              <a:rPr sz="2700" b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700" b="1" spc="-10" dirty="0">
                <a:latin typeface="Calibri"/>
                <a:cs typeface="Calibri"/>
              </a:rPr>
              <a:t>Relations:</a:t>
            </a:r>
            <a:endParaRPr sz="2700" dirty="0">
              <a:latin typeface="Calibri"/>
              <a:cs typeface="Calibri"/>
            </a:endParaRPr>
          </a:p>
          <a:p>
            <a:pPr marL="855980" algn="ctr">
              <a:spcBef>
                <a:spcPts val="75"/>
              </a:spcBef>
              <a:tabLst>
                <a:tab pos="1274445" algn="l"/>
                <a:tab pos="2011045" algn="l"/>
                <a:tab pos="2715895" algn="l"/>
                <a:tab pos="3449320" algn="l"/>
                <a:tab pos="4267835" algn="l"/>
                <a:tab pos="5130165" algn="l"/>
              </a:tabLst>
            </a:pPr>
            <a:r>
              <a:rPr sz="2700" spc="-360" dirty="0">
                <a:latin typeface="Cambria Math"/>
                <a:cs typeface="Cambria Math"/>
              </a:rPr>
              <a:t>𝑟</a:t>
            </a:r>
            <a:r>
              <a:rPr sz="3000" spc="487" baseline="-15277" dirty="0">
                <a:latin typeface="Cambria Math"/>
                <a:cs typeface="Cambria Math"/>
              </a:rPr>
              <a:t>(</a:t>
            </a:r>
            <a:r>
              <a:rPr sz="3000" baseline="-15277" dirty="0">
                <a:latin typeface="Cambria Math"/>
                <a:cs typeface="Cambria Math"/>
              </a:rPr>
              <a:t>	</a:t>
            </a:r>
            <a:r>
              <a:rPr sz="2700" spc="80" dirty="0">
                <a:latin typeface="Cambria Math"/>
                <a:cs typeface="Cambria Math"/>
              </a:rPr>
              <a:t>𝑥</a:t>
            </a:r>
            <a:r>
              <a:rPr sz="2700" dirty="0">
                <a:latin typeface="Cambria Math"/>
                <a:cs typeface="Cambria Math"/>
              </a:rPr>
              <a:t>,</a:t>
            </a:r>
            <a:r>
              <a:rPr sz="2700" spc="-150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𝑦	∧ </a:t>
            </a:r>
            <a:r>
              <a:rPr sz="2700" spc="-295" dirty="0">
                <a:latin typeface="Cambria Math"/>
                <a:cs typeface="Cambria Math"/>
              </a:rPr>
              <a:t>𝑟</a:t>
            </a:r>
            <a:r>
              <a:rPr sz="3000" spc="67" baseline="-15277" dirty="0">
                <a:latin typeface="Cambria Math"/>
                <a:cs typeface="Cambria Math"/>
              </a:rPr>
              <a:t>7</a:t>
            </a:r>
            <a:r>
              <a:rPr sz="3000" baseline="-15277" dirty="0">
                <a:latin typeface="Cambria Math"/>
                <a:cs typeface="Cambria Math"/>
              </a:rPr>
              <a:t>	</a:t>
            </a:r>
            <a:r>
              <a:rPr sz="2700" spc="45" dirty="0">
                <a:latin typeface="Cambria Math"/>
                <a:cs typeface="Cambria Math"/>
              </a:rPr>
              <a:t>𝑦</a:t>
            </a:r>
            <a:r>
              <a:rPr sz="2700" dirty="0">
                <a:latin typeface="Cambria Math"/>
                <a:cs typeface="Cambria Math"/>
              </a:rPr>
              <a:t>,</a:t>
            </a:r>
            <a:r>
              <a:rPr sz="2700" spc="-150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𝑧	⇒</a:t>
            </a:r>
            <a:r>
              <a:rPr sz="2700" spc="155" dirty="0">
                <a:latin typeface="Cambria Math"/>
                <a:cs typeface="Cambria Math"/>
              </a:rPr>
              <a:t> </a:t>
            </a:r>
            <a:r>
              <a:rPr sz="2700" spc="-295" dirty="0">
                <a:latin typeface="Cambria Math"/>
                <a:cs typeface="Cambria Math"/>
              </a:rPr>
              <a:t>𝑟</a:t>
            </a:r>
            <a:r>
              <a:rPr sz="3000" spc="67" baseline="-15277" dirty="0">
                <a:latin typeface="Cambria Math"/>
                <a:cs typeface="Cambria Math"/>
              </a:rPr>
              <a:t>8</a:t>
            </a:r>
            <a:r>
              <a:rPr sz="3000" baseline="-15277" dirty="0">
                <a:latin typeface="Cambria Math"/>
                <a:cs typeface="Cambria Math"/>
              </a:rPr>
              <a:t>	</a:t>
            </a:r>
            <a:r>
              <a:rPr sz="2700" spc="80" dirty="0">
                <a:latin typeface="Cambria Math"/>
                <a:cs typeface="Cambria Math"/>
              </a:rPr>
              <a:t>𝑥</a:t>
            </a:r>
            <a:r>
              <a:rPr sz="2700" dirty="0">
                <a:latin typeface="Cambria Math"/>
                <a:cs typeface="Cambria Math"/>
              </a:rPr>
              <a:t>,</a:t>
            </a:r>
            <a:r>
              <a:rPr sz="2700" spc="-150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𝑧	∀</a:t>
            </a:r>
            <a:r>
              <a:rPr sz="2700" spc="80" dirty="0">
                <a:latin typeface="Cambria Math"/>
                <a:cs typeface="Cambria Math"/>
              </a:rPr>
              <a:t>𝑥</a:t>
            </a:r>
            <a:r>
              <a:rPr sz="2700" dirty="0">
                <a:latin typeface="Cambria Math"/>
                <a:cs typeface="Cambria Math"/>
              </a:rPr>
              <a:t>,</a:t>
            </a:r>
            <a:r>
              <a:rPr sz="2700" spc="-150" dirty="0">
                <a:latin typeface="Cambria Math"/>
                <a:cs typeface="Cambria Math"/>
              </a:rPr>
              <a:t> </a:t>
            </a:r>
            <a:r>
              <a:rPr sz="2700" spc="45" dirty="0">
                <a:latin typeface="Cambria Math"/>
                <a:cs typeface="Cambria Math"/>
              </a:rPr>
              <a:t>𝑦</a:t>
            </a:r>
            <a:r>
              <a:rPr sz="2700" dirty="0">
                <a:latin typeface="Cambria Math"/>
                <a:cs typeface="Cambria Math"/>
              </a:rPr>
              <a:t>,</a:t>
            </a:r>
            <a:r>
              <a:rPr sz="2700" spc="-150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𝑧</a:t>
            </a:r>
          </a:p>
          <a:p>
            <a:pPr marL="676275" lvl="1" indent="-274955">
              <a:lnSpc>
                <a:spcPts val="2740"/>
              </a:lnSpc>
              <a:spcBef>
                <a:spcPts val="250"/>
              </a:spcBef>
              <a:buClr>
                <a:srgbClr val="60B5CC"/>
              </a:buClr>
              <a:buFont typeface="Wingdings"/>
              <a:buChar char=""/>
              <a:tabLst>
                <a:tab pos="675640" algn="l"/>
                <a:tab pos="676275" algn="l"/>
              </a:tabLst>
            </a:pPr>
            <a:r>
              <a:rPr sz="2400" b="1" spc="-10" dirty="0">
                <a:solidFill>
                  <a:srgbClr val="008000"/>
                </a:solidFill>
                <a:latin typeface="Calibri"/>
                <a:cs typeface="Calibri"/>
              </a:rPr>
              <a:t>Example</a:t>
            </a:r>
            <a:r>
              <a:rPr sz="2400" spc="-1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My </a:t>
            </a:r>
            <a:r>
              <a:rPr sz="2400" spc="-10" dirty="0">
                <a:latin typeface="Calibri"/>
                <a:cs typeface="Calibri"/>
              </a:rPr>
              <a:t>mother’s </a:t>
            </a:r>
            <a:r>
              <a:rPr sz="2400" spc="-5" dirty="0">
                <a:latin typeface="Calibri"/>
                <a:cs typeface="Calibri"/>
              </a:rPr>
              <a:t>husband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father.</a:t>
            </a:r>
            <a:endParaRPr sz="2400" dirty="0">
              <a:latin typeface="Calibri"/>
              <a:cs typeface="Calibri"/>
            </a:endParaRPr>
          </a:p>
          <a:p>
            <a:pPr marL="383540" indent="-320040">
              <a:lnSpc>
                <a:spcPts val="2935"/>
              </a:lnSpc>
              <a:buClr>
                <a:srgbClr val="F0AD00"/>
              </a:buClr>
              <a:buSzPct val="81481"/>
              <a:buFont typeface="Wingdings 2"/>
              <a:buChar char=""/>
              <a:tabLst>
                <a:tab pos="382905" algn="l"/>
                <a:tab pos="383540" algn="l"/>
              </a:tabLst>
            </a:pPr>
            <a:r>
              <a:rPr sz="2700" b="1" spc="-10" dirty="0">
                <a:solidFill>
                  <a:srgbClr val="0000FF"/>
                </a:solidFill>
                <a:latin typeface="Calibri"/>
                <a:cs typeface="Calibri"/>
              </a:rPr>
              <a:t>1-to-N</a:t>
            </a:r>
            <a:r>
              <a:rPr sz="2700" b="1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700" b="1" spc="-10" dirty="0">
                <a:latin typeface="Calibri"/>
                <a:cs typeface="Calibri"/>
              </a:rPr>
              <a:t>relations:</a:t>
            </a:r>
            <a:endParaRPr sz="2700" dirty="0">
              <a:latin typeface="Calibri"/>
              <a:cs typeface="Calibri"/>
            </a:endParaRPr>
          </a:p>
          <a:p>
            <a:pPr marL="1362075">
              <a:lnSpc>
                <a:spcPts val="3070"/>
              </a:lnSpc>
              <a:tabLst>
                <a:tab pos="1675764" algn="l"/>
                <a:tab pos="2421890" algn="l"/>
                <a:tab pos="2861945" algn="l"/>
                <a:tab pos="3616325" algn="l"/>
              </a:tabLst>
            </a:pPr>
            <a:r>
              <a:rPr sz="2700" dirty="0">
                <a:latin typeface="Cambria Math"/>
                <a:cs typeface="Cambria Math"/>
              </a:rPr>
              <a:t>𝑟	</a:t>
            </a:r>
            <a:r>
              <a:rPr sz="2700" spc="45" dirty="0">
                <a:latin typeface="Cambria Math"/>
                <a:cs typeface="Cambria Math"/>
              </a:rPr>
              <a:t>ℎ</a:t>
            </a:r>
            <a:r>
              <a:rPr sz="2700" dirty="0">
                <a:latin typeface="Cambria Math"/>
                <a:cs typeface="Cambria Math"/>
              </a:rPr>
              <a:t>,</a:t>
            </a:r>
            <a:r>
              <a:rPr sz="2700" spc="-150" dirty="0">
                <a:latin typeface="Cambria Math"/>
                <a:cs typeface="Cambria Math"/>
              </a:rPr>
              <a:t> </a:t>
            </a:r>
            <a:r>
              <a:rPr sz="2700" spc="-105" dirty="0">
                <a:latin typeface="Cambria Math"/>
                <a:cs typeface="Cambria Math"/>
              </a:rPr>
              <a:t>𝑡</a:t>
            </a:r>
            <a:r>
              <a:rPr sz="3000" spc="487" baseline="-15277" dirty="0">
                <a:latin typeface="Cambria Math"/>
                <a:cs typeface="Cambria Math"/>
              </a:rPr>
              <a:t>(</a:t>
            </a:r>
            <a:r>
              <a:rPr sz="3000" baseline="-15277" dirty="0">
                <a:latin typeface="Cambria Math"/>
                <a:cs typeface="Cambria Math"/>
              </a:rPr>
              <a:t>	</a:t>
            </a:r>
            <a:r>
              <a:rPr sz="2700" dirty="0">
                <a:latin typeface="Cambria Math"/>
                <a:cs typeface="Cambria Math"/>
              </a:rPr>
              <a:t>,</a:t>
            </a:r>
            <a:r>
              <a:rPr sz="2700" spc="-150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𝑟	</a:t>
            </a:r>
            <a:r>
              <a:rPr sz="2700" spc="45" dirty="0">
                <a:latin typeface="Cambria Math"/>
                <a:cs typeface="Cambria Math"/>
              </a:rPr>
              <a:t>ℎ</a:t>
            </a:r>
            <a:r>
              <a:rPr sz="2700" dirty="0">
                <a:latin typeface="Cambria Math"/>
                <a:cs typeface="Cambria Math"/>
              </a:rPr>
              <a:t>,</a:t>
            </a:r>
            <a:r>
              <a:rPr sz="2700" spc="-150" dirty="0">
                <a:latin typeface="Cambria Math"/>
                <a:cs typeface="Cambria Math"/>
              </a:rPr>
              <a:t> </a:t>
            </a:r>
            <a:r>
              <a:rPr sz="2700" spc="-45" dirty="0">
                <a:latin typeface="Cambria Math"/>
                <a:cs typeface="Cambria Math"/>
              </a:rPr>
              <a:t>𝑡</a:t>
            </a:r>
            <a:r>
              <a:rPr sz="3000" spc="67" baseline="-15277" dirty="0">
                <a:latin typeface="Cambria Math"/>
                <a:cs typeface="Cambria Math"/>
              </a:rPr>
              <a:t>7</a:t>
            </a:r>
            <a:r>
              <a:rPr sz="3000" baseline="-15277" dirty="0">
                <a:latin typeface="Cambria Math"/>
                <a:cs typeface="Cambria Math"/>
              </a:rPr>
              <a:t>	</a:t>
            </a:r>
            <a:r>
              <a:rPr sz="2700" dirty="0">
                <a:latin typeface="Cambria Math"/>
                <a:cs typeface="Cambria Math"/>
              </a:rPr>
              <a:t>,</a:t>
            </a:r>
            <a:r>
              <a:rPr sz="2700" spc="-150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…</a:t>
            </a:r>
            <a:r>
              <a:rPr sz="2700" spc="-150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,</a:t>
            </a:r>
            <a:r>
              <a:rPr sz="2700" spc="-150" dirty="0">
                <a:latin typeface="Cambria Math"/>
                <a:cs typeface="Cambria Math"/>
              </a:rPr>
              <a:t> </a:t>
            </a:r>
            <a:r>
              <a:rPr sz="2700" spc="60" dirty="0">
                <a:latin typeface="Cambria Math"/>
                <a:cs typeface="Cambria Math"/>
              </a:rPr>
              <a:t>𝑟</a:t>
            </a:r>
            <a:r>
              <a:rPr sz="2700" dirty="0">
                <a:latin typeface="Cambria Math"/>
                <a:cs typeface="Cambria Math"/>
              </a:rPr>
              <a:t>(</a:t>
            </a:r>
            <a:r>
              <a:rPr sz="2700" spc="45" dirty="0">
                <a:latin typeface="Cambria Math"/>
                <a:cs typeface="Cambria Math"/>
              </a:rPr>
              <a:t>ℎ</a:t>
            </a:r>
            <a:r>
              <a:rPr sz="2700" dirty="0">
                <a:latin typeface="Cambria Math"/>
                <a:cs typeface="Cambria Math"/>
              </a:rPr>
              <a:t>,</a:t>
            </a:r>
            <a:r>
              <a:rPr sz="2700" spc="-150" dirty="0">
                <a:latin typeface="Cambria Math"/>
                <a:cs typeface="Cambria Math"/>
              </a:rPr>
              <a:t> </a:t>
            </a:r>
            <a:r>
              <a:rPr sz="2700" spc="-45" dirty="0">
                <a:latin typeface="Cambria Math"/>
                <a:cs typeface="Cambria Math"/>
              </a:rPr>
              <a:t>𝑡</a:t>
            </a:r>
            <a:r>
              <a:rPr sz="3000" spc="465" baseline="-15277" dirty="0">
                <a:latin typeface="Cambria Math"/>
                <a:cs typeface="Cambria Math"/>
              </a:rPr>
              <a:t>9</a:t>
            </a:r>
            <a:r>
              <a:rPr sz="2700" dirty="0">
                <a:latin typeface="Cambria Math"/>
                <a:cs typeface="Cambria Math"/>
              </a:rPr>
              <a:t>)</a:t>
            </a:r>
            <a:r>
              <a:rPr sz="2700" spc="20" dirty="0">
                <a:latin typeface="Cambria Math"/>
                <a:cs typeface="Cambria Math"/>
              </a:rPr>
              <a:t> </a:t>
            </a:r>
            <a:r>
              <a:rPr sz="2700" spc="-10" dirty="0">
                <a:latin typeface="Calibri"/>
                <a:cs typeface="Calibri"/>
              </a:rPr>
              <a:t>a</a:t>
            </a:r>
            <a:r>
              <a:rPr sz="2700" spc="-45" dirty="0">
                <a:latin typeface="Calibri"/>
                <a:cs typeface="Calibri"/>
              </a:rPr>
              <a:t>r</a:t>
            </a:r>
            <a:r>
              <a:rPr sz="2700" dirty="0">
                <a:latin typeface="Calibri"/>
                <a:cs typeface="Calibri"/>
              </a:rPr>
              <a:t>e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a</a:t>
            </a:r>
            <a:r>
              <a:rPr sz="2700" spc="5" dirty="0">
                <a:latin typeface="Calibri"/>
                <a:cs typeface="Calibri"/>
              </a:rPr>
              <a:t>l</a:t>
            </a:r>
            <a:r>
              <a:rPr sz="2700" dirty="0">
                <a:latin typeface="Calibri"/>
                <a:cs typeface="Calibri"/>
              </a:rPr>
              <a:t>l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spc="-175" dirty="0">
                <a:latin typeface="Calibri"/>
                <a:cs typeface="Calibri"/>
              </a:rPr>
              <a:t>T</a:t>
            </a:r>
            <a:r>
              <a:rPr sz="2700" spc="-5" dirty="0">
                <a:latin typeface="Calibri"/>
                <a:cs typeface="Calibri"/>
              </a:rPr>
              <a:t>ru</a:t>
            </a:r>
            <a:r>
              <a:rPr sz="2700" spc="-10" dirty="0">
                <a:latin typeface="Calibri"/>
                <a:cs typeface="Calibri"/>
              </a:rPr>
              <a:t>e</a:t>
            </a:r>
            <a:r>
              <a:rPr sz="2700" dirty="0">
                <a:latin typeface="Calibri"/>
                <a:cs typeface="Calibri"/>
              </a:rPr>
              <a:t>.</a:t>
            </a:r>
          </a:p>
          <a:p>
            <a:pPr marL="676275" lvl="1" indent="-274955">
              <a:spcBef>
                <a:spcPts val="254"/>
              </a:spcBef>
              <a:buClr>
                <a:srgbClr val="60B5CC"/>
              </a:buClr>
              <a:buFont typeface="Wingdings"/>
              <a:buChar char=""/>
              <a:tabLst>
                <a:tab pos="675640" algn="l"/>
                <a:tab pos="676275" algn="l"/>
              </a:tabLst>
            </a:pPr>
            <a:r>
              <a:rPr sz="2400" b="1" spc="-10" dirty="0">
                <a:solidFill>
                  <a:srgbClr val="008000"/>
                </a:solidFill>
                <a:latin typeface="Calibri"/>
                <a:cs typeface="Calibri"/>
              </a:rPr>
              <a:t>Example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𝑟</a:t>
            </a:r>
            <a:r>
              <a:rPr sz="2400" spc="4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“StudentsOf”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3D821C6-E3B5-4041-87AC-A436D3E0D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107" y="1205894"/>
            <a:ext cx="7427281" cy="55014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2640" y="347471"/>
            <a:ext cx="8403336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348740"/>
            <a:ext cx="7651750" cy="2520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lnSpc>
                <a:spcPts val="3815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Antisymmetric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Relations:</a:t>
            </a:r>
            <a:endParaRPr sz="3200">
              <a:latin typeface="Calibri"/>
              <a:cs typeface="Calibri"/>
            </a:endParaRPr>
          </a:p>
          <a:p>
            <a:pPr marL="89535" algn="ctr">
              <a:lnSpc>
                <a:spcPts val="3815"/>
              </a:lnSpc>
              <a:tabLst>
                <a:tab pos="3424554" algn="l"/>
              </a:tabLst>
            </a:pPr>
            <a:r>
              <a:rPr sz="3200" spc="70" dirty="0">
                <a:latin typeface="Cambria Math"/>
                <a:cs typeface="Cambria Math"/>
              </a:rPr>
              <a:t>𝑟</a:t>
            </a:r>
            <a:r>
              <a:rPr sz="3200" spc="-5" dirty="0">
                <a:latin typeface="Cambria Math"/>
                <a:cs typeface="Cambria Math"/>
              </a:rPr>
              <a:t>(</a:t>
            </a:r>
            <a:r>
              <a:rPr sz="3200" spc="50" dirty="0">
                <a:latin typeface="Cambria Math"/>
                <a:cs typeface="Cambria Math"/>
              </a:rPr>
              <a:t>ℎ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spc="75" dirty="0">
                <a:latin typeface="Cambria Math"/>
                <a:cs typeface="Cambria Math"/>
              </a:rPr>
              <a:t>𝑡</a:t>
            </a:r>
            <a:r>
              <a:rPr sz="3200" dirty="0">
                <a:latin typeface="Cambria Math"/>
                <a:cs typeface="Cambria Math"/>
              </a:rPr>
              <a:t>)</a:t>
            </a:r>
            <a:r>
              <a:rPr sz="3200" spc="18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⇒</a:t>
            </a:r>
            <a:r>
              <a:rPr sz="3200" spc="185" dirty="0">
                <a:latin typeface="Cambria Math"/>
                <a:cs typeface="Cambria Math"/>
              </a:rPr>
              <a:t> </a:t>
            </a:r>
            <a:r>
              <a:rPr sz="3200" spc="-5" dirty="0">
                <a:latin typeface="Cambria Math"/>
                <a:cs typeface="Cambria Math"/>
              </a:rPr>
              <a:t>¬</a:t>
            </a:r>
            <a:r>
              <a:rPr sz="3200" spc="70" dirty="0">
                <a:latin typeface="Cambria Math"/>
                <a:cs typeface="Cambria Math"/>
              </a:rPr>
              <a:t>𝑟</a:t>
            </a:r>
            <a:r>
              <a:rPr sz="3200" spc="-5" dirty="0">
                <a:latin typeface="Cambria Math"/>
                <a:cs typeface="Cambria Math"/>
              </a:rPr>
              <a:t>(</a:t>
            </a:r>
            <a:r>
              <a:rPr sz="3200" spc="75" dirty="0">
                <a:latin typeface="Cambria Math"/>
                <a:cs typeface="Cambria Math"/>
              </a:rPr>
              <a:t>𝑡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spc="50" dirty="0">
                <a:latin typeface="Cambria Math"/>
                <a:cs typeface="Cambria Math"/>
              </a:rPr>
              <a:t>ℎ</a:t>
            </a:r>
            <a:r>
              <a:rPr sz="3200" dirty="0">
                <a:latin typeface="Cambria Math"/>
                <a:cs typeface="Cambria Math"/>
              </a:rPr>
              <a:t>)	∀</a:t>
            </a:r>
            <a:r>
              <a:rPr sz="3200" spc="50" dirty="0">
                <a:latin typeface="Cambria Math"/>
                <a:cs typeface="Cambria Math"/>
              </a:rPr>
              <a:t>ℎ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  <a:p>
            <a:pPr marL="625475" lvl="1" indent="-274955">
              <a:lnSpc>
                <a:spcPts val="3329"/>
              </a:lnSpc>
              <a:spcBef>
                <a:spcPts val="76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10" dirty="0">
                <a:solidFill>
                  <a:srgbClr val="008000"/>
                </a:solidFill>
                <a:latin typeface="Calibri"/>
                <a:cs typeface="Calibri"/>
              </a:rPr>
              <a:t>Example</a:t>
            </a:r>
            <a:r>
              <a:rPr sz="2800" spc="-10" dirty="0">
                <a:latin typeface="Calibri"/>
                <a:cs typeface="Calibri"/>
              </a:rPr>
              <a:t>: Hypernym</a:t>
            </a:r>
            <a:endParaRPr sz="2800">
              <a:latin typeface="Calibri"/>
              <a:cs typeface="Calibri"/>
            </a:endParaRPr>
          </a:p>
          <a:p>
            <a:pPr marL="332740" indent="-320040">
              <a:lnSpc>
                <a:spcPts val="381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45" dirty="0">
                <a:solidFill>
                  <a:srgbClr val="0070C0"/>
                </a:solidFill>
                <a:latin typeface="Calibri"/>
                <a:cs typeface="Calibri"/>
              </a:rPr>
              <a:t>TransE</a:t>
            </a:r>
            <a:r>
              <a:rPr sz="3200" b="1" spc="-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can</a:t>
            </a:r>
            <a:r>
              <a:rPr sz="3200" dirty="0">
                <a:latin typeface="Calibri"/>
                <a:cs typeface="Calibri"/>
              </a:rPr>
              <a:t> model </a:t>
            </a:r>
            <a:r>
              <a:rPr sz="3200" spc="-10" dirty="0">
                <a:latin typeface="Calibri"/>
                <a:cs typeface="Calibri"/>
              </a:rPr>
              <a:t>antisymmetric relations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B050"/>
                </a:solidFill>
                <a:latin typeface="Wingdings"/>
                <a:cs typeface="Wingdings"/>
              </a:rPr>
              <a:t></a:t>
            </a:r>
            <a:endParaRPr sz="3200">
              <a:latin typeface="Wingdings"/>
              <a:cs typeface="Wingdings"/>
            </a:endParaRPr>
          </a:p>
          <a:p>
            <a:pPr marL="625475" lvl="1" indent="-274955">
              <a:spcBef>
                <a:spcPts val="76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dirty="0">
                <a:latin typeface="Cambria Math"/>
                <a:cs typeface="Cambria Math"/>
              </a:rPr>
              <a:t>𝐡</a:t>
            </a:r>
            <a:r>
              <a:rPr sz="2800" spc="-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+</a:t>
            </a:r>
            <a:r>
              <a:rPr sz="2800" spc="-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𝐫</a:t>
            </a:r>
            <a:r>
              <a:rPr sz="2800" spc="16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4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𝐭</a:t>
            </a:r>
            <a:r>
              <a:rPr sz="2800" spc="-5" dirty="0">
                <a:latin typeface="Calibri"/>
                <a:cs typeface="Calibri"/>
              </a:rPr>
              <a:t>,</a:t>
            </a:r>
            <a:r>
              <a:rPr sz="2800" dirty="0">
                <a:latin typeface="Calibri"/>
                <a:cs typeface="Calibri"/>
              </a:rPr>
              <a:t> but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𝐭</a:t>
            </a:r>
            <a:r>
              <a:rPr sz="2800" spc="-1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+</a:t>
            </a:r>
            <a:r>
              <a:rPr sz="2800" spc="-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𝐫</a:t>
            </a:r>
            <a:r>
              <a:rPr sz="2800" spc="16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≠</a:t>
            </a:r>
            <a:r>
              <a:rPr sz="2800" spc="14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𝐡</a:t>
            </a:r>
            <a:endParaRPr sz="2800">
              <a:latin typeface="Cambria Math"/>
              <a:cs typeface="Cambria Math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28040" y="4721275"/>
            <a:ext cx="4295775" cy="1728470"/>
            <a:chOff x="2304039" y="4721275"/>
            <a:chExt cx="4295775" cy="1728470"/>
          </a:xfrm>
        </p:grpSpPr>
        <p:sp>
          <p:nvSpPr>
            <p:cNvPr id="5" name="object 5"/>
            <p:cNvSpPr/>
            <p:nvPr/>
          </p:nvSpPr>
          <p:spPr>
            <a:xfrm>
              <a:off x="2325806" y="4735563"/>
              <a:ext cx="12065" cy="1699895"/>
            </a:xfrm>
            <a:custGeom>
              <a:avLst/>
              <a:gdLst/>
              <a:ahLst/>
              <a:cxnLst/>
              <a:rect l="l" t="t" r="r" b="b"/>
              <a:pathLst>
                <a:path w="12064" h="1699895">
                  <a:moveTo>
                    <a:pt x="0" y="0"/>
                  </a:moveTo>
                  <a:lnTo>
                    <a:pt x="11570" y="1699768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18326" y="6399555"/>
              <a:ext cx="4267200" cy="34925"/>
            </a:xfrm>
            <a:custGeom>
              <a:avLst/>
              <a:gdLst/>
              <a:ahLst/>
              <a:cxnLst/>
              <a:rect l="l" t="t" r="r" b="b"/>
              <a:pathLst>
                <a:path w="4267200" h="34925">
                  <a:moveTo>
                    <a:pt x="4267200" y="0"/>
                  </a:moveTo>
                  <a:lnTo>
                    <a:pt x="0" y="34438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6760" y="5370339"/>
              <a:ext cx="82763" cy="827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6781" y="5092213"/>
              <a:ext cx="82763" cy="827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009251" y="5134667"/>
              <a:ext cx="840105" cy="266065"/>
            </a:xfrm>
            <a:custGeom>
              <a:avLst/>
              <a:gdLst/>
              <a:ahLst/>
              <a:cxnLst/>
              <a:rect l="l" t="t" r="r" b="b"/>
              <a:pathLst>
                <a:path w="840104" h="266064">
                  <a:moveTo>
                    <a:pt x="753431" y="27505"/>
                  </a:moveTo>
                  <a:lnTo>
                    <a:pt x="4423" y="238438"/>
                  </a:lnTo>
                  <a:lnTo>
                    <a:pt x="0" y="246330"/>
                  </a:lnTo>
                  <a:lnTo>
                    <a:pt x="4278" y="261520"/>
                  </a:lnTo>
                  <a:lnTo>
                    <a:pt x="12169" y="265944"/>
                  </a:lnTo>
                  <a:lnTo>
                    <a:pt x="761177" y="55009"/>
                  </a:lnTo>
                  <a:lnTo>
                    <a:pt x="753431" y="27505"/>
                  </a:lnTo>
                  <a:close/>
                </a:path>
                <a:path w="840104" h="266064">
                  <a:moveTo>
                    <a:pt x="836001" y="21493"/>
                  </a:moveTo>
                  <a:lnTo>
                    <a:pt x="774778" y="21493"/>
                  </a:lnTo>
                  <a:lnTo>
                    <a:pt x="782670" y="25915"/>
                  </a:lnTo>
                  <a:lnTo>
                    <a:pt x="786947" y="41107"/>
                  </a:lnTo>
                  <a:lnTo>
                    <a:pt x="782525" y="48997"/>
                  </a:lnTo>
                  <a:lnTo>
                    <a:pt x="761177" y="55009"/>
                  </a:lnTo>
                  <a:lnTo>
                    <a:pt x="768924" y="82515"/>
                  </a:lnTo>
                  <a:lnTo>
                    <a:pt x="836001" y="21493"/>
                  </a:lnTo>
                  <a:close/>
                </a:path>
                <a:path w="840104" h="266064">
                  <a:moveTo>
                    <a:pt x="774778" y="21493"/>
                  </a:moveTo>
                  <a:lnTo>
                    <a:pt x="753431" y="27505"/>
                  </a:lnTo>
                  <a:lnTo>
                    <a:pt x="761177" y="55009"/>
                  </a:lnTo>
                  <a:lnTo>
                    <a:pt x="782525" y="48997"/>
                  </a:lnTo>
                  <a:lnTo>
                    <a:pt x="786947" y="41107"/>
                  </a:lnTo>
                  <a:lnTo>
                    <a:pt x="782670" y="25915"/>
                  </a:lnTo>
                  <a:lnTo>
                    <a:pt x="774778" y="21493"/>
                  </a:lnTo>
                  <a:close/>
                </a:path>
                <a:path w="840104" h="266064">
                  <a:moveTo>
                    <a:pt x="745685" y="0"/>
                  </a:moveTo>
                  <a:lnTo>
                    <a:pt x="753431" y="27505"/>
                  </a:lnTo>
                  <a:lnTo>
                    <a:pt x="774778" y="21493"/>
                  </a:lnTo>
                  <a:lnTo>
                    <a:pt x="836001" y="21493"/>
                  </a:lnTo>
                  <a:lnTo>
                    <a:pt x="839819" y="18020"/>
                  </a:lnTo>
                  <a:lnTo>
                    <a:pt x="74568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168002" y="5108955"/>
            <a:ext cx="2432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latin typeface="Cambria Math"/>
                <a:cs typeface="Cambria Math"/>
              </a:rPr>
              <a:t>𝐡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15802" y="4755388"/>
            <a:ext cx="1949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solidFill>
                  <a:srgbClr val="C00000"/>
                </a:solidFill>
                <a:latin typeface="Cambria Math"/>
                <a:cs typeface="Cambria Math"/>
              </a:rPr>
              <a:t>𝐫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24030" y="5105907"/>
            <a:ext cx="1606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latin typeface="Cambria Math"/>
                <a:cs typeface="Cambria Math"/>
              </a:rPr>
              <a:t>𝐭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29997" y="4868713"/>
            <a:ext cx="840105" cy="266065"/>
          </a:xfrm>
          <a:custGeom>
            <a:avLst/>
            <a:gdLst/>
            <a:ahLst/>
            <a:cxnLst/>
            <a:rect l="l" t="t" r="r" b="b"/>
            <a:pathLst>
              <a:path w="840104" h="266064">
                <a:moveTo>
                  <a:pt x="753430" y="27504"/>
                </a:moveTo>
                <a:lnTo>
                  <a:pt x="4422" y="238438"/>
                </a:lnTo>
                <a:lnTo>
                  <a:pt x="0" y="246330"/>
                </a:lnTo>
                <a:lnTo>
                  <a:pt x="4277" y="261520"/>
                </a:lnTo>
                <a:lnTo>
                  <a:pt x="12169" y="265944"/>
                </a:lnTo>
                <a:lnTo>
                  <a:pt x="761176" y="55009"/>
                </a:lnTo>
                <a:lnTo>
                  <a:pt x="753430" y="27504"/>
                </a:lnTo>
                <a:close/>
              </a:path>
              <a:path w="840104" h="266064">
                <a:moveTo>
                  <a:pt x="836001" y="21492"/>
                </a:moveTo>
                <a:lnTo>
                  <a:pt x="774778" y="21492"/>
                </a:lnTo>
                <a:lnTo>
                  <a:pt x="782669" y="25915"/>
                </a:lnTo>
                <a:lnTo>
                  <a:pt x="786947" y="41106"/>
                </a:lnTo>
                <a:lnTo>
                  <a:pt x="782524" y="48997"/>
                </a:lnTo>
                <a:lnTo>
                  <a:pt x="761176" y="55009"/>
                </a:lnTo>
                <a:lnTo>
                  <a:pt x="768922" y="82514"/>
                </a:lnTo>
                <a:lnTo>
                  <a:pt x="836001" y="21492"/>
                </a:lnTo>
                <a:close/>
              </a:path>
              <a:path w="840104" h="266064">
                <a:moveTo>
                  <a:pt x="774778" y="21492"/>
                </a:moveTo>
                <a:lnTo>
                  <a:pt x="753430" y="27504"/>
                </a:lnTo>
                <a:lnTo>
                  <a:pt x="761176" y="55009"/>
                </a:lnTo>
                <a:lnTo>
                  <a:pt x="782524" y="48997"/>
                </a:lnTo>
                <a:lnTo>
                  <a:pt x="786947" y="41106"/>
                </a:lnTo>
                <a:lnTo>
                  <a:pt x="782669" y="25915"/>
                </a:lnTo>
                <a:lnTo>
                  <a:pt x="774778" y="21492"/>
                </a:lnTo>
                <a:close/>
              </a:path>
              <a:path w="840104" h="266064">
                <a:moveTo>
                  <a:pt x="745684" y="0"/>
                </a:moveTo>
                <a:lnTo>
                  <a:pt x="753430" y="27504"/>
                </a:lnTo>
                <a:lnTo>
                  <a:pt x="774778" y="21492"/>
                </a:lnTo>
                <a:lnTo>
                  <a:pt x="836001" y="21492"/>
                </a:lnTo>
                <a:lnTo>
                  <a:pt x="839819" y="18018"/>
                </a:lnTo>
                <a:lnTo>
                  <a:pt x="74568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712547" y="4490211"/>
            <a:ext cx="1949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solidFill>
                  <a:srgbClr val="C00000"/>
                </a:solidFill>
                <a:latin typeface="Cambria Math"/>
                <a:cs typeface="Cambria Math"/>
              </a:rPr>
              <a:t>𝐫</a:t>
            </a:r>
            <a:endParaRPr sz="2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6483096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16708" y="1348740"/>
            <a:ext cx="6515734" cy="2520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140" indent="-320040">
              <a:lnSpc>
                <a:spcPts val="3815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200" b="1" spc="-20" dirty="0">
                <a:solidFill>
                  <a:srgbClr val="0000FF"/>
                </a:solidFill>
                <a:latin typeface="Calibri"/>
                <a:cs typeface="Calibri"/>
              </a:rPr>
              <a:t>Inverse </a:t>
            </a:r>
            <a:r>
              <a:rPr sz="3200" b="1" spc="-10" dirty="0">
                <a:latin typeface="Calibri"/>
                <a:cs typeface="Calibri"/>
              </a:rPr>
              <a:t>Relations:</a:t>
            </a:r>
            <a:endParaRPr sz="3200" dirty="0">
              <a:latin typeface="Calibri"/>
              <a:cs typeface="Calibri"/>
            </a:endParaRPr>
          </a:p>
          <a:p>
            <a:pPr marL="2387600">
              <a:lnSpc>
                <a:spcPts val="3815"/>
              </a:lnSpc>
            </a:pPr>
            <a:r>
              <a:rPr lang="en-US" sz="3200" spc="-425" dirty="0">
                <a:solidFill>
                  <a:srgbClr val="C00000"/>
                </a:solidFill>
                <a:latin typeface="Cambria Math"/>
                <a:cs typeface="Cambria Math"/>
              </a:rPr>
              <a:t>𝑟</a:t>
            </a:r>
            <a:r>
              <a:rPr lang="en-US" sz="3450" spc="862" baseline="-15700" dirty="0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r>
              <a:rPr sz="3200" spc="-5" dirty="0">
                <a:latin typeface="Cambria Math"/>
                <a:cs typeface="Cambria Math"/>
              </a:rPr>
              <a:t>(</a:t>
            </a:r>
            <a:r>
              <a:rPr sz="3200" spc="50" dirty="0">
                <a:latin typeface="Cambria Math"/>
                <a:cs typeface="Cambria Math"/>
              </a:rPr>
              <a:t>ℎ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spc="75" dirty="0">
                <a:latin typeface="Cambria Math"/>
                <a:cs typeface="Cambria Math"/>
              </a:rPr>
              <a:t>𝑡</a:t>
            </a:r>
            <a:r>
              <a:rPr sz="3200" dirty="0">
                <a:latin typeface="Cambria Math"/>
                <a:cs typeface="Cambria Math"/>
              </a:rPr>
              <a:t>)</a:t>
            </a:r>
            <a:r>
              <a:rPr sz="3200" spc="18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⇒</a:t>
            </a:r>
            <a:r>
              <a:rPr lang="en-US" sz="3200" spc="-350" dirty="0">
                <a:solidFill>
                  <a:srgbClr val="008000"/>
                </a:solidFill>
                <a:latin typeface="Cambria Math"/>
                <a:cs typeface="Cambria Math"/>
              </a:rPr>
              <a:t> 𝑟</a:t>
            </a:r>
            <a:r>
              <a:rPr lang="en-US" sz="3450" spc="82" baseline="-15700" dirty="0">
                <a:solidFill>
                  <a:srgbClr val="008000"/>
                </a:solidFill>
                <a:latin typeface="Cambria Math"/>
                <a:cs typeface="Cambria Math"/>
              </a:rPr>
              <a:t>2</a:t>
            </a:r>
            <a:r>
              <a:rPr sz="3200" spc="185" dirty="0">
                <a:latin typeface="Cambria Math"/>
                <a:cs typeface="Cambria Math"/>
              </a:rPr>
              <a:t> </a:t>
            </a:r>
            <a:r>
              <a:rPr sz="3200" spc="-5" dirty="0">
                <a:latin typeface="Cambria Math"/>
                <a:cs typeface="Cambria Math"/>
              </a:rPr>
              <a:t>(</a:t>
            </a:r>
            <a:r>
              <a:rPr sz="3200" spc="75" dirty="0">
                <a:latin typeface="Cambria Math"/>
                <a:cs typeface="Cambria Math"/>
              </a:rPr>
              <a:t>𝑡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spc="50" dirty="0">
                <a:latin typeface="Cambria Math"/>
                <a:cs typeface="Cambria Math"/>
              </a:rPr>
              <a:t>ℎ</a:t>
            </a:r>
            <a:r>
              <a:rPr sz="3200" dirty="0">
                <a:latin typeface="Cambria Math"/>
                <a:cs typeface="Cambria Math"/>
              </a:rPr>
              <a:t>)</a:t>
            </a:r>
          </a:p>
          <a:p>
            <a:pPr marL="650875" lvl="1" indent="-274955">
              <a:lnSpc>
                <a:spcPts val="3329"/>
              </a:lnSpc>
              <a:spcBef>
                <a:spcPts val="760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800" b="1" spc="-10" dirty="0">
                <a:solidFill>
                  <a:srgbClr val="008000"/>
                </a:solidFill>
                <a:latin typeface="Calibri"/>
                <a:cs typeface="Calibri"/>
              </a:rPr>
              <a:t>Example</a:t>
            </a:r>
            <a:r>
              <a:rPr sz="2800" b="1" spc="-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: </a:t>
            </a:r>
            <a:r>
              <a:rPr sz="2800" spc="-30" dirty="0">
                <a:latin typeface="Calibri"/>
                <a:cs typeface="Calibri"/>
              </a:rPr>
              <a:t>(Advisor,</a:t>
            </a:r>
            <a:r>
              <a:rPr sz="2800" spc="-5" dirty="0">
                <a:latin typeface="Calibri"/>
                <a:cs typeface="Calibri"/>
              </a:rPr>
              <a:t> Advisee)</a:t>
            </a:r>
            <a:endParaRPr sz="2800" dirty="0">
              <a:latin typeface="Calibri"/>
              <a:cs typeface="Calibri"/>
            </a:endParaRPr>
          </a:p>
          <a:p>
            <a:pPr marL="358140" indent="-320040">
              <a:lnSpc>
                <a:spcPts val="381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200" b="1" spc="-45" dirty="0">
                <a:solidFill>
                  <a:srgbClr val="0070C0"/>
                </a:solidFill>
                <a:latin typeface="Calibri"/>
                <a:cs typeface="Calibri"/>
              </a:rPr>
              <a:t>TransE</a:t>
            </a:r>
            <a:r>
              <a:rPr sz="3200" b="1" spc="-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can</a:t>
            </a:r>
            <a:r>
              <a:rPr sz="3200" dirty="0">
                <a:latin typeface="Calibri"/>
                <a:cs typeface="Calibri"/>
              </a:rPr>
              <a:t> model </a:t>
            </a:r>
            <a:r>
              <a:rPr sz="3200" spc="-25" dirty="0">
                <a:latin typeface="Calibri"/>
                <a:cs typeface="Calibri"/>
              </a:rPr>
              <a:t>inverse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relations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B050"/>
                </a:solidFill>
                <a:latin typeface="Wingdings"/>
                <a:cs typeface="Wingdings"/>
              </a:rPr>
              <a:t></a:t>
            </a:r>
            <a:endParaRPr sz="3200" dirty="0">
              <a:latin typeface="Wingdings"/>
              <a:cs typeface="Wingdings"/>
            </a:endParaRPr>
          </a:p>
          <a:p>
            <a:pPr marL="650875" lvl="1" indent="-274955">
              <a:spcBef>
                <a:spcPts val="760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800" dirty="0">
                <a:latin typeface="Cambria Math"/>
                <a:cs typeface="Cambria Math"/>
              </a:rPr>
              <a:t>𝐡 +</a:t>
            </a:r>
            <a:r>
              <a:rPr sz="2800" spc="-5" dirty="0">
                <a:latin typeface="Cambria Math"/>
                <a:cs typeface="Cambria Math"/>
              </a:rPr>
              <a:t> </a:t>
            </a:r>
            <a:r>
              <a:rPr lang="en-US" sz="2800" spc="-425" dirty="0">
                <a:solidFill>
                  <a:srgbClr val="C00000"/>
                </a:solidFill>
                <a:latin typeface="Cambria Math"/>
                <a:cs typeface="Cambria Math"/>
              </a:rPr>
              <a:t>𝑟</a:t>
            </a:r>
            <a:r>
              <a:rPr lang="en-US" sz="3200" spc="862" baseline="-15700" dirty="0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r>
              <a:rPr sz="3000" spc="225" baseline="-16666" dirty="0">
                <a:solidFill>
                  <a:srgbClr val="479249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5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𝐭</a:t>
            </a:r>
            <a:r>
              <a:rPr sz="2800" spc="-5" dirty="0">
                <a:latin typeface="Calibri"/>
                <a:cs typeface="Calibri"/>
              </a:rPr>
              <a:t>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we</a:t>
            </a:r>
            <a:r>
              <a:rPr sz="2800" spc="-10" dirty="0">
                <a:latin typeface="Calibri"/>
                <a:cs typeface="Calibri"/>
              </a:rPr>
              <a:t> can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lang="en-US" sz="2800" spc="-425" dirty="0">
                <a:solidFill>
                  <a:srgbClr val="C00000"/>
                </a:solidFill>
                <a:latin typeface="Cambria Math"/>
                <a:cs typeface="Cambria Math"/>
              </a:rPr>
              <a:t>𝑟</a:t>
            </a:r>
            <a:r>
              <a:rPr lang="en-US" sz="3200" spc="862" baseline="-15700" dirty="0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r>
              <a:rPr sz="3000" spc="712" baseline="-16666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45" dirty="0">
                <a:latin typeface="Cambria Math"/>
                <a:cs typeface="Cambria Math"/>
              </a:rPr>
              <a:t> </a:t>
            </a:r>
            <a:r>
              <a:rPr sz="2800" spc="-60" dirty="0">
                <a:latin typeface="Cambria Math"/>
                <a:cs typeface="Cambria Math"/>
              </a:rPr>
              <a:t>−</a:t>
            </a:r>
            <a:r>
              <a:rPr sz="2800" spc="-60" dirty="0">
                <a:solidFill>
                  <a:srgbClr val="479249"/>
                </a:solidFill>
                <a:latin typeface="Cambria Math"/>
                <a:cs typeface="Cambria Math"/>
              </a:rPr>
              <a:t>𝐫</a:t>
            </a:r>
            <a:r>
              <a:rPr lang="en-US" sz="3000" spc="-89" baseline="-16666" dirty="0">
                <a:solidFill>
                  <a:srgbClr val="479249"/>
                </a:solidFill>
                <a:latin typeface="Cambria Math"/>
                <a:cs typeface="Cambria Math"/>
              </a:rPr>
              <a:t>2</a:t>
            </a:r>
            <a:endParaRPr sz="3000" baseline="-16666" dirty="0">
              <a:latin typeface="Cambria Math"/>
              <a:cs typeface="Cambria Math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28040" y="4721275"/>
            <a:ext cx="1978025" cy="1728470"/>
            <a:chOff x="2304039" y="4721275"/>
            <a:chExt cx="1978025" cy="1728470"/>
          </a:xfrm>
        </p:grpSpPr>
        <p:sp>
          <p:nvSpPr>
            <p:cNvPr id="5" name="object 5"/>
            <p:cNvSpPr/>
            <p:nvPr/>
          </p:nvSpPr>
          <p:spPr>
            <a:xfrm>
              <a:off x="2325806" y="4735563"/>
              <a:ext cx="12065" cy="1699895"/>
            </a:xfrm>
            <a:custGeom>
              <a:avLst/>
              <a:gdLst/>
              <a:ahLst/>
              <a:cxnLst/>
              <a:rect l="l" t="t" r="r" b="b"/>
              <a:pathLst>
                <a:path w="12064" h="1699895">
                  <a:moveTo>
                    <a:pt x="0" y="0"/>
                  </a:moveTo>
                  <a:lnTo>
                    <a:pt x="11570" y="1699768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18326" y="6433351"/>
              <a:ext cx="1949450" cy="1270"/>
            </a:xfrm>
            <a:custGeom>
              <a:avLst/>
              <a:gdLst/>
              <a:ahLst/>
              <a:cxnLst/>
              <a:rect l="l" t="t" r="r" b="b"/>
              <a:pathLst>
                <a:path w="1949450" h="1270">
                  <a:moveTo>
                    <a:pt x="1948873" y="0"/>
                  </a:moveTo>
                  <a:lnTo>
                    <a:pt x="0" y="642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6760" y="5370339"/>
              <a:ext cx="82763" cy="827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6781" y="5092213"/>
              <a:ext cx="82763" cy="827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009250" y="5134667"/>
              <a:ext cx="840105" cy="266065"/>
            </a:xfrm>
            <a:custGeom>
              <a:avLst/>
              <a:gdLst/>
              <a:ahLst/>
              <a:cxnLst/>
              <a:rect l="l" t="t" r="r" b="b"/>
              <a:pathLst>
                <a:path w="840104" h="266064">
                  <a:moveTo>
                    <a:pt x="753431" y="27505"/>
                  </a:moveTo>
                  <a:lnTo>
                    <a:pt x="4423" y="238438"/>
                  </a:lnTo>
                  <a:lnTo>
                    <a:pt x="0" y="246330"/>
                  </a:lnTo>
                  <a:lnTo>
                    <a:pt x="4278" y="261520"/>
                  </a:lnTo>
                  <a:lnTo>
                    <a:pt x="12169" y="265944"/>
                  </a:lnTo>
                  <a:lnTo>
                    <a:pt x="761177" y="55009"/>
                  </a:lnTo>
                  <a:lnTo>
                    <a:pt x="753431" y="27505"/>
                  </a:lnTo>
                  <a:close/>
                </a:path>
                <a:path w="840104" h="266064">
                  <a:moveTo>
                    <a:pt x="836001" y="21493"/>
                  </a:moveTo>
                  <a:lnTo>
                    <a:pt x="774778" y="21493"/>
                  </a:lnTo>
                  <a:lnTo>
                    <a:pt x="782670" y="25915"/>
                  </a:lnTo>
                  <a:lnTo>
                    <a:pt x="786947" y="41107"/>
                  </a:lnTo>
                  <a:lnTo>
                    <a:pt x="782525" y="48997"/>
                  </a:lnTo>
                  <a:lnTo>
                    <a:pt x="761177" y="55009"/>
                  </a:lnTo>
                  <a:lnTo>
                    <a:pt x="768924" y="82515"/>
                  </a:lnTo>
                  <a:lnTo>
                    <a:pt x="836001" y="21493"/>
                  </a:lnTo>
                  <a:close/>
                </a:path>
                <a:path w="840104" h="266064">
                  <a:moveTo>
                    <a:pt x="774778" y="21493"/>
                  </a:moveTo>
                  <a:lnTo>
                    <a:pt x="753431" y="27505"/>
                  </a:lnTo>
                  <a:lnTo>
                    <a:pt x="761177" y="55009"/>
                  </a:lnTo>
                  <a:lnTo>
                    <a:pt x="782525" y="48997"/>
                  </a:lnTo>
                  <a:lnTo>
                    <a:pt x="786947" y="41107"/>
                  </a:lnTo>
                  <a:lnTo>
                    <a:pt x="782670" y="25915"/>
                  </a:lnTo>
                  <a:lnTo>
                    <a:pt x="774778" y="21493"/>
                  </a:lnTo>
                  <a:close/>
                </a:path>
                <a:path w="840104" h="266064">
                  <a:moveTo>
                    <a:pt x="745685" y="0"/>
                  </a:moveTo>
                  <a:lnTo>
                    <a:pt x="753431" y="27505"/>
                  </a:lnTo>
                  <a:lnTo>
                    <a:pt x="774778" y="21493"/>
                  </a:lnTo>
                  <a:lnTo>
                    <a:pt x="836001" y="21493"/>
                  </a:lnTo>
                  <a:lnTo>
                    <a:pt x="839819" y="18020"/>
                  </a:lnTo>
                  <a:lnTo>
                    <a:pt x="74568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55692" y="5216366"/>
              <a:ext cx="814705" cy="266700"/>
            </a:xfrm>
            <a:custGeom>
              <a:avLst/>
              <a:gdLst/>
              <a:ahLst/>
              <a:cxnLst/>
              <a:rect l="l" t="t" r="r" b="b"/>
              <a:pathLst>
                <a:path w="814704" h="266700">
                  <a:moveTo>
                    <a:pt x="70280" y="183903"/>
                  </a:moveTo>
                  <a:lnTo>
                    <a:pt x="0" y="249071"/>
                  </a:lnTo>
                  <a:lnTo>
                    <a:pt x="94301" y="266194"/>
                  </a:lnTo>
                  <a:lnTo>
                    <a:pt x="88108" y="244979"/>
                  </a:lnTo>
                  <a:lnTo>
                    <a:pt x="65004" y="244979"/>
                  </a:lnTo>
                  <a:lnTo>
                    <a:pt x="57071" y="240630"/>
                  </a:lnTo>
                  <a:lnTo>
                    <a:pt x="52649" y="225482"/>
                  </a:lnTo>
                  <a:lnTo>
                    <a:pt x="56997" y="217549"/>
                  </a:lnTo>
                  <a:lnTo>
                    <a:pt x="78287" y="211335"/>
                  </a:lnTo>
                  <a:lnTo>
                    <a:pt x="70280" y="183903"/>
                  </a:lnTo>
                  <a:close/>
                </a:path>
                <a:path w="814704" h="266700">
                  <a:moveTo>
                    <a:pt x="78287" y="211335"/>
                  </a:moveTo>
                  <a:lnTo>
                    <a:pt x="56997" y="217549"/>
                  </a:lnTo>
                  <a:lnTo>
                    <a:pt x="52649" y="225482"/>
                  </a:lnTo>
                  <a:lnTo>
                    <a:pt x="57071" y="240630"/>
                  </a:lnTo>
                  <a:lnTo>
                    <a:pt x="65004" y="244979"/>
                  </a:lnTo>
                  <a:lnTo>
                    <a:pt x="86294" y="238764"/>
                  </a:lnTo>
                  <a:lnTo>
                    <a:pt x="78287" y="211335"/>
                  </a:lnTo>
                  <a:close/>
                </a:path>
                <a:path w="814704" h="266700">
                  <a:moveTo>
                    <a:pt x="86294" y="238764"/>
                  </a:moveTo>
                  <a:lnTo>
                    <a:pt x="65004" y="244979"/>
                  </a:lnTo>
                  <a:lnTo>
                    <a:pt x="88108" y="244979"/>
                  </a:lnTo>
                  <a:lnTo>
                    <a:pt x="86294" y="238764"/>
                  </a:lnTo>
                  <a:close/>
                </a:path>
                <a:path w="814704" h="266700">
                  <a:moveTo>
                    <a:pt x="802274" y="0"/>
                  </a:moveTo>
                  <a:lnTo>
                    <a:pt x="78287" y="211335"/>
                  </a:lnTo>
                  <a:lnTo>
                    <a:pt x="86294" y="238764"/>
                  </a:lnTo>
                  <a:lnTo>
                    <a:pt x="810280" y="27429"/>
                  </a:lnTo>
                  <a:lnTo>
                    <a:pt x="814628" y="19497"/>
                  </a:lnTo>
                  <a:lnTo>
                    <a:pt x="810206" y="4347"/>
                  </a:lnTo>
                  <a:lnTo>
                    <a:pt x="802274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168002" y="5108955"/>
            <a:ext cx="2432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latin typeface="Cambria Math"/>
                <a:cs typeface="Cambria Math"/>
              </a:rPr>
              <a:t>𝐡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5678" y="4935219"/>
            <a:ext cx="1606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latin typeface="Cambria Math"/>
                <a:cs typeface="Cambria Math"/>
              </a:rPr>
              <a:t>𝐭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88497" y="4651756"/>
            <a:ext cx="481965" cy="108648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38100">
              <a:spcBef>
                <a:spcPts val="915"/>
              </a:spcBef>
            </a:pPr>
            <a:r>
              <a:rPr sz="2800" spc="-110" dirty="0">
                <a:solidFill>
                  <a:srgbClr val="C00000"/>
                </a:solidFill>
                <a:latin typeface="Cambria Math"/>
                <a:cs typeface="Cambria Math"/>
              </a:rPr>
              <a:t>𝐫</a:t>
            </a:r>
            <a:r>
              <a:rPr sz="3000" spc="-165" baseline="-16666" dirty="0">
                <a:solidFill>
                  <a:srgbClr val="C00000"/>
                </a:solidFill>
                <a:latin typeface="Cambria Math"/>
                <a:cs typeface="Cambria Math"/>
              </a:rPr>
              <a:t>𝟏</a:t>
            </a:r>
            <a:endParaRPr sz="3000" baseline="-16666">
              <a:latin typeface="Cambria Math"/>
              <a:cs typeface="Cambria Math"/>
            </a:endParaRPr>
          </a:p>
          <a:p>
            <a:pPr marL="149860">
              <a:spcBef>
                <a:spcPts val="815"/>
              </a:spcBef>
            </a:pPr>
            <a:r>
              <a:rPr sz="2800" spc="-110" dirty="0">
                <a:solidFill>
                  <a:srgbClr val="479249"/>
                </a:solidFill>
                <a:latin typeface="Cambria Math"/>
                <a:cs typeface="Cambria Math"/>
              </a:rPr>
              <a:t>𝐫</a:t>
            </a:r>
            <a:r>
              <a:rPr sz="3000" spc="-165" baseline="-16666" dirty="0">
                <a:solidFill>
                  <a:srgbClr val="479249"/>
                </a:solidFill>
                <a:latin typeface="Cambria Math"/>
                <a:cs typeface="Cambria Math"/>
              </a:rPr>
              <a:t>𝟐</a:t>
            </a:r>
            <a:endParaRPr sz="3000" baseline="-16666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5763768" cy="5577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1118587" y="1144676"/>
            <a:ext cx="7872984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>
                <a:solidFill>
                  <a:srgbClr val="000000"/>
                </a:solidFill>
              </a:rPr>
              <a:t>Knowledge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in</a:t>
            </a:r>
            <a:r>
              <a:rPr spc="-15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graph</a:t>
            </a:r>
            <a:r>
              <a:rPr spc="-15" dirty="0">
                <a:solidFill>
                  <a:srgbClr val="000000"/>
                </a:solidFill>
              </a:rPr>
              <a:t> form: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42108" y="1920747"/>
            <a:ext cx="6540500" cy="4348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5475" indent="-274955">
              <a:spcBef>
                <a:spcPts val="10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0" dirty="0">
                <a:latin typeface="Calibri"/>
                <a:cs typeface="Calibri"/>
              </a:rPr>
              <a:t>Capture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entities,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types,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relationships</a:t>
            </a:r>
            <a:endParaRPr sz="2800">
              <a:latin typeface="Calibri"/>
              <a:cs typeface="Calibri"/>
            </a:endParaRPr>
          </a:p>
          <a:p>
            <a:pPr marL="332740" indent="-320040">
              <a:lnSpc>
                <a:spcPts val="3815"/>
              </a:lnSpc>
              <a:spcBef>
                <a:spcPts val="3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5" dirty="0">
                <a:latin typeface="Calibri"/>
                <a:cs typeface="Calibri"/>
              </a:rPr>
              <a:t>Nodes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are </a:t>
            </a:r>
            <a:r>
              <a:rPr sz="3200" b="1" spc="-5" dirty="0">
                <a:solidFill>
                  <a:srgbClr val="0000FF"/>
                </a:solidFill>
                <a:latin typeface="Calibri"/>
                <a:cs typeface="Calibri"/>
              </a:rPr>
              <a:t>entities</a:t>
            </a:r>
            <a:endParaRPr sz="3200">
              <a:latin typeface="Calibri"/>
              <a:cs typeface="Calibri"/>
            </a:endParaRPr>
          </a:p>
          <a:p>
            <a:pPr marL="12700" marR="2388870">
              <a:lnSpc>
                <a:spcPts val="3820"/>
              </a:lnSpc>
              <a:spcBef>
                <a:spcPts val="12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5" dirty="0">
                <a:latin typeface="Calibri"/>
                <a:cs typeface="Calibri"/>
              </a:rPr>
              <a:t>Nodes </a:t>
            </a:r>
            <a:r>
              <a:rPr sz="3200" spc="-20" dirty="0">
                <a:latin typeface="Calibri"/>
                <a:cs typeface="Calibri"/>
              </a:rPr>
              <a:t>are </a:t>
            </a:r>
            <a:r>
              <a:rPr sz="3200" dirty="0">
                <a:latin typeface="Calibri"/>
                <a:cs typeface="Calibri"/>
              </a:rPr>
              <a:t>labeled </a:t>
            </a:r>
            <a:r>
              <a:rPr sz="3200" spc="-5" dirty="0">
                <a:latin typeface="Calibri"/>
                <a:cs typeface="Calibri"/>
              </a:rPr>
              <a:t>with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their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types</a:t>
            </a:r>
            <a:endParaRPr sz="3200">
              <a:latin typeface="Calibri"/>
              <a:cs typeface="Calibri"/>
            </a:endParaRPr>
          </a:p>
          <a:p>
            <a:pPr marL="12700" marR="1870075">
              <a:lnSpc>
                <a:spcPts val="3820"/>
              </a:lnSpc>
              <a:spcBef>
                <a:spcPts val="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15" dirty="0">
                <a:latin typeface="Calibri"/>
                <a:cs typeface="Calibri"/>
              </a:rPr>
              <a:t>Edges </a:t>
            </a:r>
            <a:r>
              <a:rPr sz="3200" spc="-10" dirty="0">
                <a:latin typeface="Calibri"/>
                <a:cs typeface="Calibri"/>
              </a:rPr>
              <a:t>between two </a:t>
            </a:r>
            <a:r>
              <a:rPr sz="3200" dirty="0">
                <a:latin typeface="Calibri"/>
                <a:cs typeface="Calibri"/>
              </a:rPr>
              <a:t>nodes </a:t>
            </a:r>
            <a:r>
              <a:rPr sz="3200" spc="-71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capture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D60093"/>
                </a:solidFill>
                <a:latin typeface="Calibri"/>
                <a:cs typeface="Calibri"/>
              </a:rPr>
              <a:t>relationships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735"/>
              </a:lnSpc>
            </a:pPr>
            <a:r>
              <a:rPr sz="3200" spc="-10" dirty="0">
                <a:latin typeface="Calibri"/>
                <a:cs typeface="Calibri"/>
              </a:rPr>
              <a:t>between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entities</a:t>
            </a:r>
            <a:endParaRPr sz="3200">
              <a:latin typeface="Calibri"/>
              <a:cs typeface="Calibri"/>
            </a:endParaRPr>
          </a:p>
          <a:p>
            <a:pPr marL="12700" marR="2613660">
              <a:lnSpc>
                <a:spcPts val="3820"/>
              </a:lnSpc>
              <a:spcBef>
                <a:spcPts val="9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65" dirty="0">
                <a:latin typeface="Calibri"/>
                <a:cs typeface="Calibri"/>
              </a:rPr>
              <a:t>KG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is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an</a:t>
            </a:r>
            <a:r>
              <a:rPr sz="3200" b="1" spc="-20" dirty="0">
                <a:latin typeface="Calibri"/>
                <a:cs typeface="Calibri"/>
              </a:rPr>
              <a:t> example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of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a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heterogeneous </a:t>
            </a:r>
            <a:r>
              <a:rPr sz="3200" b="1" spc="-20" dirty="0">
                <a:latin typeface="Calibri"/>
                <a:cs typeface="Calibri"/>
              </a:rPr>
              <a:t>graph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21750" y="2438400"/>
            <a:ext cx="3466387" cy="3746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47471"/>
            <a:ext cx="5425440" cy="55168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234975" y="1946173"/>
            <a:ext cx="880110" cy="376555"/>
          </a:xfrm>
          <a:custGeom>
            <a:avLst/>
            <a:gdLst/>
            <a:ahLst/>
            <a:cxnLst/>
            <a:rect l="l" t="t" r="r" b="b"/>
            <a:pathLst>
              <a:path w="880110" h="376555">
                <a:moveTo>
                  <a:pt x="759880" y="0"/>
                </a:moveTo>
                <a:lnTo>
                  <a:pt x="754522" y="15279"/>
                </a:lnTo>
                <a:lnTo>
                  <a:pt x="776313" y="24736"/>
                </a:lnTo>
                <a:lnTo>
                  <a:pt x="795053" y="37826"/>
                </a:lnTo>
                <a:lnTo>
                  <a:pt x="823380" y="74909"/>
                </a:lnTo>
                <a:lnTo>
                  <a:pt x="840049" y="124940"/>
                </a:lnTo>
                <a:lnTo>
                  <a:pt x="845605" y="186331"/>
                </a:lnTo>
                <a:lnTo>
                  <a:pt x="844210" y="219533"/>
                </a:lnTo>
                <a:lnTo>
                  <a:pt x="833048" y="276782"/>
                </a:lnTo>
                <a:lnTo>
                  <a:pt x="810649" y="321493"/>
                </a:lnTo>
                <a:lnTo>
                  <a:pt x="776567" y="351655"/>
                </a:lnTo>
                <a:lnTo>
                  <a:pt x="755117" y="361156"/>
                </a:lnTo>
                <a:lnTo>
                  <a:pt x="759880" y="376435"/>
                </a:lnTo>
                <a:lnTo>
                  <a:pt x="811225" y="352349"/>
                </a:lnTo>
                <a:lnTo>
                  <a:pt x="848978" y="310653"/>
                </a:lnTo>
                <a:lnTo>
                  <a:pt x="872195" y="254818"/>
                </a:lnTo>
                <a:lnTo>
                  <a:pt x="879934" y="188316"/>
                </a:lnTo>
                <a:lnTo>
                  <a:pt x="877993" y="153807"/>
                </a:lnTo>
                <a:lnTo>
                  <a:pt x="862466" y="92638"/>
                </a:lnTo>
                <a:lnTo>
                  <a:pt x="831671" y="42843"/>
                </a:lnTo>
                <a:lnTo>
                  <a:pt x="787171" y="9853"/>
                </a:lnTo>
                <a:lnTo>
                  <a:pt x="759880" y="0"/>
                </a:lnTo>
                <a:close/>
              </a:path>
              <a:path w="880110" h="376555">
                <a:moveTo>
                  <a:pt x="120054" y="0"/>
                </a:moveTo>
                <a:lnTo>
                  <a:pt x="68833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2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7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7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44014" y="1946173"/>
            <a:ext cx="855980" cy="376555"/>
          </a:xfrm>
          <a:custGeom>
            <a:avLst/>
            <a:gdLst/>
            <a:ahLst/>
            <a:cxnLst/>
            <a:rect l="l" t="t" r="r" b="b"/>
            <a:pathLst>
              <a:path w="855979" h="376555">
                <a:moveTo>
                  <a:pt x="735432" y="0"/>
                </a:moveTo>
                <a:lnTo>
                  <a:pt x="730074" y="15279"/>
                </a:lnTo>
                <a:lnTo>
                  <a:pt x="751865" y="24736"/>
                </a:lnTo>
                <a:lnTo>
                  <a:pt x="770605" y="37826"/>
                </a:lnTo>
                <a:lnTo>
                  <a:pt x="798932" y="74909"/>
                </a:lnTo>
                <a:lnTo>
                  <a:pt x="815601" y="124940"/>
                </a:lnTo>
                <a:lnTo>
                  <a:pt x="821157" y="186331"/>
                </a:lnTo>
                <a:lnTo>
                  <a:pt x="819762" y="219533"/>
                </a:lnTo>
                <a:lnTo>
                  <a:pt x="808600" y="276782"/>
                </a:lnTo>
                <a:lnTo>
                  <a:pt x="786201" y="321493"/>
                </a:lnTo>
                <a:lnTo>
                  <a:pt x="752119" y="351655"/>
                </a:lnTo>
                <a:lnTo>
                  <a:pt x="730670" y="361156"/>
                </a:lnTo>
                <a:lnTo>
                  <a:pt x="735432" y="376435"/>
                </a:lnTo>
                <a:lnTo>
                  <a:pt x="786778" y="352349"/>
                </a:lnTo>
                <a:lnTo>
                  <a:pt x="824530" y="310653"/>
                </a:lnTo>
                <a:lnTo>
                  <a:pt x="847748" y="254818"/>
                </a:lnTo>
                <a:lnTo>
                  <a:pt x="855487" y="188316"/>
                </a:lnTo>
                <a:lnTo>
                  <a:pt x="853546" y="153807"/>
                </a:lnTo>
                <a:lnTo>
                  <a:pt x="838018" y="92638"/>
                </a:lnTo>
                <a:lnTo>
                  <a:pt x="807223" y="42843"/>
                </a:lnTo>
                <a:lnTo>
                  <a:pt x="762724" y="9853"/>
                </a:lnTo>
                <a:lnTo>
                  <a:pt x="735432" y="0"/>
                </a:lnTo>
                <a:close/>
              </a:path>
              <a:path w="855979" h="376555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2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6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86531" y="1946173"/>
            <a:ext cx="850265" cy="376555"/>
          </a:xfrm>
          <a:custGeom>
            <a:avLst/>
            <a:gdLst/>
            <a:ahLst/>
            <a:cxnLst/>
            <a:rect l="l" t="t" r="r" b="b"/>
            <a:pathLst>
              <a:path w="850264" h="376555">
                <a:moveTo>
                  <a:pt x="729717" y="0"/>
                </a:moveTo>
                <a:lnTo>
                  <a:pt x="724359" y="15279"/>
                </a:lnTo>
                <a:lnTo>
                  <a:pt x="746150" y="24736"/>
                </a:lnTo>
                <a:lnTo>
                  <a:pt x="764890" y="37826"/>
                </a:lnTo>
                <a:lnTo>
                  <a:pt x="793217" y="74909"/>
                </a:lnTo>
                <a:lnTo>
                  <a:pt x="809886" y="124940"/>
                </a:lnTo>
                <a:lnTo>
                  <a:pt x="815442" y="186331"/>
                </a:lnTo>
                <a:lnTo>
                  <a:pt x="814047" y="219533"/>
                </a:lnTo>
                <a:lnTo>
                  <a:pt x="802885" y="276782"/>
                </a:lnTo>
                <a:lnTo>
                  <a:pt x="780486" y="321493"/>
                </a:lnTo>
                <a:lnTo>
                  <a:pt x="746404" y="351655"/>
                </a:lnTo>
                <a:lnTo>
                  <a:pt x="724955" y="361156"/>
                </a:lnTo>
                <a:lnTo>
                  <a:pt x="729717" y="376435"/>
                </a:lnTo>
                <a:lnTo>
                  <a:pt x="781063" y="352349"/>
                </a:lnTo>
                <a:lnTo>
                  <a:pt x="818815" y="310653"/>
                </a:lnTo>
                <a:lnTo>
                  <a:pt x="842033" y="254818"/>
                </a:lnTo>
                <a:lnTo>
                  <a:pt x="849772" y="188316"/>
                </a:lnTo>
                <a:lnTo>
                  <a:pt x="847831" y="153807"/>
                </a:lnTo>
                <a:lnTo>
                  <a:pt x="832303" y="92638"/>
                </a:lnTo>
                <a:lnTo>
                  <a:pt x="801508" y="42843"/>
                </a:lnTo>
                <a:lnTo>
                  <a:pt x="757008" y="9853"/>
                </a:lnTo>
                <a:lnTo>
                  <a:pt x="729717" y="0"/>
                </a:lnTo>
                <a:close/>
              </a:path>
              <a:path w="850264" h="376555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2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6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252913" y="4333347"/>
            <a:ext cx="4295775" cy="1728470"/>
            <a:chOff x="2728912" y="4333347"/>
            <a:chExt cx="4295775" cy="1728470"/>
          </a:xfrm>
        </p:grpSpPr>
        <p:sp>
          <p:nvSpPr>
            <p:cNvPr id="7" name="object 7"/>
            <p:cNvSpPr/>
            <p:nvPr/>
          </p:nvSpPr>
          <p:spPr>
            <a:xfrm>
              <a:off x="2750680" y="4347635"/>
              <a:ext cx="12065" cy="1699895"/>
            </a:xfrm>
            <a:custGeom>
              <a:avLst/>
              <a:gdLst/>
              <a:ahLst/>
              <a:cxnLst/>
              <a:rect l="l" t="t" r="r" b="b"/>
              <a:pathLst>
                <a:path w="12064" h="1699895">
                  <a:moveTo>
                    <a:pt x="0" y="0"/>
                  </a:moveTo>
                  <a:lnTo>
                    <a:pt x="11570" y="1699768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43200" y="6011628"/>
              <a:ext cx="4267200" cy="34925"/>
            </a:xfrm>
            <a:custGeom>
              <a:avLst/>
              <a:gdLst/>
              <a:ahLst/>
              <a:cxnLst/>
              <a:rect l="l" t="t" r="r" b="b"/>
              <a:pathLst>
                <a:path w="4267200" h="34925">
                  <a:moveTo>
                    <a:pt x="4267200" y="0"/>
                  </a:moveTo>
                  <a:lnTo>
                    <a:pt x="0" y="34438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0766" y="5428075"/>
              <a:ext cx="82763" cy="827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1653" y="4704285"/>
              <a:ext cx="82763" cy="827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305933" y="4764759"/>
              <a:ext cx="968375" cy="694055"/>
            </a:xfrm>
            <a:custGeom>
              <a:avLst/>
              <a:gdLst/>
              <a:ahLst/>
              <a:cxnLst/>
              <a:rect l="l" t="t" r="r" b="b"/>
              <a:pathLst>
                <a:path w="968375" h="694054">
                  <a:moveTo>
                    <a:pt x="889892" y="38083"/>
                  </a:moveTo>
                  <a:lnTo>
                    <a:pt x="1499" y="670636"/>
                  </a:lnTo>
                  <a:lnTo>
                    <a:pt x="0" y="679556"/>
                  </a:lnTo>
                  <a:lnTo>
                    <a:pt x="9152" y="692412"/>
                  </a:lnTo>
                  <a:lnTo>
                    <a:pt x="18073" y="693912"/>
                  </a:lnTo>
                  <a:lnTo>
                    <a:pt x="906466" y="61360"/>
                  </a:lnTo>
                  <a:lnTo>
                    <a:pt x="889892" y="38083"/>
                  </a:lnTo>
                  <a:close/>
                </a:path>
                <a:path w="968375" h="694054">
                  <a:moveTo>
                    <a:pt x="954610" y="25219"/>
                  </a:moveTo>
                  <a:lnTo>
                    <a:pt x="907958" y="25219"/>
                  </a:lnTo>
                  <a:lnTo>
                    <a:pt x="916879" y="26720"/>
                  </a:lnTo>
                  <a:lnTo>
                    <a:pt x="926033" y="39575"/>
                  </a:lnTo>
                  <a:lnTo>
                    <a:pt x="924532" y="48497"/>
                  </a:lnTo>
                  <a:lnTo>
                    <a:pt x="906466" y="61360"/>
                  </a:lnTo>
                  <a:lnTo>
                    <a:pt x="923039" y="84637"/>
                  </a:lnTo>
                  <a:lnTo>
                    <a:pt x="954610" y="25219"/>
                  </a:lnTo>
                  <a:close/>
                </a:path>
                <a:path w="968375" h="694054">
                  <a:moveTo>
                    <a:pt x="907958" y="25219"/>
                  </a:moveTo>
                  <a:lnTo>
                    <a:pt x="889892" y="38083"/>
                  </a:lnTo>
                  <a:lnTo>
                    <a:pt x="906466" y="61360"/>
                  </a:lnTo>
                  <a:lnTo>
                    <a:pt x="924532" y="48497"/>
                  </a:lnTo>
                  <a:lnTo>
                    <a:pt x="926033" y="39575"/>
                  </a:lnTo>
                  <a:lnTo>
                    <a:pt x="916879" y="26720"/>
                  </a:lnTo>
                  <a:lnTo>
                    <a:pt x="907958" y="25219"/>
                  </a:lnTo>
                  <a:close/>
                </a:path>
                <a:path w="968375" h="694054">
                  <a:moveTo>
                    <a:pt x="968010" y="0"/>
                  </a:moveTo>
                  <a:lnTo>
                    <a:pt x="873318" y="14805"/>
                  </a:lnTo>
                  <a:lnTo>
                    <a:pt x="889892" y="38083"/>
                  </a:lnTo>
                  <a:lnTo>
                    <a:pt x="907958" y="25219"/>
                  </a:lnTo>
                  <a:lnTo>
                    <a:pt x="954610" y="25219"/>
                  </a:lnTo>
                  <a:lnTo>
                    <a:pt x="96801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496009" y="5124195"/>
            <a:ext cx="2127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latin typeface="Cambria Math"/>
                <a:cs typeface="Cambria Math"/>
              </a:rPr>
              <a:t>𝐱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61724" y="4624323"/>
            <a:ext cx="3568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800" spc="20" dirty="0">
                <a:solidFill>
                  <a:srgbClr val="D9253E"/>
                </a:solidFill>
                <a:latin typeface="Cambria Math"/>
                <a:cs typeface="Cambria Math"/>
              </a:rPr>
              <a:t>𝐫</a:t>
            </a:r>
            <a:r>
              <a:rPr sz="3000" spc="30" baseline="-16666" dirty="0">
                <a:solidFill>
                  <a:srgbClr val="D9253E"/>
                </a:solidFill>
                <a:latin typeface="Cambria Math"/>
                <a:cs typeface="Cambria Math"/>
              </a:rPr>
              <a:t>(</a:t>
            </a:r>
            <a:endParaRPr sz="3000" baseline="-16666">
              <a:latin typeface="Cambria Math"/>
              <a:cs typeface="Cambria Math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827744" y="4729377"/>
            <a:ext cx="953135" cy="631825"/>
            <a:chOff x="4303743" y="4729376"/>
            <a:chExt cx="953135" cy="63182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3850" y="5278113"/>
              <a:ext cx="82763" cy="8276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303743" y="4729376"/>
              <a:ext cx="892810" cy="571500"/>
            </a:xfrm>
            <a:custGeom>
              <a:avLst/>
              <a:gdLst/>
              <a:ahLst/>
              <a:cxnLst/>
              <a:rect l="l" t="t" r="r" b="b"/>
              <a:pathLst>
                <a:path w="892810" h="571500">
                  <a:moveTo>
                    <a:pt x="812326" y="537239"/>
                  </a:moveTo>
                  <a:lnTo>
                    <a:pt x="797040" y="561380"/>
                  </a:lnTo>
                  <a:lnTo>
                    <a:pt x="892397" y="571027"/>
                  </a:lnTo>
                  <a:lnTo>
                    <a:pt x="879174" y="549103"/>
                  </a:lnTo>
                  <a:lnTo>
                    <a:pt x="831063" y="549103"/>
                  </a:lnTo>
                  <a:lnTo>
                    <a:pt x="812326" y="537239"/>
                  </a:lnTo>
                  <a:close/>
                </a:path>
                <a:path w="892810" h="571500">
                  <a:moveTo>
                    <a:pt x="827612" y="513096"/>
                  </a:moveTo>
                  <a:lnTo>
                    <a:pt x="812326" y="537239"/>
                  </a:lnTo>
                  <a:lnTo>
                    <a:pt x="831063" y="549103"/>
                  </a:lnTo>
                  <a:lnTo>
                    <a:pt x="839890" y="547121"/>
                  </a:lnTo>
                  <a:lnTo>
                    <a:pt x="848333" y="533787"/>
                  </a:lnTo>
                  <a:lnTo>
                    <a:pt x="846350" y="524960"/>
                  </a:lnTo>
                  <a:lnTo>
                    <a:pt x="827612" y="513096"/>
                  </a:lnTo>
                  <a:close/>
                </a:path>
                <a:path w="892810" h="571500">
                  <a:moveTo>
                    <a:pt x="842899" y="488953"/>
                  </a:moveTo>
                  <a:lnTo>
                    <a:pt x="827612" y="513096"/>
                  </a:lnTo>
                  <a:lnTo>
                    <a:pt x="846350" y="524960"/>
                  </a:lnTo>
                  <a:lnTo>
                    <a:pt x="848333" y="533787"/>
                  </a:lnTo>
                  <a:lnTo>
                    <a:pt x="839890" y="547121"/>
                  </a:lnTo>
                  <a:lnTo>
                    <a:pt x="831063" y="549103"/>
                  </a:lnTo>
                  <a:lnTo>
                    <a:pt x="879174" y="549103"/>
                  </a:lnTo>
                  <a:lnTo>
                    <a:pt x="842899" y="488953"/>
                  </a:lnTo>
                  <a:close/>
                </a:path>
                <a:path w="892810" h="571500">
                  <a:moveTo>
                    <a:pt x="17269" y="0"/>
                  </a:moveTo>
                  <a:lnTo>
                    <a:pt x="8442" y="1982"/>
                  </a:lnTo>
                  <a:lnTo>
                    <a:pt x="0" y="15314"/>
                  </a:lnTo>
                  <a:lnTo>
                    <a:pt x="1982" y="24141"/>
                  </a:lnTo>
                  <a:lnTo>
                    <a:pt x="812326" y="537239"/>
                  </a:lnTo>
                  <a:lnTo>
                    <a:pt x="827612" y="513096"/>
                  </a:lnTo>
                  <a:lnTo>
                    <a:pt x="17269" y="0"/>
                  </a:lnTo>
                  <a:close/>
                </a:path>
              </a:pathLst>
            </a:custGeom>
            <a:solidFill>
              <a:srgbClr val="E886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249871" y="4535932"/>
            <a:ext cx="3651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800" spc="-90" dirty="0">
                <a:solidFill>
                  <a:srgbClr val="E88651"/>
                </a:solidFill>
                <a:latin typeface="Cambria Math"/>
                <a:cs typeface="Cambria Math"/>
              </a:rPr>
              <a:t>𝐫</a:t>
            </a:r>
            <a:r>
              <a:rPr sz="3000" spc="-135" baseline="-16666" dirty="0">
                <a:solidFill>
                  <a:srgbClr val="E88651"/>
                </a:solidFill>
                <a:latin typeface="Cambria Math"/>
                <a:cs typeface="Cambria Math"/>
              </a:rPr>
              <a:t>7</a:t>
            </a:r>
            <a:endParaRPr sz="3000" baseline="-16666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57989" y="5319267"/>
            <a:ext cx="1949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solidFill>
                  <a:srgbClr val="0000FF"/>
                </a:solidFill>
                <a:latin typeface="Cambria Math"/>
                <a:cs typeface="Cambria Math"/>
              </a:rPr>
              <a:t>𝐫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99402" y="5494020"/>
            <a:ext cx="1727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45" dirty="0">
                <a:solidFill>
                  <a:srgbClr val="0000FF"/>
                </a:solidFill>
                <a:latin typeface="Cambria Math"/>
                <a:cs typeface="Cambria Math"/>
              </a:rPr>
              <a:t>8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50293" y="5284626"/>
            <a:ext cx="1862455" cy="219075"/>
          </a:xfrm>
          <a:custGeom>
            <a:avLst/>
            <a:gdLst/>
            <a:ahLst/>
            <a:cxnLst/>
            <a:rect l="l" t="t" r="r" b="b"/>
            <a:pathLst>
              <a:path w="1862454" h="219075">
                <a:moveTo>
                  <a:pt x="1775269" y="28455"/>
                </a:moveTo>
                <a:lnTo>
                  <a:pt x="5787" y="190414"/>
                </a:lnTo>
                <a:lnTo>
                  <a:pt x="0" y="197368"/>
                </a:lnTo>
                <a:lnTo>
                  <a:pt x="1438" y="213084"/>
                </a:lnTo>
                <a:lnTo>
                  <a:pt x="8392" y="218871"/>
                </a:lnTo>
                <a:lnTo>
                  <a:pt x="1777873" y="56912"/>
                </a:lnTo>
                <a:lnTo>
                  <a:pt x="1775269" y="28455"/>
                </a:lnTo>
                <a:close/>
              </a:path>
              <a:path w="1862454" h="219075">
                <a:moveTo>
                  <a:pt x="1840340" y="26433"/>
                </a:moveTo>
                <a:lnTo>
                  <a:pt x="1797354" y="26433"/>
                </a:lnTo>
                <a:lnTo>
                  <a:pt x="1804306" y="32221"/>
                </a:lnTo>
                <a:lnTo>
                  <a:pt x="1805745" y="47937"/>
                </a:lnTo>
                <a:lnTo>
                  <a:pt x="1799958" y="54890"/>
                </a:lnTo>
                <a:lnTo>
                  <a:pt x="1777873" y="56912"/>
                </a:lnTo>
                <a:lnTo>
                  <a:pt x="1780477" y="85368"/>
                </a:lnTo>
                <a:lnTo>
                  <a:pt x="1861939" y="34870"/>
                </a:lnTo>
                <a:lnTo>
                  <a:pt x="1840340" y="26433"/>
                </a:lnTo>
                <a:close/>
              </a:path>
              <a:path w="1862454" h="219075">
                <a:moveTo>
                  <a:pt x="1797354" y="26433"/>
                </a:moveTo>
                <a:lnTo>
                  <a:pt x="1775269" y="28455"/>
                </a:lnTo>
                <a:lnTo>
                  <a:pt x="1777873" y="56912"/>
                </a:lnTo>
                <a:lnTo>
                  <a:pt x="1799958" y="54890"/>
                </a:lnTo>
                <a:lnTo>
                  <a:pt x="1805745" y="47937"/>
                </a:lnTo>
                <a:lnTo>
                  <a:pt x="1804306" y="32221"/>
                </a:lnTo>
                <a:lnTo>
                  <a:pt x="1797354" y="26433"/>
                </a:lnTo>
                <a:close/>
              </a:path>
              <a:path w="1862454" h="219075">
                <a:moveTo>
                  <a:pt x="1772664" y="0"/>
                </a:moveTo>
                <a:lnTo>
                  <a:pt x="1775269" y="28455"/>
                </a:lnTo>
                <a:lnTo>
                  <a:pt x="1797354" y="26433"/>
                </a:lnTo>
                <a:lnTo>
                  <a:pt x="1840340" y="26433"/>
                </a:lnTo>
                <a:lnTo>
                  <a:pt x="177266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091309" y="1348741"/>
            <a:ext cx="7344409" cy="33197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3540" indent="-320040">
              <a:lnSpc>
                <a:spcPts val="3815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82905" algn="l"/>
                <a:tab pos="383540" algn="l"/>
              </a:tabLst>
            </a:pP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Composition</a:t>
            </a:r>
            <a:r>
              <a:rPr sz="3200" b="1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00FF"/>
                </a:solidFill>
                <a:latin typeface="Calibri"/>
                <a:cs typeface="Calibri"/>
              </a:rPr>
              <a:t>(Transitive)</a:t>
            </a:r>
            <a:r>
              <a:rPr sz="3200" b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Relations:</a:t>
            </a:r>
            <a:endParaRPr sz="3200">
              <a:latin typeface="Calibri"/>
              <a:cs typeface="Calibri"/>
            </a:endParaRPr>
          </a:p>
          <a:p>
            <a:pPr marL="501015" algn="ctr">
              <a:lnSpc>
                <a:spcPts val="3815"/>
              </a:lnSpc>
              <a:tabLst>
                <a:tab pos="997585" algn="l"/>
                <a:tab pos="1870710" algn="l"/>
                <a:tab pos="2707005" algn="l"/>
                <a:tab pos="3578225" algn="l"/>
                <a:tab pos="4549140" algn="l"/>
                <a:tab pos="5568315" algn="l"/>
              </a:tabLst>
            </a:pPr>
            <a:r>
              <a:rPr sz="3200" spc="-425" dirty="0">
                <a:solidFill>
                  <a:srgbClr val="D9253E"/>
                </a:solidFill>
                <a:latin typeface="Cambria Math"/>
                <a:cs typeface="Cambria Math"/>
              </a:rPr>
              <a:t>𝑟</a:t>
            </a:r>
            <a:r>
              <a:rPr sz="3450" spc="637" baseline="-15700" dirty="0">
                <a:solidFill>
                  <a:srgbClr val="D9253E"/>
                </a:solidFill>
                <a:latin typeface="Cambria Math"/>
                <a:cs typeface="Cambria Math"/>
              </a:rPr>
              <a:t>"</a:t>
            </a:r>
            <a:r>
              <a:rPr sz="3450" baseline="-15700" dirty="0">
                <a:solidFill>
                  <a:srgbClr val="D9253E"/>
                </a:solidFill>
                <a:latin typeface="Cambria Math"/>
                <a:cs typeface="Cambria Math"/>
              </a:rPr>
              <a:t>	</a:t>
            </a:r>
            <a:r>
              <a:rPr sz="3200" spc="90" dirty="0">
                <a:latin typeface="Cambria Math"/>
                <a:cs typeface="Cambria Math"/>
              </a:rPr>
              <a:t>𝑥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𝑦	∧</a:t>
            </a:r>
            <a:r>
              <a:rPr sz="3200" spc="5" dirty="0">
                <a:latin typeface="Cambria Math"/>
                <a:cs typeface="Cambria Math"/>
              </a:rPr>
              <a:t> </a:t>
            </a:r>
            <a:r>
              <a:rPr sz="3200" spc="-350" dirty="0">
                <a:solidFill>
                  <a:srgbClr val="E88651"/>
                </a:solidFill>
                <a:latin typeface="Cambria Math"/>
                <a:cs typeface="Cambria Math"/>
              </a:rPr>
              <a:t>𝑟</a:t>
            </a:r>
            <a:r>
              <a:rPr sz="3450" spc="-142" baseline="-15700" dirty="0">
                <a:solidFill>
                  <a:srgbClr val="E88651"/>
                </a:solidFill>
                <a:latin typeface="Cambria Math"/>
                <a:cs typeface="Cambria Math"/>
              </a:rPr>
              <a:t>#</a:t>
            </a:r>
            <a:r>
              <a:rPr sz="3450" baseline="-15700" dirty="0">
                <a:solidFill>
                  <a:srgbClr val="E88651"/>
                </a:solidFill>
                <a:latin typeface="Cambria Math"/>
                <a:cs typeface="Cambria Math"/>
              </a:rPr>
              <a:t>	</a:t>
            </a:r>
            <a:r>
              <a:rPr sz="3200" spc="50" dirty="0">
                <a:latin typeface="Cambria Math"/>
                <a:cs typeface="Cambria Math"/>
              </a:rPr>
              <a:t>𝑦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𝑧	⇒</a:t>
            </a:r>
            <a:r>
              <a:rPr sz="3200" spc="185" dirty="0">
                <a:latin typeface="Cambria Math"/>
                <a:cs typeface="Cambria Math"/>
              </a:rPr>
              <a:t> </a:t>
            </a:r>
            <a:r>
              <a:rPr sz="3200" spc="-350" dirty="0">
                <a:solidFill>
                  <a:srgbClr val="0000FF"/>
                </a:solidFill>
                <a:latin typeface="Cambria Math"/>
                <a:cs typeface="Cambria Math"/>
              </a:rPr>
              <a:t>𝑟</a:t>
            </a:r>
            <a:r>
              <a:rPr sz="3450" spc="300" baseline="-15700" dirty="0">
                <a:solidFill>
                  <a:srgbClr val="0000FF"/>
                </a:solidFill>
                <a:latin typeface="Cambria Math"/>
                <a:cs typeface="Cambria Math"/>
              </a:rPr>
              <a:t>/</a:t>
            </a:r>
            <a:r>
              <a:rPr sz="3450" baseline="-15700" dirty="0">
                <a:solidFill>
                  <a:srgbClr val="0000FF"/>
                </a:solidFill>
                <a:latin typeface="Cambria Math"/>
                <a:cs typeface="Cambria Math"/>
              </a:rPr>
              <a:t>	</a:t>
            </a:r>
            <a:r>
              <a:rPr sz="3200" spc="90" dirty="0">
                <a:latin typeface="Cambria Math"/>
                <a:cs typeface="Cambria Math"/>
              </a:rPr>
              <a:t>𝑥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𝑧	∀</a:t>
            </a:r>
            <a:r>
              <a:rPr sz="3200" spc="90" dirty="0">
                <a:latin typeface="Cambria Math"/>
                <a:cs typeface="Cambria Math"/>
              </a:rPr>
              <a:t>𝑥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spc="50" dirty="0">
                <a:latin typeface="Cambria Math"/>
                <a:cs typeface="Cambria Math"/>
              </a:rPr>
              <a:t>𝑦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𝑧</a:t>
            </a:r>
            <a:endParaRPr sz="3200">
              <a:latin typeface="Cambria Math"/>
              <a:cs typeface="Cambria Math"/>
            </a:endParaRPr>
          </a:p>
          <a:p>
            <a:pPr marL="676275" lvl="1" indent="-274955">
              <a:lnSpc>
                <a:spcPts val="3329"/>
              </a:lnSpc>
              <a:spcBef>
                <a:spcPts val="760"/>
              </a:spcBef>
              <a:buClr>
                <a:srgbClr val="60B5CC"/>
              </a:buClr>
              <a:buFont typeface="Wingdings"/>
              <a:buChar char=""/>
              <a:tabLst>
                <a:tab pos="676275" algn="l"/>
              </a:tabLst>
            </a:pPr>
            <a:r>
              <a:rPr sz="2800" b="1" spc="-10" dirty="0">
                <a:solidFill>
                  <a:srgbClr val="008000"/>
                </a:solidFill>
                <a:latin typeface="Calibri"/>
                <a:cs typeface="Calibri"/>
              </a:rPr>
              <a:t>Example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dirty="0">
                <a:latin typeface="Calibri"/>
                <a:cs typeface="Calibri"/>
              </a:rPr>
              <a:t> My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mother’s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husband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my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father.</a:t>
            </a:r>
            <a:endParaRPr sz="2800">
              <a:latin typeface="Calibri"/>
              <a:cs typeface="Calibri"/>
            </a:endParaRPr>
          </a:p>
          <a:p>
            <a:pPr marL="383540" indent="-320040">
              <a:lnSpc>
                <a:spcPts val="381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82905" algn="l"/>
                <a:tab pos="383540" algn="l"/>
              </a:tabLst>
            </a:pPr>
            <a:r>
              <a:rPr sz="3200" b="1" spc="-45" dirty="0">
                <a:solidFill>
                  <a:srgbClr val="0070C0"/>
                </a:solidFill>
                <a:latin typeface="Calibri"/>
                <a:cs typeface="Calibri"/>
              </a:rPr>
              <a:t>TransE</a:t>
            </a:r>
            <a:r>
              <a:rPr sz="3200" b="1" spc="-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can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model </a:t>
            </a:r>
            <a:r>
              <a:rPr sz="3200" spc="-5" dirty="0">
                <a:latin typeface="Calibri"/>
                <a:cs typeface="Calibri"/>
              </a:rPr>
              <a:t>composition </a:t>
            </a:r>
            <a:r>
              <a:rPr sz="3200" spc="-10" dirty="0">
                <a:latin typeface="Calibri"/>
                <a:cs typeface="Calibri"/>
              </a:rPr>
              <a:t>relations</a:t>
            </a:r>
            <a:r>
              <a:rPr sz="3200" spc="-10" dirty="0">
                <a:solidFill>
                  <a:srgbClr val="00B050"/>
                </a:solidFill>
                <a:latin typeface="Wingdings"/>
                <a:cs typeface="Wingdings"/>
              </a:rPr>
              <a:t></a:t>
            </a:r>
            <a:endParaRPr sz="3200">
              <a:latin typeface="Wingdings"/>
              <a:cs typeface="Wingdings"/>
            </a:endParaRPr>
          </a:p>
          <a:p>
            <a:pPr marL="488950" algn="ctr">
              <a:spcBef>
                <a:spcPts val="70"/>
              </a:spcBef>
              <a:tabLst>
                <a:tab pos="951865" algn="l"/>
              </a:tabLst>
            </a:pPr>
            <a:r>
              <a:rPr sz="3200" spc="-30" dirty="0">
                <a:solidFill>
                  <a:srgbClr val="0000FF"/>
                </a:solidFill>
                <a:latin typeface="Cambria Math"/>
                <a:cs typeface="Cambria Math"/>
              </a:rPr>
              <a:t>𝐫</a:t>
            </a:r>
            <a:r>
              <a:rPr sz="3450" spc="-44" baseline="-15700" dirty="0">
                <a:solidFill>
                  <a:srgbClr val="0000FF"/>
                </a:solidFill>
                <a:latin typeface="Cambria Math"/>
                <a:cs typeface="Cambria Math"/>
              </a:rPr>
              <a:t>/	</a:t>
            </a:r>
            <a:r>
              <a:rPr sz="3200" dirty="0">
                <a:latin typeface="Cambria Math"/>
                <a:cs typeface="Cambria Math"/>
              </a:rPr>
              <a:t>=</a:t>
            </a:r>
            <a:r>
              <a:rPr sz="3200" spc="165" dirty="0">
                <a:latin typeface="Cambria Math"/>
                <a:cs typeface="Cambria Math"/>
              </a:rPr>
              <a:t> </a:t>
            </a:r>
            <a:r>
              <a:rPr sz="3200" spc="45" dirty="0">
                <a:solidFill>
                  <a:srgbClr val="D9253E"/>
                </a:solidFill>
                <a:latin typeface="Cambria Math"/>
                <a:cs typeface="Cambria Math"/>
              </a:rPr>
              <a:t>𝐫</a:t>
            </a:r>
            <a:r>
              <a:rPr sz="3450" spc="67" baseline="-15700" dirty="0">
                <a:solidFill>
                  <a:srgbClr val="D9253E"/>
                </a:solidFill>
                <a:latin typeface="Cambria Math"/>
                <a:cs typeface="Cambria Math"/>
              </a:rPr>
              <a:t>"</a:t>
            </a:r>
            <a:r>
              <a:rPr sz="3450" spc="509" baseline="-15700" dirty="0">
                <a:solidFill>
                  <a:srgbClr val="D9253E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+</a:t>
            </a:r>
            <a:r>
              <a:rPr sz="3200" spc="-10" dirty="0">
                <a:latin typeface="Cambria Math"/>
                <a:cs typeface="Cambria Math"/>
              </a:rPr>
              <a:t> </a:t>
            </a:r>
            <a:r>
              <a:rPr sz="3200" spc="-175" dirty="0">
                <a:solidFill>
                  <a:srgbClr val="E88651"/>
                </a:solidFill>
                <a:latin typeface="Cambria Math"/>
                <a:cs typeface="Cambria Math"/>
              </a:rPr>
              <a:t>𝐫</a:t>
            </a:r>
            <a:r>
              <a:rPr sz="3450" spc="-262" baseline="-15700" dirty="0">
                <a:solidFill>
                  <a:srgbClr val="E88651"/>
                </a:solidFill>
                <a:latin typeface="Cambria Math"/>
                <a:cs typeface="Cambria Math"/>
              </a:rPr>
              <a:t>#</a:t>
            </a:r>
            <a:endParaRPr sz="3450" baseline="-15700">
              <a:latin typeface="Cambria Math"/>
              <a:cs typeface="Cambria Math"/>
            </a:endParaRPr>
          </a:p>
          <a:p>
            <a:pPr marL="160020" algn="ctr">
              <a:spcBef>
                <a:spcPts val="3135"/>
              </a:spcBef>
            </a:pPr>
            <a:r>
              <a:rPr sz="2800" dirty="0">
                <a:latin typeface="Cambria Math"/>
                <a:cs typeface="Cambria Math"/>
              </a:rPr>
              <a:t>𝐲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34869" y="5002275"/>
            <a:ext cx="201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latin typeface="Cambria Math"/>
                <a:cs typeface="Cambria Math"/>
              </a:rPr>
              <a:t>𝐳</a:t>
            </a:r>
            <a:endParaRPr sz="2800">
              <a:latin typeface="Cambria Math"/>
              <a:cs typeface="Cambria Math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ADCC5496-8680-47EA-9DBB-471AC7F9A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3763" y="1147883"/>
            <a:ext cx="8070784" cy="518189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1"/>
            <a:ext cx="7936992" cy="55168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334098" y="1946173"/>
            <a:ext cx="820419" cy="376555"/>
          </a:xfrm>
          <a:custGeom>
            <a:avLst/>
            <a:gdLst/>
            <a:ahLst/>
            <a:cxnLst/>
            <a:rect l="l" t="t" r="r" b="b"/>
            <a:pathLst>
              <a:path w="820420" h="376555">
                <a:moveTo>
                  <a:pt x="700317" y="0"/>
                </a:moveTo>
                <a:lnTo>
                  <a:pt x="694959" y="15279"/>
                </a:lnTo>
                <a:lnTo>
                  <a:pt x="716750" y="24736"/>
                </a:lnTo>
                <a:lnTo>
                  <a:pt x="735490" y="37826"/>
                </a:lnTo>
                <a:lnTo>
                  <a:pt x="763817" y="74909"/>
                </a:lnTo>
                <a:lnTo>
                  <a:pt x="780486" y="124940"/>
                </a:lnTo>
                <a:lnTo>
                  <a:pt x="786042" y="186331"/>
                </a:lnTo>
                <a:lnTo>
                  <a:pt x="784647" y="219533"/>
                </a:lnTo>
                <a:lnTo>
                  <a:pt x="773485" y="276782"/>
                </a:lnTo>
                <a:lnTo>
                  <a:pt x="751086" y="321493"/>
                </a:lnTo>
                <a:lnTo>
                  <a:pt x="717004" y="351655"/>
                </a:lnTo>
                <a:lnTo>
                  <a:pt x="695554" y="361156"/>
                </a:lnTo>
                <a:lnTo>
                  <a:pt x="700317" y="376435"/>
                </a:lnTo>
                <a:lnTo>
                  <a:pt x="751662" y="352349"/>
                </a:lnTo>
                <a:lnTo>
                  <a:pt x="789415" y="310653"/>
                </a:lnTo>
                <a:lnTo>
                  <a:pt x="812632" y="254818"/>
                </a:lnTo>
                <a:lnTo>
                  <a:pt x="820371" y="188316"/>
                </a:lnTo>
                <a:lnTo>
                  <a:pt x="818430" y="153807"/>
                </a:lnTo>
                <a:lnTo>
                  <a:pt x="802903" y="92638"/>
                </a:lnTo>
                <a:lnTo>
                  <a:pt x="772108" y="42843"/>
                </a:lnTo>
                <a:lnTo>
                  <a:pt x="727608" y="9853"/>
                </a:lnTo>
                <a:lnTo>
                  <a:pt x="700317" y="0"/>
                </a:lnTo>
                <a:close/>
              </a:path>
              <a:path w="820420" h="376555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2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7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6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06751" y="1946173"/>
            <a:ext cx="820419" cy="376555"/>
          </a:xfrm>
          <a:custGeom>
            <a:avLst/>
            <a:gdLst/>
            <a:ahLst/>
            <a:cxnLst/>
            <a:rect l="l" t="t" r="r" b="b"/>
            <a:pathLst>
              <a:path w="820420" h="376555">
                <a:moveTo>
                  <a:pt x="700317" y="0"/>
                </a:moveTo>
                <a:lnTo>
                  <a:pt x="694959" y="15279"/>
                </a:lnTo>
                <a:lnTo>
                  <a:pt x="716750" y="24736"/>
                </a:lnTo>
                <a:lnTo>
                  <a:pt x="735490" y="37826"/>
                </a:lnTo>
                <a:lnTo>
                  <a:pt x="763817" y="74909"/>
                </a:lnTo>
                <a:lnTo>
                  <a:pt x="780486" y="124940"/>
                </a:lnTo>
                <a:lnTo>
                  <a:pt x="786042" y="186331"/>
                </a:lnTo>
                <a:lnTo>
                  <a:pt x="784647" y="219533"/>
                </a:lnTo>
                <a:lnTo>
                  <a:pt x="773485" y="276782"/>
                </a:lnTo>
                <a:lnTo>
                  <a:pt x="751086" y="321493"/>
                </a:lnTo>
                <a:lnTo>
                  <a:pt x="717004" y="351655"/>
                </a:lnTo>
                <a:lnTo>
                  <a:pt x="695554" y="361156"/>
                </a:lnTo>
                <a:lnTo>
                  <a:pt x="700317" y="376435"/>
                </a:lnTo>
                <a:lnTo>
                  <a:pt x="751662" y="352349"/>
                </a:lnTo>
                <a:lnTo>
                  <a:pt x="789415" y="310653"/>
                </a:lnTo>
                <a:lnTo>
                  <a:pt x="812632" y="254818"/>
                </a:lnTo>
                <a:lnTo>
                  <a:pt x="820371" y="188316"/>
                </a:lnTo>
                <a:lnTo>
                  <a:pt x="818430" y="153807"/>
                </a:lnTo>
                <a:lnTo>
                  <a:pt x="802903" y="92638"/>
                </a:lnTo>
                <a:lnTo>
                  <a:pt x="772108" y="42843"/>
                </a:lnTo>
                <a:lnTo>
                  <a:pt x="727608" y="9853"/>
                </a:lnTo>
                <a:lnTo>
                  <a:pt x="700317" y="0"/>
                </a:lnTo>
                <a:close/>
              </a:path>
              <a:path w="820420" h="376555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2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7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6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42108" y="1348740"/>
            <a:ext cx="7539990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lnSpc>
                <a:spcPts val="3815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Symmetric</a:t>
            </a:r>
            <a:r>
              <a:rPr sz="3200" b="1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Relations:</a:t>
            </a:r>
            <a:endParaRPr sz="3200">
              <a:latin typeface="Calibri"/>
              <a:cs typeface="Calibri"/>
            </a:endParaRPr>
          </a:p>
          <a:p>
            <a:pPr marL="201295" algn="ctr">
              <a:lnSpc>
                <a:spcPts val="3815"/>
              </a:lnSpc>
              <a:tabLst>
                <a:tab pos="572770" algn="l"/>
                <a:tab pos="1409065" algn="l"/>
                <a:tab pos="2245360" algn="l"/>
                <a:tab pos="3235325" algn="l"/>
              </a:tabLst>
            </a:pPr>
            <a:r>
              <a:rPr sz="3200" dirty="0">
                <a:solidFill>
                  <a:srgbClr val="C00000"/>
                </a:solidFill>
                <a:latin typeface="Cambria Math"/>
                <a:cs typeface="Cambria Math"/>
              </a:rPr>
              <a:t>𝑟	</a:t>
            </a:r>
            <a:r>
              <a:rPr sz="3200" spc="50" dirty="0">
                <a:latin typeface="Cambria Math"/>
                <a:cs typeface="Cambria Math"/>
              </a:rPr>
              <a:t>ℎ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𝑡	⇒</a:t>
            </a:r>
            <a:r>
              <a:rPr sz="3200" spc="185" dirty="0"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C00000"/>
                </a:solidFill>
                <a:latin typeface="Cambria Math"/>
                <a:cs typeface="Cambria Math"/>
              </a:rPr>
              <a:t>𝑟	</a:t>
            </a:r>
            <a:r>
              <a:rPr sz="3200" spc="75" dirty="0">
                <a:latin typeface="Cambria Math"/>
                <a:cs typeface="Cambria Math"/>
              </a:rPr>
              <a:t>𝑡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ℎ	∀</a:t>
            </a:r>
            <a:r>
              <a:rPr sz="3200" spc="50" dirty="0">
                <a:latin typeface="Cambria Math"/>
                <a:cs typeface="Cambria Math"/>
              </a:rPr>
              <a:t>ℎ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  <a:p>
            <a:pPr marL="625475" lvl="1" indent="-274955">
              <a:lnSpc>
                <a:spcPts val="3329"/>
              </a:lnSpc>
              <a:spcBef>
                <a:spcPts val="76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10" dirty="0">
                <a:solidFill>
                  <a:srgbClr val="008000"/>
                </a:solidFill>
                <a:latin typeface="Calibri"/>
                <a:cs typeface="Calibri"/>
              </a:rPr>
              <a:t>Example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Family,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Roommate</a:t>
            </a:r>
            <a:endParaRPr sz="2800">
              <a:latin typeface="Calibri"/>
              <a:cs typeface="Calibri"/>
            </a:endParaRPr>
          </a:p>
          <a:p>
            <a:pPr marL="332740" indent="-320040">
              <a:lnSpc>
                <a:spcPts val="381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45" dirty="0">
                <a:solidFill>
                  <a:srgbClr val="0070C0"/>
                </a:solidFill>
                <a:latin typeface="Calibri"/>
                <a:cs typeface="Calibri"/>
              </a:rPr>
              <a:t>TransE</a:t>
            </a:r>
            <a:r>
              <a:rPr sz="3200" b="1" spc="-1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cannot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model</a:t>
            </a:r>
            <a:r>
              <a:rPr sz="3200" spc="-10" dirty="0">
                <a:latin typeface="Calibri"/>
                <a:cs typeface="Calibri"/>
              </a:rPr>
              <a:t> symmetric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relations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Wingdings"/>
                <a:cs typeface="Wingdings"/>
              </a:rPr>
              <a:t></a:t>
            </a:r>
            <a:endParaRPr sz="3200">
              <a:latin typeface="Wingdings"/>
              <a:cs typeface="Wingdings"/>
            </a:endParaRPr>
          </a:p>
          <a:p>
            <a:pPr marL="1176020">
              <a:spcBef>
                <a:spcPts val="70"/>
              </a:spcBef>
              <a:tabLst>
                <a:tab pos="3519804" algn="l"/>
              </a:tabLst>
            </a:pPr>
            <a:r>
              <a:rPr sz="3200" dirty="0">
                <a:latin typeface="Calibri"/>
                <a:cs typeface="Calibri"/>
              </a:rPr>
              <a:t>only if </a:t>
            </a:r>
            <a:r>
              <a:rPr sz="3200" dirty="0">
                <a:latin typeface="Cambria Math"/>
                <a:cs typeface="Cambria Math"/>
              </a:rPr>
              <a:t>𝐫</a:t>
            </a:r>
            <a:r>
              <a:rPr sz="3200" spc="18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=</a:t>
            </a:r>
            <a:r>
              <a:rPr sz="3200" spc="18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0,	𝐡</a:t>
            </a:r>
            <a:r>
              <a:rPr sz="3200" spc="17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=</a:t>
            </a:r>
            <a:r>
              <a:rPr sz="3200" spc="16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𝐭</a:t>
            </a:r>
            <a:endParaRPr sz="3200">
              <a:latin typeface="Cambria Math"/>
              <a:cs typeface="Cambria Math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881313" y="4021414"/>
            <a:ext cx="2924175" cy="2263775"/>
            <a:chOff x="1357312" y="4021413"/>
            <a:chExt cx="2924175" cy="2263775"/>
          </a:xfrm>
        </p:grpSpPr>
        <p:sp>
          <p:nvSpPr>
            <p:cNvPr id="7" name="object 7"/>
            <p:cNvSpPr/>
            <p:nvPr/>
          </p:nvSpPr>
          <p:spPr>
            <a:xfrm>
              <a:off x="1390650" y="4035700"/>
              <a:ext cx="0" cy="2235200"/>
            </a:xfrm>
            <a:custGeom>
              <a:avLst/>
              <a:gdLst/>
              <a:ahLst/>
              <a:cxnLst/>
              <a:rect l="l" t="t" r="r" b="b"/>
              <a:pathLst>
                <a:path h="2235200">
                  <a:moveTo>
                    <a:pt x="0" y="0"/>
                  </a:moveTo>
                  <a:lnTo>
                    <a:pt x="1" y="2235200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71600" y="6254323"/>
              <a:ext cx="2895600" cy="15240"/>
            </a:xfrm>
            <a:custGeom>
              <a:avLst/>
              <a:gdLst/>
              <a:ahLst/>
              <a:cxnLst/>
              <a:rect l="l" t="t" r="r" b="b"/>
              <a:pathLst>
                <a:path w="2895600" h="15239">
                  <a:moveTo>
                    <a:pt x="2895600" y="0"/>
                  </a:moveTo>
                  <a:lnTo>
                    <a:pt x="0" y="15240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9218" y="5494519"/>
              <a:ext cx="82763" cy="827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2863" y="5111918"/>
              <a:ext cx="82763" cy="827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164106" y="5155604"/>
              <a:ext cx="1650364" cy="377190"/>
            </a:xfrm>
            <a:custGeom>
              <a:avLst/>
              <a:gdLst/>
              <a:ahLst/>
              <a:cxnLst/>
              <a:rect l="l" t="t" r="r" b="b"/>
              <a:pathLst>
                <a:path w="1650364" h="377189">
                  <a:moveTo>
                    <a:pt x="1563293" y="27988"/>
                  </a:moveTo>
                  <a:lnTo>
                    <a:pt x="4975" y="348801"/>
                  </a:lnTo>
                  <a:lnTo>
                    <a:pt x="0" y="356356"/>
                  </a:lnTo>
                  <a:lnTo>
                    <a:pt x="3182" y="371814"/>
                  </a:lnTo>
                  <a:lnTo>
                    <a:pt x="10737" y="376789"/>
                  </a:lnTo>
                  <a:lnTo>
                    <a:pt x="1569055" y="55976"/>
                  </a:lnTo>
                  <a:lnTo>
                    <a:pt x="1563293" y="27988"/>
                  </a:lnTo>
                  <a:close/>
                </a:path>
                <a:path w="1650364" h="377189">
                  <a:moveTo>
                    <a:pt x="1645714" y="23516"/>
                  </a:moveTo>
                  <a:lnTo>
                    <a:pt x="1585015" y="23516"/>
                  </a:lnTo>
                  <a:lnTo>
                    <a:pt x="1592571" y="28492"/>
                  </a:lnTo>
                  <a:lnTo>
                    <a:pt x="1595753" y="43949"/>
                  </a:lnTo>
                  <a:lnTo>
                    <a:pt x="1590777" y="51504"/>
                  </a:lnTo>
                  <a:lnTo>
                    <a:pt x="1569055" y="55976"/>
                  </a:lnTo>
                  <a:lnTo>
                    <a:pt x="1574817" y="83964"/>
                  </a:lnTo>
                  <a:lnTo>
                    <a:pt x="1650138" y="24696"/>
                  </a:lnTo>
                  <a:lnTo>
                    <a:pt x="1645714" y="23516"/>
                  </a:lnTo>
                  <a:close/>
                </a:path>
                <a:path w="1650364" h="377189">
                  <a:moveTo>
                    <a:pt x="1585015" y="23516"/>
                  </a:moveTo>
                  <a:lnTo>
                    <a:pt x="1563293" y="27988"/>
                  </a:lnTo>
                  <a:lnTo>
                    <a:pt x="1569055" y="55976"/>
                  </a:lnTo>
                  <a:lnTo>
                    <a:pt x="1590777" y="51504"/>
                  </a:lnTo>
                  <a:lnTo>
                    <a:pt x="1595753" y="43949"/>
                  </a:lnTo>
                  <a:lnTo>
                    <a:pt x="1592571" y="28492"/>
                  </a:lnTo>
                  <a:lnTo>
                    <a:pt x="1585015" y="23516"/>
                  </a:lnTo>
                  <a:close/>
                </a:path>
                <a:path w="1650364" h="377189">
                  <a:moveTo>
                    <a:pt x="1557531" y="0"/>
                  </a:moveTo>
                  <a:lnTo>
                    <a:pt x="1563293" y="27988"/>
                  </a:lnTo>
                  <a:lnTo>
                    <a:pt x="1585015" y="23516"/>
                  </a:lnTo>
                  <a:lnTo>
                    <a:pt x="1645714" y="23516"/>
                  </a:lnTo>
                  <a:lnTo>
                    <a:pt x="155753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318448" y="5172963"/>
            <a:ext cx="2432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latin typeface="Cambria Math"/>
                <a:cs typeface="Cambria Math"/>
              </a:rPr>
              <a:t>𝐡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54358" y="4846827"/>
            <a:ext cx="1606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latin typeface="Cambria Math"/>
                <a:cs typeface="Cambria Math"/>
              </a:rPr>
              <a:t>𝐭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65806" y="4904739"/>
            <a:ext cx="1949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solidFill>
                  <a:srgbClr val="C00000"/>
                </a:solidFill>
                <a:latin typeface="Cambria Math"/>
                <a:cs typeface="Cambria Math"/>
              </a:rPr>
              <a:t>𝐫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920125" y="4428643"/>
            <a:ext cx="59055" cy="184785"/>
          </a:xfrm>
          <a:custGeom>
            <a:avLst/>
            <a:gdLst/>
            <a:ahLst/>
            <a:cxnLst/>
            <a:rect l="l" t="t" r="r" b="b"/>
            <a:pathLst>
              <a:path w="59054" h="184785">
                <a:moveTo>
                  <a:pt x="15278" y="0"/>
                </a:moveTo>
                <a:lnTo>
                  <a:pt x="0" y="0"/>
                </a:lnTo>
                <a:lnTo>
                  <a:pt x="0" y="184645"/>
                </a:lnTo>
                <a:lnTo>
                  <a:pt x="15278" y="184645"/>
                </a:lnTo>
                <a:lnTo>
                  <a:pt x="15278" y="0"/>
                </a:lnTo>
                <a:close/>
              </a:path>
              <a:path w="59054" h="184785">
                <a:moveTo>
                  <a:pt x="58432" y="0"/>
                </a:moveTo>
                <a:lnTo>
                  <a:pt x="43154" y="0"/>
                </a:lnTo>
                <a:lnTo>
                  <a:pt x="43154" y="184645"/>
                </a:lnTo>
                <a:lnTo>
                  <a:pt x="58432" y="184645"/>
                </a:lnTo>
                <a:lnTo>
                  <a:pt x="58432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28839" y="4428643"/>
            <a:ext cx="59055" cy="184785"/>
          </a:xfrm>
          <a:custGeom>
            <a:avLst/>
            <a:gdLst/>
            <a:ahLst/>
            <a:cxnLst/>
            <a:rect l="l" t="t" r="r" b="b"/>
            <a:pathLst>
              <a:path w="59054" h="184785">
                <a:moveTo>
                  <a:pt x="15278" y="0"/>
                </a:moveTo>
                <a:lnTo>
                  <a:pt x="0" y="0"/>
                </a:lnTo>
                <a:lnTo>
                  <a:pt x="0" y="184645"/>
                </a:lnTo>
                <a:lnTo>
                  <a:pt x="15278" y="184645"/>
                </a:lnTo>
                <a:lnTo>
                  <a:pt x="15278" y="0"/>
                </a:lnTo>
                <a:close/>
              </a:path>
              <a:path w="59054" h="184785">
                <a:moveTo>
                  <a:pt x="58432" y="0"/>
                </a:moveTo>
                <a:lnTo>
                  <a:pt x="43154" y="0"/>
                </a:lnTo>
                <a:lnTo>
                  <a:pt x="43154" y="184645"/>
                </a:lnTo>
                <a:lnTo>
                  <a:pt x="58432" y="184645"/>
                </a:lnTo>
                <a:lnTo>
                  <a:pt x="58432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54444" y="4669943"/>
            <a:ext cx="59055" cy="184785"/>
          </a:xfrm>
          <a:custGeom>
            <a:avLst/>
            <a:gdLst/>
            <a:ahLst/>
            <a:cxnLst/>
            <a:rect l="l" t="t" r="r" b="b"/>
            <a:pathLst>
              <a:path w="59054" h="184785">
                <a:moveTo>
                  <a:pt x="15278" y="0"/>
                </a:moveTo>
                <a:lnTo>
                  <a:pt x="0" y="0"/>
                </a:lnTo>
                <a:lnTo>
                  <a:pt x="0" y="184645"/>
                </a:lnTo>
                <a:lnTo>
                  <a:pt x="15278" y="184645"/>
                </a:lnTo>
                <a:lnTo>
                  <a:pt x="15278" y="0"/>
                </a:lnTo>
                <a:close/>
              </a:path>
              <a:path w="59054" h="184785">
                <a:moveTo>
                  <a:pt x="58432" y="0"/>
                </a:moveTo>
                <a:lnTo>
                  <a:pt x="43154" y="0"/>
                </a:lnTo>
                <a:lnTo>
                  <a:pt x="43154" y="184645"/>
                </a:lnTo>
                <a:lnTo>
                  <a:pt x="58432" y="184645"/>
                </a:lnTo>
                <a:lnTo>
                  <a:pt x="58432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63158" y="4669943"/>
            <a:ext cx="59055" cy="184785"/>
          </a:xfrm>
          <a:custGeom>
            <a:avLst/>
            <a:gdLst/>
            <a:ahLst/>
            <a:cxnLst/>
            <a:rect l="l" t="t" r="r" b="b"/>
            <a:pathLst>
              <a:path w="59054" h="184785">
                <a:moveTo>
                  <a:pt x="15278" y="0"/>
                </a:moveTo>
                <a:lnTo>
                  <a:pt x="0" y="0"/>
                </a:lnTo>
                <a:lnTo>
                  <a:pt x="0" y="184645"/>
                </a:lnTo>
                <a:lnTo>
                  <a:pt x="15278" y="184645"/>
                </a:lnTo>
                <a:lnTo>
                  <a:pt x="15278" y="0"/>
                </a:lnTo>
                <a:close/>
              </a:path>
              <a:path w="59054" h="184785">
                <a:moveTo>
                  <a:pt x="58432" y="0"/>
                </a:moveTo>
                <a:lnTo>
                  <a:pt x="43154" y="0"/>
                </a:lnTo>
                <a:lnTo>
                  <a:pt x="43154" y="184645"/>
                </a:lnTo>
                <a:lnTo>
                  <a:pt x="58432" y="184645"/>
                </a:lnTo>
                <a:lnTo>
                  <a:pt x="58432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225953" y="4121405"/>
            <a:ext cx="3851275" cy="75120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  <a:tabLst>
                <a:tab pos="1885314" algn="l"/>
                <a:tab pos="2833370" algn="l"/>
              </a:tabLst>
            </a:pPr>
            <a:r>
              <a:rPr sz="1600" spc="-5" dirty="0">
                <a:solidFill>
                  <a:srgbClr val="008000"/>
                </a:solidFill>
                <a:latin typeface="Arial"/>
                <a:cs typeface="Arial"/>
              </a:rPr>
              <a:t>For all </a:t>
            </a:r>
            <a:r>
              <a:rPr sz="1600" spc="10" dirty="0">
                <a:solidFill>
                  <a:srgbClr val="008000"/>
                </a:solidFill>
                <a:latin typeface="Cambria Math"/>
                <a:cs typeface="Cambria Math"/>
              </a:rPr>
              <a:t>ℎ, </a:t>
            </a:r>
            <a:r>
              <a:rPr sz="1600" dirty="0">
                <a:solidFill>
                  <a:srgbClr val="008000"/>
                </a:solidFill>
                <a:latin typeface="Cambria Math"/>
                <a:cs typeface="Cambria Math"/>
              </a:rPr>
              <a:t>𝑡 </a:t>
            </a:r>
            <a:r>
              <a:rPr sz="1600" spc="-5" dirty="0">
                <a:solidFill>
                  <a:srgbClr val="008000"/>
                </a:solidFill>
                <a:latin typeface="Arial"/>
                <a:cs typeface="Arial"/>
              </a:rPr>
              <a:t>that satisfy </a:t>
            </a:r>
            <a:r>
              <a:rPr sz="1600" spc="10" dirty="0">
                <a:solidFill>
                  <a:srgbClr val="008000"/>
                </a:solidFill>
                <a:latin typeface="Cambria Math"/>
                <a:cs typeface="Cambria Math"/>
              </a:rPr>
              <a:t>𝑟(ℎ, 𝑡)</a:t>
            </a:r>
            <a:r>
              <a:rPr sz="1600" spc="10" dirty="0">
                <a:solidFill>
                  <a:srgbClr val="008000"/>
                </a:solidFill>
                <a:latin typeface="Arial"/>
                <a:cs typeface="Arial"/>
              </a:rPr>
              <a:t>, </a:t>
            </a:r>
            <a:r>
              <a:rPr sz="1600" spc="15" dirty="0">
                <a:solidFill>
                  <a:srgbClr val="008000"/>
                </a:solidFill>
                <a:latin typeface="Cambria Math"/>
                <a:cs typeface="Cambria Math"/>
              </a:rPr>
              <a:t>𝑟(𝑡, </a:t>
            </a:r>
            <a:r>
              <a:rPr sz="1600" spc="10" dirty="0">
                <a:solidFill>
                  <a:srgbClr val="008000"/>
                </a:solidFill>
                <a:latin typeface="Cambria Math"/>
                <a:cs typeface="Cambria Math"/>
              </a:rPr>
              <a:t>ℎ) </a:t>
            </a:r>
            <a:r>
              <a:rPr sz="1600" spc="-5" dirty="0">
                <a:solidFill>
                  <a:srgbClr val="008000"/>
                </a:solidFill>
                <a:latin typeface="Arial"/>
                <a:cs typeface="Arial"/>
              </a:rPr>
              <a:t>is also </a:t>
            </a:r>
            <a:r>
              <a:rPr sz="1600" spc="-43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008000"/>
                </a:solidFill>
                <a:latin typeface="Arial"/>
                <a:cs typeface="Arial"/>
              </a:rPr>
              <a:t>True,</a:t>
            </a:r>
            <a:r>
              <a:rPr sz="1600" spc="1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Arial"/>
                <a:cs typeface="Arial"/>
              </a:rPr>
              <a:t>which</a:t>
            </a:r>
            <a:r>
              <a:rPr sz="160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Arial"/>
                <a:cs typeface="Arial"/>
              </a:rPr>
              <a:t>means	</a:t>
            </a:r>
            <a:r>
              <a:rPr sz="1600" dirty="0">
                <a:solidFill>
                  <a:srgbClr val="008000"/>
                </a:solidFill>
                <a:latin typeface="Cambria Math"/>
                <a:cs typeface="Cambria Math"/>
              </a:rPr>
              <a:t>𝐡 +</a:t>
            </a:r>
            <a:r>
              <a:rPr sz="1600" spc="5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008000"/>
                </a:solidFill>
                <a:latin typeface="Cambria Math"/>
                <a:cs typeface="Cambria Math"/>
              </a:rPr>
              <a:t>𝐫 −</a:t>
            </a:r>
            <a:r>
              <a:rPr sz="1600" spc="5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008000"/>
                </a:solidFill>
                <a:latin typeface="Cambria Math"/>
                <a:cs typeface="Cambria Math"/>
              </a:rPr>
              <a:t>𝐭	=</a:t>
            </a:r>
            <a:r>
              <a:rPr sz="1600" spc="85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008000"/>
                </a:solidFill>
                <a:latin typeface="Cambria Math"/>
                <a:cs typeface="Cambria Math"/>
              </a:rPr>
              <a:t>0</a:t>
            </a:r>
            <a:r>
              <a:rPr sz="1600" spc="80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Arial"/>
                <a:cs typeface="Arial"/>
              </a:rPr>
              <a:t>and</a:t>
            </a:r>
            <a:endParaRPr sz="1600">
              <a:latin typeface="Arial"/>
              <a:cs typeface="Arial"/>
            </a:endParaRPr>
          </a:p>
          <a:p>
            <a:pPr marL="120014">
              <a:lnSpc>
                <a:spcPts val="1830"/>
              </a:lnSpc>
              <a:tabLst>
                <a:tab pos="1067435" algn="l"/>
              </a:tabLst>
            </a:pPr>
            <a:r>
              <a:rPr sz="1600" dirty="0">
                <a:solidFill>
                  <a:srgbClr val="008000"/>
                </a:solidFill>
                <a:latin typeface="Cambria Math"/>
                <a:cs typeface="Cambria Math"/>
              </a:rPr>
              <a:t>𝐭</a:t>
            </a:r>
            <a:r>
              <a:rPr sz="1600" spc="5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008000"/>
                </a:solidFill>
                <a:latin typeface="Cambria Math"/>
                <a:cs typeface="Cambria Math"/>
              </a:rPr>
              <a:t>+</a:t>
            </a:r>
            <a:r>
              <a:rPr sz="1600" spc="5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008000"/>
                </a:solidFill>
                <a:latin typeface="Cambria Math"/>
                <a:cs typeface="Cambria Math"/>
              </a:rPr>
              <a:t>𝐫 −</a:t>
            </a:r>
            <a:r>
              <a:rPr sz="1600" spc="5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008000"/>
                </a:solidFill>
                <a:latin typeface="Cambria Math"/>
                <a:cs typeface="Cambria Math"/>
              </a:rPr>
              <a:t>𝐡	=</a:t>
            </a:r>
            <a:r>
              <a:rPr sz="1600" spc="85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008000"/>
                </a:solidFill>
                <a:latin typeface="Cambria Math"/>
                <a:cs typeface="Cambria Math"/>
              </a:rPr>
              <a:t>0</a:t>
            </a:r>
            <a:r>
              <a:rPr sz="1600" dirty="0">
                <a:solidFill>
                  <a:srgbClr val="008000"/>
                </a:solidFill>
                <a:latin typeface="Arial"/>
                <a:cs typeface="Arial"/>
              </a:rPr>
              <a:t>.</a:t>
            </a:r>
            <a:r>
              <a:rPr sz="1600" spc="-2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Arial"/>
                <a:cs typeface="Arial"/>
              </a:rPr>
              <a:t>Then</a:t>
            </a:r>
            <a:r>
              <a:rPr sz="1600" spc="-1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8000"/>
                </a:solidFill>
                <a:latin typeface="Cambria Math"/>
                <a:cs typeface="Cambria Math"/>
              </a:rPr>
              <a:t>𝐫</a:t>
            </a:r>
            <a:r>
              <a:rPr sz="1600" spc="85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008000"/>
                </a:solidFill>
                <a:latin typeface="Cambria Math"/>
                <a:cs typeface="Cambria Math"/>
              </a:rPr>
              <a:t>=</a:t>
            </a:r>
            <a:r>
              <a:rPr sz="1600" spc="85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008000"/>
                </a:solidFill>
                <a:latin typeface="Cambria Math"/>
                <a:cs typeface="Cambria Math"/>
              </a:rPr>
              <a:t>0</a:t>
            </a:r>
            <a:r>
              <a:rPr sz="1600" spc="90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Arial"/>
                <a:cs typeface="Arial"/>
              </a:rPr>
              <a:t>and </a:t>
            </a:r>
            <a:r>
              <a:rPr sz="1600" dirty="0">
                <a:solidFill>
                  <a:srgbClr val="008000"/>
                </a:solidFill>
                <a:latin typeface="Cambria Math"/>
                <a:cs typeface="Cambria Math"/>
              </a:rPr>
              <a:t>𝐡</a:t>
            </a:r>
            <a:r>
              <a:rPr sz="1600" spc="75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008000"/>
                </a:solidFill>
                <a:latin typeface="Cambria Math"/>
                <a:cs typeface="Cambria Math"/>
              </a:rPr>
              <a:t>=</a:t>
            </a:r>
            <a:r>
              <a:rPr sz="1600" spc="90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1600" dirty="0">
                <a:solidFill>
                  <a:srgbClr val="008000"/>
                </a:solidFill>
                <a:latin typeface="Cambria Math"/>
                <a:cs typeface="Cambria Math"/>
              </a:rPr>
              <a:t>𝐭</a:t>
            </a:r>
            <a:r>
              <a:rPr sz="1600" dirty="0">
                <a:solidFill>
                  <a:srgbClr val="008000"/>
                </a:solidFill>
                <a:latin typeface="Arial"/>
                <a:cs typeface="Arial"/>
              </a:rPr>
              <a:t>,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25953" y="4846828"/>
            <a:ext cx="402018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spc="-5" dirty="0">
                <a:solidFill>
                  <a:srgbClr val="008000"/>
                </a:solidFill>
                <a:latin typeface="Arial"/>
                <a:cs typeface="Arial"/>
              </a:rPr>
              <a:t>however </a:t>
            </a:r>
            <a:r>
              <a:rPr sz="1600" dirty="0">
                <a:solidFill>
                  <a:srgbClr val="008000"/>
                </a:solidFill>
                <a:latin typeface="Cambria Math"/>
                <a:cs typeface="Cambria Math"/>
              </a:rPr>
              <a:t>ℎ </a:t>
            </a:r>
            <a:r>
              <a:rPr sz="1600" spc="-5" dirty="0">
                <a:solidFill>
                  <a:srgbClr val="008000"/>
                </a:solidFill>
                <a:latin typeface="Arial"/>
                <a:cs typeface="Arial"/>
              </a:rPr>
              <a:t>and </a:t>
            </a:r>
            <a:r>
              <a:rPr sz="1600" dirty="0">
                <a:solidFill>
                  <a:srgbClr val="008000"/>
                </a:solidFill>
                <a:latin typeface="Cambria Math"/>
                <a:cs typeface="Cambria Math"/>
              </a:rPr>
              <a:t>𝑡</a:t>
            </a:r>
            <a:r>
              <a:rPr sz="1600" spc="350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Arial"/>
                <a:cs typeface="Arial"/>
              </a:rPr>
              <a:t>are two </a:t>
            </a:r>
            <a:r>
              <a:rPr sz="1600" spc="-10" dirty="0">
                <a:solidFill>
                  <a:srgbClr val="008000"/>
                </a:solidFill>
                <a:latin typeface="Arial"/>
                <a:cs typeface="Arial"/>
              </a:rPr>
              <a:t>different </a:t>
            </a:r>
            <a:r>
              <a:rPr sz="1600" spc="-5" dirty="0">
                <a:solidFill>
                  <a:srgbClr val="008000"/>
                </a:solidFill>
                <a:latin typeface="Arial"/>
                <a:cs typeface="Arial"/>
              </a:rPr>
              <a:t>entities </a:t>
            </a:r>
            <a:r>
              <a:rPr sz="160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Arial"/>
                <a:cs typeface="Arial"/>
              </a:rPr>
              <a:t>and should</a:t>
            </a:r>
            <a:r>
              <a:rPr sz="160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Arial"/>
                <a:cs typeface="Arial"/>
              </a:rPr>
              <a:t>be mapped</a:t>
            </a:r>
            <a:r>
              <a:rPr sz="1600" dirty="0">
                <a:solidFill>
                  <a:srgbClr val="008000"/>
                </a:solidFill>
                <a:latin typeface="Arial"/>
                <a:cs typeface="Arial"/>
              </a:rPr>
              <a:t> to</a:t>
            </a:r>
            <a:r>
              <a:rPr sz="1600" spc="-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Arial"/>
                <a:cs typeface="Arial"/>
              </a:rPr>
              <a:t>different</a:t>
            </a:r>
            <a:r>
              <a:rPr sz="1600" spc="1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Arial"/>
                <a:cs typeface="Arial"/>
              </a:rPr>
              <a:t>locations.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447885" y="3810000"/>
            <a:ext cx="438150" cy="1089660"/>
          </a:xfrm>
          <a:custGeom>
            <a:avLst/>
            <a:gdLst/>
            <a:ahLst/>
            <a:cxnLst/>
            <a:rect l="l" t="t" r="r" b="b"/>
            <a:pathLst>
              <a:path w="438150" h="1089660">
                <a:moveTo>
                  <a:pt x="384811" y="74885"/>
                </a:moveTo>
                <a:lnTo>
                  <a:pt x="0" y="1075639"/>
                </a:lnTo>
                <a:lnTo>
                  <a:pt x="3674" y="1083905"/>
                </a:lnTo>
                <a:lnTo>
                  <a:pt x="18404" y="1089569"/>
                </a:lnTo>
                <a:lnTo>
                  <a:pt x="26671" y="1085894"/>
                </a:lnTo>
                <a:lnTo>
                  <a:pt x="411482" y="85141"/>
                </a:lnTo>
                <a:lnTo>
                  <a:pt x="384811" y="74885"/>
                </a:lnTo>
                <a:close/>
              </a:path>
              <a:path w="438150" h="1089660">
                <a:moveTo>
                  <a:pt x="433806" y="50511"/>
                </a:moveTo>
                <a:lnTo>
                  <a:pt x="401036" y="50511"/>
                </a:lnTo>
                <a:lnTo>
                  <a:pt x="415767" y="56175"/>
                </a:lnTo>
                <a:lnTo>
                  <a:pt x="419441" y="64442"/>
                </a:lnTo>
                <a:lnTo>
                  <a:pt x="411482" y="85141"/>
                </a:lnTo>
                <a:lnTo>
                  <a:pt x="438153" y="95397"/>
                </a:lnTo>
                <a:lnTo>
                  <a:pt x="433806" y="50511"/>
                </a:lnTo>
                <a:close/>
              </a:path>
              <a:path w="438150" h="1089660">
                <a:moveTo>
                  <a:pt x="401036" y="50511"/>
                </a:moveTo>
                <a:lnTo>
                  <a:pt x="392770" y="54187"/>
                </a:lnTo>
                <a:lnTo>
                  <a:pt x="384811" y="74885"/>
                </a:lnTo>
                <a:lnTo>
                  <a:pt x="411482" y="85141"/>
                </a:lnTo>
                <a:lnTo>
                  <a:pt x="419441" y="64442"/>
                </a:lnTo>
                <a:lnTo>
                  <a:pt x="415767" y="56175"/>
                </a:lnTo>
                <a:lnTo>
                  <a:pt x="401036" y="50511"/>
                </a:lnTo>
                <a:close/>
              </a:path>
              <a:path w="438150" h="1089660">
                <a:moveTo>
                  <a:pt x="428914" y="0"/>
                </a:moveTo>
                <a:lnTo>
                  <a:pt x="358140" y="64630"/>
                </a:lnTo>
                <a:lnTo>
                  <a:pt x="384811" y="74885"/>
                </a:lnTo>
                <a:lnTo>
                  <a:pt x="392770" y="54187"/>
                </a:lnTo>
                <a:lnTo>
                  <a:pt x="401036" y="50511"/>
                </a:lnTo>
                <a:lnTo>
                  <a:pt x="433806" y="50511"/>
                </a:lnTo>
                <a:lnTo>
                  <a:pt x="42891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6861048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16708" y="1252366"/>
            <a:ext cx="7715250" cy="3003643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58140" indent="-320040">
              <a:spcBef>
                <a:spcPts val="8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1-to-N </a:t>
            </a:r>
            <a:r>
              <a:rPr sz="3200" b="1" spc="-10" dirty="0">
                <a:latin typeface="Calibri"/>
                <a:cs typeface="Calibri"/>
              </a:rPr>
              <a:t>Relations:</a:t>
            </a:r>
            <a:endParaRPr sz="3200" dirty="0">
              <a:latin typeface="Calibri"/>
              <a:cs typeface="Calibri"/>
            </a:endParaRPr>
          </a:p>
          <a:p>
            <a:pPr marL="650875" marR="30480" lvl="1" indent="-274320">
              <a:lnSpc>
                <a:spcPct val="100699"/>
              </a:lnSpc>
              <a:spcBef>
                <a:spcPts val="645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800" b="1" spc="-10" dirty="0">
                <a:solidFill>
                  <a:srgbClr val="008000"/>
                </a:solidFill>
                <a:latin typeface="Calibri"/>
                <a:cs typeface="Calibri"/>
              </a:rPr>
              <a:t>Example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10" dirty="0">
                <a:latin typeface="Cambria Math"/>
                <a:cs typeface="Cambria Math"/>
              </a:rPr>
              <a:t>(ℎ,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spc="30" dirty="0">
                <a:latin typeface="Cambria Math"/>
                <a:cs typeface="Cambria Math"/>
              </a:rPr>
              <a:t>𝑟,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spc="114" dirty="0">
                <a:solidFill>
                  <a:srgbClr val="D9253E"/>
                </a:solidFill>
                <a:latin typeface="Cambria Math"/>
                <a:cs typeface="Cambria Math"/>
              </a:rPr>
              <a:t>𝑡</a:t>
            </a:r>
            <a:r>
              <a:rPr lang="en-AU" sz="3000" spc="172" baseline="-16666" dirty="0">
                <a:solidFill>
                  <a:srgbClr val="D9253E"/>
                </a:solidFill>
                <a:latin typeface="Cambria Math"/>
                <a:cs typeface="Cambria Math"/>
              </a:rPr>
              <a:t>1</a:t>
            </a:r>
            <a:r>
              <a:rPr sz="2800" spc="114" dirty="0">
                <a:latin typeface="Cambria Math"/>
                <a:cs typeface="Cambria Math"/>
              </a:rPr>
              <a:t>)</a:t>
            </a:r>
            <a:r>
              <a:rPr sz="2800" spc="2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10" dirty="0">
                <a:latin typeface="Cambria Math"/>
                <a:cs typeface="Cambria Math"/>
              </a:rPr>
              <a:t>(ℎ,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spc="30" dirty="0">
                <a:latin typeface="Cambria Math"/>
                <a:cs typeface="Cambria Math"/>
              </a:rPr>
              <a:t>𝑟,</a:t>
            </a:r>
            <a:r>
              <a:rPr sz="2800" spc="-145" dirty="0">
                <a:latin typeface="Cambria Math"/>
                <a:cs typeface="Cambria Math"/>
              </a:rPr>
              <a:t> </a:t>
            </a:r>
            <a:r>
              <a:rPr sz="2800" spc="45" dirty="0">
                <a:solidFill>
                  <a:srgbClr val="479249"/>
                </a:solidFill>
                <a:latin typeface="Cambria Math"/>
                <a:cs typeface="Cambria Math"/>
              </a:rPr>
              <a:t>𝑡</a:t>
            </a:r>
            <a:r>
              <a:rPr lang="en-AU" sz="3000" spc="67" baseline="-16666" dirty="0">
                <a:solidFill>
                  <a:srgbClr val="479249"/>
                </a:solidFill>
                <a:latin typeface="Cambria Math"/>
                <a:cs typeface="Cambria Math"/>
              </a:rPr>
              <a:t>2</a:t>
            </a:r>
            <a:r>
              <a:rPr sz="2800" spc="45" dirty="0">
                <a:latin typeface="Cambria Math"/>
                <a:cs typeface="Cambria Math"/>
              </a:rPr>
              <a:t>)</a:t>
            </a:r>
            <a:r>
              <a:rPr sz="2800" spc="2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both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exist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knowledge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graph,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e.g., </a:t>
            </a:r>
            <a:r>
              <a:rPr sz="2800" dirty="0">
                <a:latin typeface="Cambria Math"/>
                <a:cs typeface="Cambria Math"/>
              </a:rPr>
              <a:t>𝑟</a:t>
            </a:r>
            <a:r>
              <a:rPr sz="2800" spc="8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“StudentsOf”</a:t>
            </a:r>
            <a:endParaRPr sz="2800" dirty="0">
              <a:latin typeface="Calibri"/>
              <a:cs typeface="Calibri"/>
            </a:endParaRPr>
          </a:p>
          <a:p>
            <a:pPr marL="358140" indent="-320040">
              <a:spcBef>
                <a:spcPts val="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200" b="1" spc="-45" dirty="0">
                <a:solidFill>
                  <a:srgbClr val="0070C0"/>
                </a:solidFill>
                <a:latin typeface="Calibri"/>
                <a:cs typeface="Calibri"/>
              </a:rPr>
              <a:t>TransE</a:t>
            </a:r>
            <a:r>
              <a:rPr sz="3200" b="1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cannot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model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1-to-N relations </a:t>
            </a:r>
            <a:r>
              <a:rPr sz="3200" dirty="0">
                <a:solidFill>
                  <a:srgbClr val="FF0000"/>
                </a:solidFill>
                <a:latin typeface="Wingdings"/>
                <a:cs typeface="Wingdings"/>
              </a:rPr>
              <a:t></a:t>
            </a:r>
            <a:endParaRPr sz="3200" dirty="0">
              <a:latin typeface="Wingdings"/>
              <a:cs typeface="Wingdings"/>
            </a:endParaRPr>
          </a:p>
          <a:p>
            <a:pPr marL="650875" marR="213995" lvl="1" indent="-274320">
              <a:lnSpc>
                <a:spcPts val="3290"/>
              </a:lnSpc>
              <a:spcBef>
                <a:spcPts val="830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800" spc="180" dirty="0">
                <a:solidFill>
                  <a:srgbClr val="D9253E"/>
                </a:solidFill>
                <a:latin typeface="Cambria Math"/>
                <a:cs typeface="Cambria Math"/>
              </a:rPr>
              <a:t>𝐭</a:t>
            </a:r>
            <a:r>
              <a:rPr lang="en-AU" sz="3000" spc="270" baseline="-15277" dirty="0">
                <a:solidFill>
                  <a:srgbClr val="D9253E"/>
                </a:solidFill>
                <a:latin typeface="Cambria Math"/>
                <a:cs typeface="Cambria Math"/>
              </a:rPr>
              <a:t>1</a:t>
            </a:r>
            <a:r>
              <a:rPr sz="2800" spc="-5" dirty="0">
                <a:latin typeface="Calibri"/>
                <a:cs typeface="Calibri"/>
              </a:rPr>
              <a:t>and </a:t>
            </a:r>
            <a:r>
              <a:rPr sz="2800" spc="75" dirty="0">
                <a:solidFill>
                  <a:srgbClr val="479249"/>
                </a:solidFill>
                <a:latin typeface="Cambria Math"/>
                <a:cs typeface="Cambria Math"/>
              </a:rPr>
              <a:t>𝐭</a:t>
            </a:r>
            <a:r>
              <a:rPr lang="en-AU" sz="3000" spc="112" baseline="-15277" dirty="0">
                <a:solidFill>
                  <a:srgbClr val="479249"/>
                </a:solidFill>
                <a:latin typeface="Cambria Math"/>
                <a:cs typeface="Cambria Math"/>
              </a:rPr>
              <a:t>2</a:t>
            </a:r>
            <a:r>
              <a:rPr sz="3000" spc="120" baseline="-15277" dirty="0">
                <a:solidFill>
                  <a:srgbClr val="479249"/>
                </a:solidFill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will map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same </a:t>
            </a:r>
            <a:r>
              <a:rPr sz="2800" spc="-50" dirty="0">
                <a:latin typeface="Calibri"/>
                <a:cs typeface="Calibri"/>
              </a:rPr>
              <a:t>vector, </a:t>
            </a:r>
            <a:r>
              <a:rPr sz="2800" spc="-5" dirty="0">
                <a:latin typeface="Calibri"/>
                <a:cs typeface="Calibri"/>
              </a:rPr>
              <a:t>although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they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entities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16709" y="4689348"/>
            <a:ext cx="30689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1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  <a:tab pos="819785" algn="l"/>
              </a:tabLst>
            </a:pPr>
            <a:r>
              <a:rPr sz="3200" spc="235" dirty="0">
                <a:solidFill>
                  <a:srgbClr val="D9253E"/>
                </a:solidFill>
                <a:latin typeface="Cambria Math"/>
                <a:cs typeface="Cambria Math"/>
              </a:rPr>
              <a:t>𝐭</a:t>
            </a:r>
            <a:r>
              <a:rPr lang="en-AU" sz="3450" spc="352" baseline="-15700" dirty="0">
                <a:solidFill>
                  <a:srgbClr val="D9253E"/>
                </a:solidFill>
                <a:latin typeface="Cambria Math"/>
                <a:cs typeface="Cambria Math"/>
              </a:rPr>
              <a:t>1</a:t>
            </a:r>
            <a:r>
              <a:rPr sz="3450" spc="352" baseline="-15700" dirty="0">
                <a:solidFill>
                  <a:srgbClr val="D9253E"/>
                </a:solidFill>
                <a:latin typeface="Cambria Math"/>
                <a:cs typeface="Cambria Math"/>
              </a:rPr>
              <a:t>	</a:t>
            </a:r>
            <a:r>
              <a:rPr sz="3200" dirty="0">
                <a:latin typeface="Cambria Math"/>
                <a:cs typeface="Cambria Math"/>
              </a:rPr>
              <a:t>=</a:t>
            </a:r>
            <a:r>
              <a:rPr sz="3200" spc="16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𝐡</a:t>
            </a:r>
            <a:r>
              <a:rPr sz="3200" spc="-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+</a:t>
            </a:r>
            <a:r>
              <a:rPr sz="3200" spc="-1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𝐫</a:t>
            </a:r>
            <a:r>
              <a:rPr sz="3200" spc="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=</a:t>
            </a:r>
            <a:r>
              <a:rPr sz="3200" spc="160" dirty="0">
                <a:latin typeface="Cambria Math"/>
                <a:cs typeface="Cambria Math"/>
              </a:rPr>
              <a:t> </a:t>
            </a:r>
            <a:r>
              <a:rPr sz="3200" spc="10" dirty="0">
                <a:solidFill>
                  <a:srgbClr val="479249"/>
                </a:solidFill>
                <a:latin typeface="Cambria Math"/>
                <a:cs typeface="Cambria Math"/>
              </a:rPr>
              <a:t>𝐭</a:t>
            </a:r>
            <a:r>
              <a:rPr lang="en-AU" sz="3450" spc="15" baseline="-15700" dirty="0">
                <a:solidFill>
                  <a:srgbClr val="479249"/>
                </a:solidFill>
                <a:latin typeface="Cambria Math"/>
                <a:cs typeface="Cambria Math"/>
              </a:rPr>
              <a:t>2</a:t>
            </a:r>
            <a:endParaRPr sz="3450" baseline="-15700" dirty="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16709" y="5170932"/>
            <a:ext cx="16135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1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  <a:tab pos="819785" algn="l"/>
              </a:tabLst>
            </a:pPr>
            <a:r>
              <a:rPr sz="3200" spc="235" dirty="0">
                <a:solidFill>
                  <a:srgbClr val="D9253E"/>
                </a:solidFill>
                <a:latin typeface="Cambria Math"/>
                <a:cs typeface="Cambria Math"/>
              </a:rPr>
              <a:t>𝐭</a:t>
            </a:r>
            <a:r>
              <a:rPr lang="en-AU" sz="3450" spc="352" baseline="-15700" dirty="0">
                <a:solidFill>
                  <a:srgbClr val="D9253E"/>
                </a:solidFill>
                <a:latin typeface="Cambria Math"/>
                <a:cs typeface="Cambria Math"/>
              </a:rPr>
              <a:t>1</a:t>
            </a:r>
            <a:r>
              <a:rPr sz="3450" spc="352" baseline="-15700" dirty="0">
                <a:solidFill>
                  <a:srgbClr val="D9253E"/>
                </a:solidFill>
                <a:latin typeface="Cambria Math"/>
                <a:cs typeface="Cambria Math"/>
              </a:rPr>
              <a:t>	</a:t>
            </a:r>
            <a:r>
              <a:rPr sz="3200" dirty="0">
                <a:latin typeface="Cambria Math"/>
                <a:cs typeface="Cambria Math"/>
              </a:rPr>
              <a:t>≠</a:t>
            </a:r>
            <a:r>
              <a:rPr sz="3200" spc="110" dirty="0">
                <a:latin typeface="Cambria Math"/>
                <a:cs typeface="Cambria Math"/>
              </a:rPr>
              <a:t> </a:t>
            </a:r>
            <a:r>
              <a:rPr sz="3200" spc="10" dirty="0">
                <a:solidFill>
                  <a:srgbClr val="479249"/>
                </a:solidFill>
                <a:latin typeface="Cambria Math"/>
                <a:cs typeface="Cambria Math"/>
              </a:rPr>
              <a:t>𝐭</a:t>
            </a:r>
            <a:r>
              <a:rPr lang="en-AU" sz="3450" spc="15" baseline="-15700" dirty="0">
                <a:solidFill>
                  <a:srgbClr val="479249"/>
                </a:solidFill>
                <a:latin typeface="Cambria Math"/>
                <a:cs typeface="Cambria Math"/>
              </a:rPr>
              <a:t>2</a:t>
            </a:r>
            <a:endParaRPr sz="3450" baseline="-15700" dirty="0">
              <a:latin typeface="Cambria Math"/>
              <a:cs typeface="Cambria Math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904167" y="4348480"/>
            <a:ext cx="2924175" cy="2248535"/>
            <a:chOff x="5380166" y="4348479"/>
            <a:chExt cx="2924175" cy="2248535"/>
          </a:xfrm>
        </p:grpSpPr>
        <p:sp>
          <p:nvSpPr>
            <p:cNvPr id="7" name="object 7"/>
            <p:cNvSpPr/>
            <p:nvPr/>
          </p:nvSpPr>
          <p:spPr>
            <a:xfrm>
              <a:off x="5413504" y="4348479"/>
              <a:ext cx="0" cy="2235200"/>
            </a:xfrm>
            <a:custGeom>
              <a:avLst/>
              <a:gdLst/>
              <a:ahLst/>
              <a:cxnLst/>
              <a:rect l="l" t="t" r="r" b="b"/>
              <a:pathLst>
                <a:path h="2235200">
                  <a:moveTo>
                    <a:pt x="0" y="0"/>
                  </a:moveTo>
                  <a:lnTo>
                    <a:pt x="1" y="2235200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4454" y="6567101"/>
              <a:ext cx="2895600" cy="15240"/>
            </a:xfrm>
            <a:custGeom>
              <a:avLst/>
              <a:gdLst/>
              <a:ahLst/>
              <a:cxnLst/>
              <a:rect l="l" t="t" r="r" b="b"/>
              <a:pathLst>
                <a:path w="2895600" h="15240">
                  <a:moveTo>
                    <a:pt x="2895600" y="0"/>
                  </a:moveTo>
                  <a:lnTo>
                    <a:pt x="0" y="15240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4920" y="5524558"/>
              <a:ext cx="82763" cy="827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70112" y="5370696"/>
              <a:ext cx="82763" cy="827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69072" y="4715098"/>
              <a:ext cx="82763" cy="8276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510452" y="4783480"/>
              <a:ext cx="842010" cy="798195"/>
            </a:xfrm>
            <a:custGeom>
              <a:avLst/>
              <a:gdLst/>
              <a:ahLst/>
              <a:cxnLst/>
              <a:rect l="l" t="t" r="r" b="b"/>
              <a:pathLst>
                <a:path w="842009" h="798195">
                  <a:moveTo>
                    <a:pt x="814311" y="777252"/>
                  </a:moveTo>
                  <a:lnTo>
                    <a:pt x="809167" y="769823"/>
                  </a:lnTo>
                  <a:lnTo>
                    <a:pt x="187934" y="656882"/>
                  </a:lnTo>
                  <a:lnTo>
                    <a:pt x="188658" y="652919"/>
                  </a:lnTo>
                  <a:lnTo>
                    <a:pt x="193052" y="628764"/>
                  </a:lnTo>
                  <a:lnTo>
                    <a:pt x="101041" y="655599"/>
                  </a:lnTo>
                  <a:lnTo>
                    <a:pt x="177711" y="713105"/>
                  </a:lnTo>
                  <a:lnTo>
                    <a:pt x="182829" y="684999"/>
                  </a:lnTo>
                  <a:lnTo>
                    <a:pt x="804049" y="797928"/>
                  </a:lnTo>
                  <a:lnTo>
                    <a:pt x="811491" y="792784"/>
                  </a:lnTo>
                  <a:lnTo>
                    <a:pt x="814311" y="777252"/>
                  </a:lnTo>
                  <a:close/>
                </a:path>
                <a:path w="842009" h="798195">
                  <a:moveTo>
                    <a:pt x="841717" y="759282"/>
                  </a:moveTo>
                  <a:lnTo>
                    <a:pt x="841311" y="750252"/>
                  </a:lnTo>
                  <a:lnTo>
                    <a:pt x="72898" y="47320"/>
                  </a:lnTo>
                  <a:lnTo>
                    <a:pt x="86588" y="32359"/>
                  </a:lnTo>
                  <a:lnTo>
                    <a:pt x="92176" y="26238"/>
                  </a:lnTo>
                  <a:lnTo>
                    <a:pt x="0" y="0"/>
                  </a:lnTo>
                  <a:lnTo>
                    <a:pt x="34315" y="89496"/>
                  </a:lnTo>
                  <a:lnTo>
                    <a:pt x="53606" y="68414"/>
                  </a:lnTo>
                  <a:lnTo>
                    <a:pt x="822020" y="771334"/>
                  </a:lnTo>
                  <a:lnTo>
                    <a:pt x="831062" y="770928"/>
                  </a:lnTo>
                  <a:lnTo>
                    <a:pt x="841717" y="7592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783963" y="5659119"/>
            <a:ext cx="2197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500" dirty="0">
                <a:latin typeface="Cambria Math"/>
                <a:cs typeface="Cambria Math"/>
              </a:rPr>
              <a:t>𝐡</a:t>
            </a:r>
            <a:endParaRPr sz="25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90954" y="4802632"/>
            <a:ext cx="1771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500" dirty="0">
                <a:latin typeface="Cambria Math"/>
                <a:cs typeface="Cambria Math"/>
              </a:rPr>
              <a:t>𝐫</a:t>
            </a:r>
            <a:endParaRPr sz="25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28926" y="4186936"/>
            <a:ext cx="552450" cy="1653539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172720">
              <a:spcBef>
                <a:spcPts val="1445"/>
              </a:spcBef>
            </a:pPr>
            <a:r>
              <a:rPr sz="2500" spc="160" dirty="0">
                <a:solidFill>
                  <a:srgbClr val="D9253E"/>
                </a:solidFill>
                <a:latin typeface="Cambria Math"/>
                <a:cs typeface="Cambria Math"/>
              </a:rPr>
              <a:t>𝐭</a:t>
            </a:r>
            <a:r>
              <a:rPr lang="en-AU" sz="2700" spc="240" baseline="-16975" dirty="0">
                <a:solidFill>
                  <a:srgbClr val="D9253E"/>
                </a:solidFill>
                <a:latin typeface="Cambria Math"/>
                <a:cs typeface="Cambria Math"/>
              </a:rPr>
              <a:t>1</a:t>
            </a:r>
            <a:endParaRPr sz="2700" baseline="-16975" dirty="0">
              <a:latin typeface="Cambria Math"/>
              <a:cs typeface="Cambria Math"/>
            </a:endParaRPr>
          </a:p>
          <a:p>
            <a:pPr marL="38100">
              <a:spcBef>
                <a:spcPts val="1340"/>
              </a:spcBef>
            </a:pPr>
            <a:r>
              <a:rPr sz="2500" spc="180" dirty="0">
                <a:solidFill>
                  <a:srgbClr val="479249"/>
                </a:solidFill>
                <a:latin typeface="Cambria Math"/>
                <a:cs typeface="Cambria Math"/>
              </a:rPr>
              <a:t>𝐭</a:t>
            </a:r>
            <a:r>
              <a:rPr lang="en-AU" sz="2700" spc="270" baseline="-15432" dirty="0">
                <a:solidFill>
                  <a:srgbClr val="479249"/>
                </a:solidFill>
                <a:latin typeface="Cambria Math"/>
                <a:cs typeface="Cambria Math"/>
              </a:rPr>
              <a:t>2</a:t>
            </a:r>
            <a:endParaRPr sz="2700" baseline="-15432" dirty="0">
              <a:latin typeface="Cambria Math"/>
              <a:cs typeface="Cambria Math"/>
            </a:endParaRPr>
          </a:p>
          <a:p>
            <a:pPr marL="362585">
              <a:spcBef>
                <a:spcPts val="1130"/>
              </a:spcBef>
            </a:pPr>
            <a:r>
              <a:rPr sz="2500" dirty="0">
                <a:latin typeface="Cambria Math"/>
                <a:cs typeface="Cambria Math"/>
              </a:rPr>
              <a:t>𝐫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433059" y="5428996"/>
            <a:ext cx="16319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contradictory!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2640" y="381001"/>
            <a:ext cx="1694688" cy="39319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16709" y="1348740"/>
            <a:ext cx="7962265" cy="464058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8140" marR="297815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200" b="1" spc="-45" dirty="0">
                <a:solidFill>
                  <a:srgbClr val="0070C0"/>
                </a:solidFill>
                <a:latin typeface="Calibri"/>
                <a:cs typeface="Calibri"/>
              </a:rPr>
              <a:t>TransE</a:t>
            </a:r>
            <a:r>
              <a:rPr sz="3200" b="1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models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translation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of </a:t>
            </a:r>
            <a:r>
              <a:rPr sz="3200" b="1" spc="-25" dirty="0">
                <a:latin typeface="Calibri"/>
                <a:cs typeface="Calibri"/>
              </a:rPr>
              <a:t>any</a:t>
            </a:r>
            <a:r>
              <a:rPr sz="3200" b="1" spc="-10" dirty="0">
                <a:latin typeface="Calibri"/>
                <a:cs typeface="Calibri"/>
              </a:rPr>
              <a:t> relation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in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the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same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embedding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space.</a:t>
            </a:r>
            <a:endParaRPr sz="3200">
              <a:latin typeface="Calibri"/>
              <a:cs typeface="Calibri"/>
            </a:endParaRPr>
          </a:p>
          <a:p>
            <a:pPr marL="358140" marR="78740" indent="-320040">
              <a:lnSpc>
                <a:spcPts val="3790"/>
              </a:lnSpc>
              <a:spcBef>
                <a:spcPts val="303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200" b="1" dirty="0">
                <a:latin typeface="Calibri"/>
                <a:cs typeface="Calibri"/>
              </a:rPr>
              <a:t>Can </a:t>
            </a:r>
            <a:r>
              <a:rPr sz="3200" b="1" spc="-15" dirty="0">
                <a:latin typeface="Calibri"/>
                <a:cs typeface="Calibri"/>
              </a:rPr>
              <a:t>we </a:t>
            </a:r>
            <a:r>
              <a:rPr sz="3200" b="1" spc="-5" dirty="0">
                <a:latin typeface="Calibri"/>
                <a:cs typeface="Calibri"/>
              </a:rPr>
              <a:t>design </a:t>
            </a:r>
            <a:r>
              <a:rPr sz="3200" b="1" dirty="0">
                <a:latin typeface="Calibri"/>
                <a:cs typeface="Calibri"/>
              </a:rPr>
              <a:t>a </a:t>
            </a:r>
            <a:r>
              <a:rPr sz="3200" b="1" spc="-10" dirty="0">
                <a:latin typeface="Calibri"/>
                <a:cs typeface="Calibri"/>
              </a:rPr>
              <a:t>new </a:t>
            </a:r>
            <a:r>
              <a:rPr sz="3200" b="1" spc="-5" dirty="0">
                <a:latin typeface="Calibri"/>
                <a:cs typeface="Calibri"/>
              </a:rPr>
              <a:t>space </a:t>
            </a:r>
            <a:r>
              <a:rPr sz="3200" b="1" spc="-20" dirty="0">
                <a:latin typeface="Calibri"/>
                <a:cs typeface="Calibri"/>
              </a:rPr>
              <a:t>for </a:t>
            </a:r>
            <a:r>
              <a:rPr sz="3200" b="1" spc="-5" dirty="0">
                <a:latin typeface="Calibri"/>
                <a:cs typeface="Calibri"/>
              </a:rPr>
              <a:t>each </a:t>
            </a:r>
            <a:r>
              <a:rPr sz="3200" b="1" spc="-10" dirty="0">
                <a:latin typeface="Calibri"/>
                <a:cs typeface="Calibri"/>
              </a:rPr>
              <a:t>relation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and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do</a:t>
            </a:r>
            <a:r>
              <a:rPr sz="3200" b="1" spc="1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translation</a:t>
            </a:r>
            <a:r>
              <a:rPr sz="3200" b="1" dirty="0">
                <a:latin typeface="Calibri"/>
                <a:cs typeface="Calibri"/>
              </a:rPr>
              <a:t> in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0AD00"/>
                </a:solidFill>
                <a:latin typeface="Calibri"/>
                <a:cs typeface="Calibri"/>
              </a:rPr>
              <a:t>relation-specific</a:t>
            </a:r>
            <a:r>
              <a:rPr sz="3200" b="1" dirty="0">
                <a:solidFill>
                  <a:srgbClr val="F0AD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0AD00"/>
                </a:solidFill>
                <a:latin typeface="Calibri"/>
                <a:cs typeface="Calibri"/>
              </a:rPr>
              <a:t>space</a:t>
            </a:r>
            <a:r>
              <a:rPr sz="3200" b="1" spc="-5" dirty="0">
                <a:latin typeface="Calibri"/>
                <a:cs typeface="Calibri"/>
              </a:rPr>
              <a:t>?</a:t>
            </a:r>
            <a:endParaRPr sz="3200">
              <a:latin typeface="Calibri"/>
              <a:cs typeface="Calibri"/>
            </a:endParaRPr>
          </a:p>
          <a:p>
            <a:pPr marL="358140" marR="30480" indent="-320040">
              <a:lnSpc>
                <a:spcPct val="101499"/>
              </a:lnSpc>
              <a:spcBef>
                <a:spcPts val="239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  <a:tab pos="5911215" algn="l"/>
              </a:tabLst>
            </a:pPr>
            <a:r>
              <a:rPr sz="3200" b="1" spc="-40" dirty="0">
                <a:solidFill>
                  <a:srgbClr val="7030A0"/>
                </a:solidFill>
                <a:latin typeface="Calibri"/>
                <a:cs typeface="Calibri"/>
              </a:rPr>
              <a:t>TransR</a:t>
            </a:r>
            <a:r>
              <a:rPr sz="3200" spc="-40" dirty="0">
                <a:latin typeface="Calibri"/>
                <a:cs typeface="Calibri"/>
              </a:rPr>
              <a:t>: </a:t>
            </a:r>
            <a:r>
              <a:rPr sz="3200" dirty="0">
                <a:latin typeface="Calibri"/>
                <a:cs typeface="Calibri"/>
              </a:rPr>
              <a:t>model </a:t>
            </a:r>
            <a:r>
              <a:rPr sz="3200" b="1" spc="-5" dirty="0">
                <a:solidFill>
                  <a:srgbClr val="00B050"/>
                </a:solidFill>
                <a:latin typeface="Calibri"/>
                <a:cs typeface="Calibri"/>
              </a:rPr>
              <a:t>entities </a:t>
            </a:r>
            <a:r>
              <a:rPr sz="3200" dirty="0">
                <a:latin typeface="Calibri"/>
                <a:cs typeface="Calibri"/>
              </a:rPr>
              <a:t>as </a:t>
            </a:r>
            <a:r>
              <a:rPr sz="3200" spc="-20" dirty="0">
                <a:latin typeface="Calibri"/>
                <a:cs typeface="Calibri"/>
              </a:rPr>
              <a:t>vectors </a:t>
            </a:r>
            <a:r>
              <a:rPr sz="3200" dirty="0">
                <a:latin typeface="Calibri"/>
                <a:cs typeface="Calibri"/>
              </a:rPr>
              <a:t>in the </a:t>
            </a:r>
            <a:r>
              <a:rPr sz="3200" spc="-5" dirty="0">
                <a:latin typeface="Calibri"/>
                <a:cs typeface="Calibri"/>
              </a:rPr>
              <a:t>entity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space </a:t>
            </a:r>
            <a:r>
              <a:rPr sz="3200" spc="-125" dirty="0">
                <a:solidFill>
                  <a:srgbClr val="00B050"/>
                </a:solidFill>
                <a:latin typeface="Cambria Math"/>
                <a:cs typeface="Cambria Math"/>
              </a:rPr>
              <a:t>ℝ</a:t>
            </a:r>
            <a:r>
              <a:rPr sz="3450" spc="-187" baseline="28985" dirty="0">
                <a:solidFill>
                  <a:srgbClr val="00B050"/>
                </a:solidFill>
                <a:latin typeface="Cambria Math"/>
                <a:cs typeface="Cambria Math"/>
              </a:rPr>
              <a:t>+</a:t>
            </a:r>
            <a:r>
              <a:rPr sz="3450" spc="952" baseline="28985" dirty="0">
                <a:solidFill>
                  <a:srgbClr val="00B050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latin typeface="Calibri"/>
                <a:cs typeface="Calibri"/>
              </a:rPr>
              <a:t>and model </a:t>
            </a:r>
            <a:r>
              <a:rPr sz="3200" spc="-5" dirty="0">
                <a:latin typeface="Calibri"/>
                <a:cs typeface="Calibri"/>
              </a:rPr>
              <a:t>each 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relation </a:t>
            </a:r>
            <a:r>
              <a:rPr sz="3200" dirty="0">
                <a:latin typeface="Calibri"/>
                <a:cs typeface="Calibri"/>
              </a:rPr>
              <a:t>as </a:t>
            </a:r>
            <a:r>
              <a:rPr sz="3200" spc="-15" dirty="0">
                <a:latin typeface="Calibri"/>
                <a:cs typeface="Calibri"/>
              </a:rPr>
              <a:t>vector 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relation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space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FF"/>
                </a:solidFill>
                <a:latin typeface="Cambria Math"/>
                <a:cs typeface="Cambria Math"/>
              </a:rPr>
              <a:t>𝐫</a:t>
            </a:r>
            <a:r>
              <a:rPr sz="3200" spc="195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0000FF"/>
                </a:solidFill>
                <a:latin typeface="Cambria Math"/>
                <a:cs typeface="Cambria Math"/>
              </a:rPr>
              <a:t>∈</a:t>
            </a:r>
            <a:r>
              <a:rPr sz="3200" spc="195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sz="3200" spc="55" dirty="0">
                <a:solidFill>
                  <a:srgbClr val="0000FF"/>
                </a:solidFill>
                <a:latin typeface="Cambria Math"/>
                <a:cs typeface="Cambria Math"/>
              </a:rPr>
              <a:t>ℝ</a:t>
            </a:r>
            <a:r>
              <a:rPr sz="3450" spc="82" baseline="28985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sz="3450" spc="675" baseline="28985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0000FF"/>
                </a:solidFill>
                <a:latin typeface="Calibri"/>
                <a:cs typeface="Calibri"/>
              </a:rPr>
              <a:t>with</a:t>
            </a:r>
            <a:r>
              <a:rPr sz="3200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275" dirty="0">
                <a:solidFill>
                  <a:srgbClr val="0000FF"/>
                </a:solidFill>
                <a:latin typeface="Cambria Math"/>
                <a:cs typeface="Cambria Math"/>
              </a:rPr>
              <a:t>𝐌</a:t>
            </a:r>
            <a:r>
              <a:rPr sz="3450" spc="412" baseline="-15700" dirty="0">
                <a:solidFill>
                  <a:srgbClr val="0000FF"/>
                </a:solidFill>
                <a:latin typeface="Cambria Math"/>
                <a:cs typeface="Cambria Math"/>
              </a:rPr>
              <a:t>!	</a:t>
            </a:r>
            <a:r>
              <a:rPr sz="3200" dirty="0">
                <a:solidFill>
                  <a:srgbClr val="0000FF"/>
                </a:solidFill>
                <a:latin typeface="Cambria Math"/>
                <a:cs typeface="Cambria Math"/>
              </a:rPr>
              <a:t>∈</a:t>
            </a:r>
            <a:r>
              <a:rPr sz="3200" spc="17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sz="3200" spc="-10" dirty="0">
                <a:solidFill>
                  <a:srgbClr val="0000FF"/>
                </a:solidFill>
                <a:latin typeface="Cambria Math"/>
                <a:cs typeface="Cambria Math"/>
              </a:rPr>
              <a:t>ℝ</a:t>
            </a:r>
            <a:r>
              <a:rPr sz="3450" spc="-15" baseline="28985" dirty="0">
                <a:solidFill>
                  <a:srgbClr val="0000FF"/>
                </a:solidFill>
                <a:latin typeface="Cambria Math"/>
                <a:cs typeface="Cambria Math"/>
              </a:rPr>
              <a:t>0×+</a:t>
            </a:r>
            <a:r>
              <a:rPr sz="3450" spc="630" baseline="28985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latin typeface="Calibri"/>
                <a:cs typeface="Calibri"/>
              </a:rPr>
              <a:t>as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0" dirty="0">
                <a:latin typeface="Calibri"/>
                <a:cs typeface="Calibri"/>
              </a:rPr>
              <a:t> projection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matrix.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27467" y="29971"/>
            <a:ext cx="60166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Lin,</a:t>
            </a:r>
            <a:r>
              <a:rPr sz="12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et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 al., 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Learning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entity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and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relation</a:t>
            </a:r>
            <a:r>
              <a:rPr sz="1200" u="sng" spc="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embeddings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for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knowledge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graph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completion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,</a:t>
            </a:r>
            <a:r>
              <a:rPr sz="1200" spc="-5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AAAI</a:t>
            </a:r>
            <a:r>
              <a:rPr sz="12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rbel"/>
                <a:cs typeface="Corbel"/>
              </a:rPr>
              <a:t>2015</a:t>
            </a:r>
            <a:endParaRPr sz="1200">
              <a:latin typeface="Corbel"/>
              <a:cs typeface="Corbel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BD15E7-EB12-4658-84B2-B8DC82DFF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727" y="1348740"/>
            <a:ext cx="8426546" cy="49836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2640" y="381001"/>
            <a:ext cx="1694688" cy="39319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16708" y="1349756"/>
            <a:ext cx="7576820" cy="1421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8140" marR="30480" indent="-320040" algn="just">
              <a:lnSpc>
                <a:spcPct val="102699"/>
              </a:lnSpc>
              <a:buClr>
                <a:srgbClr val="F0AD00"/>
              </a:buClr>
              <a:buSzPct val="80000"/>
              <a:buFont typeface="Wingdings 2"/>
              <a:buChar char=""/>
              <a:tabLst>
                <a:tab pos="358140" algn="l"/>
              </a:tabLst>
            </a:pPr>
            <a:r>
              <a:rPr sz="3000" b="1" spc="-35" dirty="0">
                <a:solidFill>
                  <a:srgbClr val="7030A0"/>
                </a:solidFill>
                <a:latin typeface="Calibri"/>
                <a:cs typeface="Calibri"/>
              </a:rPr>
              <a:t>TransR</a:t>
            </a:r>
            <a:r>
              <a:rPr sz="3000" spc="-35" dirty="0">
                <a:latin typeface="Calibri"/>
                <a:cs typeface="Calibri"/>
              </a:rPr>
              <a:t>: </a:t>
            </a:r>
            <a:r>
              <a:rPr sz="3000" spc="-5" dirty="0">
                <a:latin typeface="Calibri"/>
                <a:cs typeface="Calibri"/>
              </a:rPr>
              <a:t>model </a:t>
            </a:r>
            <a:r>
              <a:rPr sz="3000" b="1" spc="-5" dirty="0">
                <a:solidFill>
                  <a:srgbClr val="00B050"/>
                </a:solidFill>
                <a:latin typeface="Calibri"/>
                <a:cs typeface="Calibri"/>
              </a:rPr>
              <a:t>entities </a:t>
            </a:r>
            <a:r>
              <a:rPr sz="3000" dirty="0">
                <a:latin typeface="Calibri"/>
                <a:cs typeface="Calibri"/>
              </a:rPr>
              <a:t>as </a:t>
            </a:r>
            <a:r>
              <a:rPr sz="3000" spc="-20" dirty="0">
                <a:latin typeface="Calibri"/>
                <a:cs typeface="Calibri"/>
              </a:rPr>
              <a:t>vectors </a:t>
            </a:r>
            <a:r>
              <a:rPr sz="3000" spc="-5" dirty="0">
                <a:latin typeface="Calibri"/>
                <a:cs typeface="Calibri"/>
              </a:rPr>
              <a:t>in the </a:t>
            </a:r>
            <a:r>
              <a:rPr sz="3000" spc="-10" dirty="0">
                <a:latin typeface="Calibri"/>
                <a:cs typeface="Calibri"/>
              </a:rPr>
              <a:t>entity </a:t>
            </a:r>
            <a:r>
              <a:rPr sz="3000" spc="-5" dirty="0">
                <a:latin typeface="Calibri"/>
                <a:cs typeface="Calibri"/>
              </a:rPr>
              <a:t> space </a:t>
            </a:r>
            <a:r>
              <a:rPr sz="3000" spc="90" dirty="0">
                <a:solidFill>
                  <a:srgbClr val="00B050"/>
                </a:solidFill>
                <a:latin typeface="Cambria Math"/>
                <a:cs typeface="Cambria Math"/>
              </a:rPr>
              <a:t>ℝ</a:t>
            </a:r>
            <a:r>
              <a:rPr sz="3300" spc="135" baseline="27777" dirty="0">
                <a:solidFill>
                  <a:srgbClr val="00B050"/>
                </a:solidFill>
                <a:latin typeface="Cambria Math"/>
                <a:cs typeface="Cambria Math"/>
              </a:rPr>
              <a:t>6 </a:t>
            </a:r>
            <a:r>
              <a:rPr sz="3000" spc="-5" dirty="0">
                <a:latin typeface="Calibri"/>
                <a:cs typeface="Calibri"/>
              </a:rPr>
              <a:t>and model each </a:t>
            </a:r>
            <a:r>
              <a:rPr sz="3000" b="1" spc="-10" dirty="0">
                <a:solidFill>
                  <a:srgbClr val="0000FF"/>
                </a:solidFill>
                <a:latin typeface="Calibri"/>
                <a:cs typeface="Calibri"/>
              </a:rPr>
              <a:t>relation </a:t>
            </a:r>
            <a:r>
              <a:rPr sz="3000" dirty="0">
                <a:latin typeface="Calibri"/>
                <a:cs typeface="Calibri"/>
              </a:rPr>
              <a:t>as </a:t>
            </a:r>
            <a:r>
              <a:rPr sz="3000" spc="-15" dirty="0">
                <a:latin typeface="Calibri"/>
                <a:cs typeface="Calibri"/>
              </a:rPr>
              <a:t>vector </a:t>
            </a:r>
            <a:r>
              <a:rPr sz="3000" spc="-5" dirty="0">
                <a:latin typeface="Calibri"/>
                <a:cs typeface="Calibri"/>
              </a:rPr>
              <a:t>in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relation </a:t>
            </a:r>
            <a:r>
              <a:rPr sz="3000" spc="-5" dirty="0">
                <a:latin typeface="Calibri"/>
                <a:cs typeface="Calibri"/>
              </a:rPr>
              <a:t>space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0000FF"/>
                </a:solidFill>
                <a:latin typeface="Cambria Math"/>
                <a:cs typeface="Cambria Math"/>
              </a:rPr>
              <a:t>𝐫</a:t>
            </a:r>
            <a:r>
              <a:rPr sz="3000" spc="165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sz="3000" dirty="0">
                <a:solidFill>
                  <a:srgbClr val="0000FF"/>
                </a:solidFill>
                <a:latin typeface="Cambria Math"/>
                <a:cs typeface="Cambria Math"/>
              </a:rPr>
              <a:t>∈</a:t>
            </a:r>
            <a:r>
              <a:rPr sz="3000" spc="17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sz="3000" spc="55" dirty="0">
                <a:solidFill>
                  <a:srgbClr val="0000FF"/>
                </a:solidFill>
                <a:latin typeface="Cambria Math"/>
                <a:cs typeface="Cambria Math"/>
              </a:rPr>
              <a:t>ℝ</a:t>
            </a:r>
            <a:r>
              <a:rPr sz="3300" spc="82" baseline="27777" dirty="0">
                <a:solidFill>
                  <a:srgbClr val="0000FF"/>
                </a:solidFill>
                <a:latin typeface="Cambria Math"/>
                <a:cs typeface="Cambria Math"/>
              </a:rPr>
              <a:t>7</a:t>
            </a:r>
            <a:r>
              <a:rPr sz="3300" spc="547" baseline="27777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sz="3000" spc="-5" dirty="0">
                <a:solidFill>
                  <a:srgbClr val="0000FF"/>
                </a:solidFill>
                <a:latin typeface="Calibri"/>
                <a:cs typeface="Calibri"/>
              </a:rPr>
              <a:t>with</a:t>
            </a:r>
            <a:r>
              <a:rPr sz="30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0000FF"/>
                </a:solidFill>
                <a:latin typeface="Cambria Math"/>
                <a:cs typeface="Cambria Math"/>
              </a:rPr>
              <a:t>𝐌</a:t>
            </a:r>
            <a:r>
              <a:rPr sz="3300" spc="-37" baseline="-15151" dirty="0">
                <a:solidFill>
                  <a:srgbClr val="0000FF"/>
                </a:solidFill>
                <a:latin typeface="Cambria Math"/>
                <a:cs typeface="Cambria Math"/>
              </a:rPr>
              <a:t>8</a:t>
            </a:r>
            <a:r>
              <a:rPr sz="3300" spc="120" baseline="-15151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sz="3000" dirty="0">
                <a:solidFill>
                  <a:srgbClr val="0000FF"/>
                </a:solidFill>
                <a:latin typeface="Cambria Math"/>
                <a:cs typeface="Cambria Math"/>
              </a:rPr>
              <a:t>∈</a:t>
            </a:r>
            <a:r>
              <a:rPr sz="3000" spc="175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sz="3000" spc="85" dirty="0">
                <a:solidFill>
                  <a:srgbClr val="0000FF"/>
                </a:solidFill>
                <a:latin typeface="Cambria Math"/>
                <a:cs typeface="Cambria Math"/>
              </a:rPr>
              <a:t>ℝ</a:t>
            </a:r>
            <a:r>
              <a:rPr sz="3300" spc="127" baseline="27777" dirty="0">
                <a:solidFill>
                  <a:srgbClr val="0000FF"/>
                </a:solidFill>
                <a:latin typeface="Cambria Math"/>
                <a:cs typeface="Cambria Math"/>
              </a:rPr>
              <a:t>7×6</a:t>
            </a:r>
            <a:r>
              <a:rPr sz="3300" spc="555" baseline="27777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sz="3000" dirty="0">
                <a:latin typeface="Calibri"/>
                <a:cs typeface="Calibri"/>
              </a:rPr>
              <a:t>as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the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15947" y="3838339"/>
            <a:ext cx="615315" cy="282575"/>
          </a:xfrm>
          <a:custGeom>
            <a:avLst/>
            <a:gdLst/>
            <a:ahLst/>
            <a:cxnLst/>
            <a:rect l="l" t="t" r="r" b="b"/>
            <a:pathLst>
              <a:path w="615314" h="282575">
                <a:moveTo>
                  <a:pt x="525237" y="0"/>
                </a:moveTo>
                <a:lnTo>
                  <a:pt x="521219" y="11460"/>
                </a:lnTo>
                <a:lnTo>
                  <a:pt x="537562" y="18552"/>
                </a:lnTo>
                <a:lnTo>
                  <a:pt x="551617" y="28370"/>
                </a:lnTo>
                <a:lnTo>
                  <a:pt x="580155" y="73878"/>
                </a:lnTo>
                <a:lnTo>
                  <a:pt x="588489" y="115662"/>
                </a:lnTo>
                <a:lnTo>
                  <a:pt x="589531" y="139749"/>
                </a:lnTo>
                <a:lnTo>
                  <a:pt x="588484" y="164650"/>
                </a:lnTo>
                <a:lnTo>
                  <a:pt x="580112" y="207587"/>
                </a:lnTo>
                <a:lnTo>
                  <a:pt x="551635" y="253826"/>
                </a:lnTo>
                <a:lnTo>
                  <a:pt x="521666" y="270866"/>
                </a:lnTo>
                <a:lnTo>
                  <a:pt x="525237" y="282327"/>
                </a:lnTo>
                <a:lnTo>
                  <a:pt x="563747" y="264263"/>
                </a:lnTo>
                <a:lnTo>
                  <a:pt x="592061" y="232990"/>
                </a:lnTo>
                <a:lnTo>
                  <a:pt x="609474" y="191113"/>
                </a:lnTo>
                <a:lnTo>
                  <a:pt x="615278" y="141237"/>
                </a:lnTo>
                <a:lnTo>
                  <a:pt x="613822" y="115355"/>
                </a:lnTo>
                <a:lnTo>
                  <a:pt x="602176" y="69479"/>
                </a:lnTo>
                <a:lnTo>
                  <a:pt x="579080" y="32133"/>
                </a:lnTo>
                <a:lnTo>
                  <a:pt x="545706" y="7390"/>
                </a:lnTo>
                <a:lnTo>
                  <a:pt x="525237" y="0"/>
                </a:lnTo>
                <a:close/>
              </a:path>
              <a:path w="615314" h="282575">
                <a:moveTo>
                  <a:pt x="90040" y="0"/>
                </a:moveTo>
                <a:lnTo>
                  <a:pt x="51624" y="18101"/>
                </a:lnTo>
                <a:lnTo>
                  <a:pt x="23290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0" y="167175"/>
                </a:lnTo>
                <a:lnTo>
                  <a:pt x="13059" y="213051"/>
                </a:lnTo>
                <a:lnTo>
                  <a:pt x="36099" y="250277"/>
                </a:lnTo>
                <a:lnTo>
                  <a:pt x="69511" y="274946"/>
                </a:lnTo>
                <a:lnTo>
                  <a:pt x="90040" y="282327"/>
                </a:lnTo>
                <a:lnTo>
                  <a:pt x="93612" y="270866"/>
                </a:lnTo>
                <a:lnTo>
                  <a:pt x="77525" y="263742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8" y="11460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16708" y="2497328"/>
            <a:ext cx="3229610" cy="1642745"/>
          </a:xfrm>
          <a:prstGeom prst="rect">
            <a:avLst/>
          </a:prstGeom>
        </p:spPr>
        <p:txBody>
          <a:bodyPr vert="horz" wrap="square" lIns="0" tIns="248920" rIns="0" bIns="0" rtlCol="0">
            <a:spAutoFit/>
          </a:bodyPr>
          <a:lstStyle/>
          <a:p>
            <a:pPr marL="358140">
              <a:spcBef>
                <a:spcPts val="1960"/>
              </a:spcBef>
            </a:pPr>
            <a:r>
              <a:rPr sz="3000" b="1" spc="-10" dirty="0">
                <a:solidFill>
                  <a:srgbClr val="0000FF"/>
                </a:solidFill>
                <a:latin typeface="Calibri"/>
                <a:cs typeface="Calibri"/>
              </a:rPr>
              <a:t>projection</a:t>
            </a:r>
            <a:r>
              <a:rPr sz="3000" b="1" spc="-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000" b="1" spc="-10" dirty="0">
                <a:solidFill>
                  <a:srgbClr val="0000FF"/>
                </a:solidFill>
                <a:latin typeface="Calibri"/>
                <a:cs typeface="Calibri"/>
              </a:rPr>
              <a:t>matrix</a:t>
            </a:r>
            <a:r>
              <a:rPr sz="3000" spc="-10" dirty="0">
                <a:latin typeface="Calibri"/>
                <a:cs typeface="Calibri"/>
              </a:rPr>
              <a:t>.</a:t>
            </a:r>
            <a:endParaRPr sz="3000">
              <a:latin typeface="Calibri"/>
              <a:cs typeface="Calibri"/>
            </a:endParaRPr>
          </a:p>
          <a:p>
            <a:pPr marL="358140" indent="-320040">
              <a:spcBef>
                <a:spcPts val="1485"/>
              </a:spcBef>
              <a:buClr>
                <a:srgbClr val="F0AD00"/>
              </a:buClr>
              <a:buSzPct val="79166"/>
              <a:buFont typeface="Wingdings 2"/>
              <a:buChar char=""/>
              <a:tabLst>
                <a:tab pos="357505" algn="l"/>
                <a:tab pos="358140" algn="l"/>
                <a:tab pos="1908810" algn="l"/>
              </a:tabLst>
            </a:pPr>
            <a:r>
              <a:rPr sz="2400" spc="-45" dirty="0">
                <a:latin typeface="Cambria Math"/>
                <a:cs typeface="Cambria Math"/>
              </a:rPr>
              <a:t>𝐡</a:t>
            </a:r>
            <a:r>
              <a:rPr sz="2700" spc="-67" baseline="-15432" dirty="0">
                <a:latin typeface="Cambria Math"/>
                <a:cs typeface="Cambria Math"/>
              </a:rPr>
              <a:t>&lt;</a:t>
            </a:r>
            <a:r>
              <a:rPr sz="2700" spc="502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spc="45" dirty="0">
                <a:latin typeface="Cambria Math"/>
                <a:cs typeface="Cambria Math"/>
              </a:rPr>
              <a:t>𝐌</a:t>
            </a:r>
            <a:r>
              <a:rPr sz="2700" spc="67" baseline="-15432" dirty="0">
                <a:latin typeface="Cambria Math"/>
                <a:cs typeface="Cambria Math"/>
              </a:rPr>
              <a:t>/</a:t>
            </a:r>
            <a:r>
              <a:rPr sz="2400" spc="45" dirty="0">
                <a:latin typeface="Cambria Math"/>
                <a:cs typeface="Cambria Math"/>
              </a:rPr>
              <a:t>𝐡,	</a:t>
            </a:r>
            <a:r>
              <a:rPr sz="2400" spc="5" dirty="0">
                <a:latin typeface="Cambria Math"/>
                <a:cs typeface="Cambria Math"/>
              </a:rPr>
              <a:t>𝐭</a:t>
            </a:r>
            <a:r>
              <a:rPr sz="2700" spc="7" baseline="-15432" dirty="0">
                <a:latin typeface="Cambria Math"/>
                <a:cs typeface="Cambria Math"/>
              </a:rPr>
              <a:t>&lt;</a:t>
            </a:r>
            <a:r>
              <a:rPr sz="2700" spc="434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90" dirty="0">
                <a:latin typeface="Cambria Math"/>
                <a:cs typeface="Cambria Math"/>
              </a:rPr>
              <a:t> </a:t>
            </a:r>
            <a:r>
              <a:rPr sz="2400" spc="60" dirty="0">
                <a:latin typeface="Cambria Math"/>
                <a:cs typeface="Cambria Math"/>
              </a:rPr>
              <a:t>𝐌</a:t>
            </a:r>
            <a:r>
              <a:rPr sz="2700" spc="89" baseline="-15432" dirty="0">
                <a:latin typeface="Cambria Math"/>
                <a:cs typeface="Cambria Math"/>
              </a:rPr>
              <a:t>/</a:t>
            </a:r>
            <a:r>
              <a:rPr sz="2400" spc="60" dirty="0">
                <a:latin typeface="Cambria Math"/>
                <a:cs typeface="Cambria Math"/>
              </a:rPr>
              <a:t>𝐭</a:t>
            </a:r>
            <a:endParaRPr sz="2400">
              <a:latin typeface="Cambria Math"/>
              <a:cs typeface="Cambria Math"/>
            </a:endParaRPr>
          </a:p>
          <a:p>
            <a:pPr marL="358140" indent="-320040">
              <a:spcBef>
                <a:spcPts val="25"/>
              </a:spcBef>
              <a:buClr>
                <a:srgbClr val="F0AD00"/>
              </a:buClr>
              <a:buSzPct val="79166"/>
              <a:buFont typeface="Wingdings 2"/>
              <a:buChar char=""/>
              <a:tabLst>
                <a:tab pos="357505" algn="l"/>
                <a:tab pos="358140" algn="l"/>
                <a:tab pos="2698750" algn="l"/>
              </a:tabLst>
            </a:pPr>
            <a:r>
              <a:rPr sz="2400" b="1" dirty="0">
                <a:solidFill>
                  <a:srgbClr val="D60093"/>
                </a:solidFill>
                <a:latin typeface="Calibri"/>
                <a:cs typeface="Calibri"/>
              </a:rPr>
              <a:t>S</a:t>
            </a:r>
            <a:r>
              <a:rPr sz="2400" b="1" spc="-15" dirty="0">
                <a:solidFill>
                  <a:srgbClr val="D60093"/>
                </a:solidFill>
                <a:latin typeface="Calibri"/>
                <a:cs typeface="Calibri"/>
              </a:rPr>
              <a:t>c</a:t>
            </a:r>
            <a:r>
              <a:rPr sz="2400" b="1" spc="-5" dirty="0">
                <a:solidFill>
                  <a:srgbClr val="D60093"/>
                </a:solidFill>
                <a:latin typeface="Calibri"/>
                <a:cs typeface="Calibri"/>
              </a:rPr>
              <a:t>o</a:t>
            </a:r>
            <a:r>
              <a:rPr sz="2400" b="1" spc="-30" dirty="0">
                <a:solidFill>
                  <a:srgbClr val="D60093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D60093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D60093"/>
                </a:solidFill>
                <a:latin typeface="Calibri"/>
                <a:cs typeface="Calibri"/>
              </a:rPr>
              <a:t>f</a:t>
            </a:r>
            <a:r>
              <a:rPr sz="2400" b="1" spc="-5" dirty="0">
                <a:solidFill>
                  <a:srgbClr val="D60093"/>
                </a:solidFill>
                <a:latin typeface="Calibri"/>
                <a:cs typeface="Calibri"/>
              </a:rPr>
              <a:t>unc</a:t>
            </a:r>
            <a:r>
              <a:rPr sz="2400" b="1" spc="5" dirty="0">
                <a:solidFill>
                  <a:srgbClr val="D60093"/>
                </a:solidFill>
                <a:latin typeface="Calibri"/>
                <a:cs typeface="Calibri"/>
              </a:rPr>
              <a:t>t</a:t>
            </a:r>
            <a:r>
              <a:rPr sz="2400" b="1" spc="-5" dirty="0">
                <a:solidFill>
                  <a:srgbClr val="D60093"/>
                </a:solidFill>
                <a:latin typeface="Calibri"/>
                <a:cs typeface="Calibri"/>
              </a:rPr>
              <a:t>ion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65" dirty="0">
                <a:latin typeface="Cambria Math"/>
                <a:cs typeface="Cambria Math"/>
              </a:rPr>
              <a:t>𝑓</a:t>
            </a:r>
            <a:r>
              <a:rPr sz="2700" spc="104" baseline="-15432" dirty="0">
                <a:latin typeface="Cambria Math"/>
                <a:cs typeface="Cambria Math"/>
              </a:rPr>
              <a:t>/</a:t>
            </a:r>
            <a:r>
              <a:rPr sz="2700" baseline="-15432" dirty="0">
                <a:latin typeface="Cambria Math"/>
                <a:cs typeface="Cambria Math"/>
              </a:rPr>
              <a:t>	</a:t>
            </a:r>
            <a:r>
              <a:rPr sz="2400" spc="45" dirty="0">
                <a:latin typeface="Cambria Math"/>
                <a:cs typeface="Cambria Math"/>
              </a:rPr>
              <a:t>ℎ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𝑡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04548" y="3748532"/>
            <a:ext cx="2524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−||𝐡</a:t>
            </a:r>
            <a:r>
              <a:rPr sz="2700" spc="-30" baseline="-15432" dirty="0">
                <a:latin typeface="Cambria Math"/>
                <a:cs typeface="Cambria Math"/>
              </a:rPr>
              <a:t>&lt;</a:t>
            </a:r>
            <a:r>
              <a:rPr sz="2700" spc="284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𝐫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spc="15" dirty="0">
                <a:latin typeface="Cambria Math"/>
                <a:cs typeface="Cambria Math"/>
              </a:rPr>
              <a:t>𝐭</a:t>
            </a:r>
            <a:r>
              <a:rPr sz="2700" spc="22" baseline="-15432" dirty="0">
                <a:latin typeface="Cambria Math"/>
                <a:cs typeface="Cambria Math"/>
              </a:rPr>
              <a:t>&lt;</a:t>
            </a:r>
            <a:r>
              <a:rPr sz="2400" spc="15" dirty="0">
                <a:latin typeface="Cambria Math"/>
                <a:cs typeface="Cambria Math"/>
              </a:rPr>
              <a:t>||</a:t>
            </a:r>
            <a:endParaRPr sz="2400">
              <a:latin typeface="Cambria Math"/>
              <a:cs typeface="Cambria Math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253016" y="4562029"/>
            <a:ext cx="2943860" cy="2028825"/>
            <a:chOff x="729016" y="4562028"/>
            <a:chExt cx="2943860" cy="2028825"/>
          </a:xfrm>
        </p:grpSpPr>
        <p:sp>
          <p:nvSpPr>
            <p:cNvPr id="8" name="object 8"/>
            <p:cNvSpPr/>
            <p:nvPr/>
          </p:nvSpPr>
          <p:spPr>
            <a:xfrm>
              <a:off x="743303" y="4576315"/>
              <a:ext cx="0" cy="2000250"/>
            </a:xfrm>
            <a:custGeom>
              <a:avLst/>
              <a:gdLst/>
              <a:ahLst/>
              <a:cxnLst/>
              <a:rect l="l" t="t" r="r" b="b"/>
              <a:pathLst>
                <a:path h="2000250">
                  <a:moveTo>
                    <a:pt x="0" y="0"/>
                  </a:moveTo>
                  <a:lnTo>
                    <a:pt x="1" y="1999665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2581" y="6556402"/>
              <a:ext cx="2895600" cy="13970"/>
            </a:xfrm>
            <a:custGeom>
              <a:avLst/>
              <a:gdLst/>
              <a:ahLst/>
              <a:cxnLst/>
              <a:rect l="l" t="t" r="r" b="b"/>
              <a:pathLst>
                <a:path w="2895600" h="13970">
                  <a:moveTo>
                    <a:pt x="2895600" y="0"/>
                  </a:moveTo>
                  <a:lnTo>
                    <a:pt x="0" y="13634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5738" y="5612830"/>
              <a:ext cx="82807" cy="770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2949" y="4979158"/>
              <a:ext cx="82809" cy="7703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920920" y="5838951"/>
            <a:ext cx="4311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500" spc="-45" dirty="0">
                <a:latin typeface="Cambria Math"/>
                <a:cs typeface="Cambria Math"/>
              </a:rPr>
              <a:t>𝐡</a:t>
            </a:r>
            <a:r>
              <a:rPr sz="2700" spc="-67" baseline="-15432" dirty="0">
                <a:latin typeface="Cambria Math"/>
                <a:cs typeface="Cambria Math"/>
              </a:rPr>
              <a:t>&lt;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57902" y="5598159"/>
            <a:ext cx="3708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500" spc="5" dirty="0">
                <a:latin typeface="Cambria Math"/>
                <a:cs typeface="Cambria Math"/>
              </a:rPr>
              <a:t>𝐭</a:t>
            </a:r>
            <a:r>
              <a:rPr sz="2700" spc="7" baseline="-15432" dirty="0">
                <a:latin typeface="Cambria Math"/>
                <a:cs typeface="Cambria Math"/>
              </a:rPr>
              <a:t>&lt;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31402" y="5710935"/>
            <a:ext cx="1771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500" dirty="0">
                <a:latin typeface="Cambria Math"/>
                <a:cs typeface="Cambria Math"/>
              </a:rPr>
              <a:t>𝐫</a:t>
            </a:r>
            <a:endParaRPr sz="2500">
              <a:latin typeface="Cambria Math"/>
              <a:cs typeface="Cambria Math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72683" y="4555361"/>
            <a:ext cx="6329680" cy="2012950"/>
            <a:chOff x="1648683" y="4555361"/>
            <a:chExt cx="6329680" cy="2012950"/>
          </a:xfrm>
        </p:grpSpPr>
        <p:sp>
          <p:nvSpPr>
            <p:cNvPr id="16" name="object 16"/>
            <p:cNvSpPr/>
            <p:nvPr/>
          </p:nvSpPr>
          <p:spPr>
            <a:xfrm>
              <a:off x="5086931" y="4555361"/>
              <a:ext cx="0" cy="2000250"/>
            </a:xfrm>
            <a:custGeom>
              <a:avLst/>
              <a:gdLst/>
              <a:ahLst/>
              <a:cxnLst/>
              <a:rect l="l" t="t" r="r" b="b"/>
              <a:pathLst>
                <a:path h="2000250">
                  <a:moveTo>
                    <a:pt x="0" y="0"/>
                  </a:moveTo>
                  <a:lnTo>
                    <a:pt x="1" y="1999665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67880" y="6540196"/>
              <a:ext cx="2895600" cy="13970"/>
            </a:xfrm>
            <a:custGeom>
              <a:avLst/>
              <a:gdLst/>
              <a:ahLst/>
              <a:cxnLst/>
              <a:rect l="l" t="t" r="r" b="b"/>
              <a:pathLst>
                <a:path w="2895600" h="13970">
                  <a:moveTo>
                    <a:pt x="2895600" y="0"/>
                  </a:moveTo>
                  <a:lnTo>
                    <a:pt x="0" y="13634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56565" y="5838508"/>
              <a:ext cx="82809" cy="7703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59605" y="5654065"/>
              <a:ext cx="82809" cy="7703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709613" y="5646752"/>
              <a:ext cx="1272540" cy="245745"/>
            </a:xfrm>
            <a:custGeom>
              <a:avLst/>
              <a:gdLst/>
              <a:ahLst/>
              <a:cxnLst/>
              <a:rect l="l" t="t" r="r" b="b"/>
              <a:pathLst>
                <a:path w="1272540" h="245745">
                  <a:moveTo>
                    <a:pt x="1185398" y="28214"/>
                  </a:moveTo>
                  <a:lnTo>
                    <a:pt x="5303" y="217415"/>
                  </a:lnTo>
                  <a:lnTo>
                    <a:pt x="0" y="224744"/>
                  </a:lnTo>
                  <a:lnTo>
                    <a:pt x="2499" y="240327"/>
                  </a:lnTo>
                  <a:lnTo>
                    <a:pt x="9827" y="245630"/>
                  </a:lnTo>
                  <a:lnTo>
                    <a:pt x="1189921" y="56429"/>
                  </a:lnTo>
                  <a:lnTo>
                    <a:pt x="1185398" y="28214"/>
                  </a:lnTo>
                  <a:close/>
                </a:path>
                <a:path w="1272540" h="245745">
                  <a:moveTo>
                    <a:pt x="1259432" y="24703"/>
                  </a:moveTo>
                  <a:lnTo>
                    <a:pt x="1207297" y="24703"/>
                  </a:lnTo>
                  <a:lnTo>
                    <a:pt x="1214625" y="30007"/>
                  </a:lnTo>
                  <a:lnTo>
                    <a:pt x="1217123" y="45589"/>
                  </a:lnTo>
                  <a:lnTo>
                    <a:pt x="1211820" y="52918"/>
                  </a:lnTo>
                  <a:lnTo>
                    <a:pt x="1189921" y="56429"/>
                  </a:lnTo>
                  <a:lnTo>
                    <a:pt x="1194445" y="84643"/>
                  </a:lnTo>
                  <a:lnTo>
                    <a:pt x="1272303" y="28751"/>
                  </a:lnTo>
                  <a:lnTo>
                    <a:pt x="1259432" y="24703"/>
                  </a:lnTo>
                  <a:close/>
                </a:path>
                <a:path w="1272540" h="245745">
                  <a:moveTo>
                    <a:pt x="1207297" y="24703"/>
                  </a:moveTo>
                  <a:lnTo>
                    <a:pt x="1185398" y="28214"/>
                  </a:lnTo>
                  <a:lnTo>
                    <a:pt x="1189921" y="56429"/>
                  </a:lnTo>
                  <a:lnTo>
                    <a:pt x="1211820" y="52918"/>
                  </a:lnTo>
                  <a:lnTo>
                    <a:pt x="1217123" y="45589"/>
                  </a:lnTo>
                  <a:lnTo>
                    <a:pt x="1214625" y="30007"/>
                  </a:lnTo>
                  <a:lnTo>
                    <a:pt x="1207297" y="24703"/>
                  </a:lnTo>
                  <a:close/>
                </a:path>
                <a:path w="1272540" h="245745">
                  <a:moveTo>
                    <a:pt x="1180875" y="0"/>
                  </a:moveTo>
                  <a:lnTo>
                    <a:pt x="1185398" y="28214"/>
                  </a:lnTo>
                  <a:lnTo>
                    <a:pt x="1207297" y="24703"/>
                  </a:lnTo>
                  <a:lnTo>
                    <a:pt x="1259432" y="24703"/>
                  </a:lnTo>
                  <a:lnTo>
                    <a:pt x="11808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24143" y="5651348"/>
              <a:ext cx="2247265" cy="226060"/>
            </a:xfrm>
            <a:custGeom>
              <a:avLst/>
              <a:gdLst/>
              <a:ahLst/>
              <a:cxnLst/>
              <a:rect l="l" t="t" r="r" b="b"/>
              <a:pathLst>
                <a:path w="2247265" h="226060">
                  <a:moveTo>
                    <a:pt x="0" y="0"/>
                  </a:moveTo>
                  <a:lnTo>
                    <a:pt x="2246828" y="22567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53445" y="5034756"/>
              <a:ext cx="5320665" cy="657860"/>
            </a:xfrm>
            <a:custGeom>
              <a:avLst/>
              <a:gdLst/>
              <a:ahLst/>
              <a:cxnLst/>
              <a:rect l="l" t="t" r="r" b="b"/>
              <a:pathLst>
                <a:path w="5320665" h="657860">
                  <a:moveTo>
                    <a:pt x="0" y="0"/>
                  </a:moveTo>
                  <a:lnTo>
                    <a:pt x="5320564" y="65782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221628" y="4647692"/>
            <a:ext cx="2498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Spac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 o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f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rela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tion </a:t>
            </a:r>
            <a:r>
              <a:rPr spc="-5" dirty="0">
                <a:solidFill>
                  <a:srgbClr val="0000FF"/>
                </a:solidFill>
                <a:latin typeface="Cambria Math"/>
                <a:cs typeface="Cambria Math"/>
              </a:rPr>
              <a:t>𝒓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r>
              <a:rPr b="1" spc="-1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Cambria Math"/>
                <a:cs typeface="Cambria Math"/>
              </a:rPr>
              <a:t>ℝ</a:t>
            </a:r>
            <a:r>
              <a:rPr sz="1950" baseline="27777" dirty="0">
                <a:solidFill>
                  <a:srgbClr val="0000FF"/>
                </a:solidFill>
                <a:latin typeface="Cambria Math"/>
                <a:cs typeface="Cambria Math"/>
              </a:rPr>
              <a:t>𝒌</a:t>
            </a:r>
            <a:endParaRPr sz="1950" baseline="27777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88459" y="4477491"/>
            <a:ext cx="2358390" cy="1658620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00330">
              <a:spcBef>
                <a:spcPts val="1270"/>
              </a:spcBef>
            </a:pPr>
            <a:r>
              <a:rPr b="1" spc="-5" dirty="0">
                <a:solidFill>
                  <a:srgbClr val="008000"/>
                </a:solidFill>
                <a:latin typeface="Arial"/>
                <a:cs typeface="Arial"/>
              </a:rPr>
              <a:t>Spac</a:t>
            </a:r>
            <a:r>
              <a:rPr b="1" dirty="0">
                <a:solidFill>
                  <a:srgbClr val="008000"/>
                </a:solidFill>
                <a:latin typeface="Arial"/>
                <a:cs typeface="Arial"/>
              </a:rPr>
              <a:t>e</a:t>
            </a:r>
            <a:r>
              <a:rPr b="1" spc="-5" dirty="0">
                <a:solidFill>
                  <a:srgbClr val="008000"/>
                </a:solidFill>
                <a:latin typeface="Arial"/>
                <a:cs typeface="Arial"/>
              </a:rPr>
              <a:t> o</a:t>
            </a:r>
            <a:r>
              <a:rPr b="1" dirty="0">
                <a:solidFill>
                  <a:srgbClr val="008000"/>
                </a:solidFill>
                <a:latin typeface="Arial"/>
                <a:cs typeface="Arial"/>
              </a:rPr>
              <a:t>f </a:t>
            </a:r>
            <a:r>
              <a:rPr b="1" spc="-5" dirty="0">
                <a:solidFill>
                  <a:srgbClr val="008000"/>
                </a:solidFill>
                <a:latin typeface="Arial"/>
                <a:cs typeface="Arial"/>
              </a:rPr>
              <a:t>en</a:t>
            </a:r>
            <a:r>
              <a:rPr b="1" dirty="0">
                <a:solidFill>
                  <a:srgbClr val="008000"/>
                </a:solidFill>
                <a:latin typeface="Arial"/>
                <a:cs typeface="Arial"/>
              </a:rPr>
              <a:t>t</a:t>
            </a:r>
            <a:r>
              <a:rPr b="1" spc="-5" dirty="0">
                <a:solidFill>
                  <a:srgbClr val="008000"/>
                </a:solidFill>
                <a:latin typeface="Arial"/>
                <a:cs typeface="Arial"/>
              </a:rPr>
              <a:t>i</a:t>
            </a:r>
            <a:r>
              <a:rPr b="1" dirty="0">
                <a:solidFill>
                  <a:srgbClr val="008000"/>
                </a:solidFill>
                <a:latin typeface="Arial"/>
                <a:cs typeface="Arial"/>
              </a:rPr>
              <a:t>t</a:t>
            </a:r>
            <a:r>
              <a:rPr b="1" spc="-5" dirty="0">
                <a:solidFill>
                  <a:srgbClr val="008000"/>
                </a:solidFill>
                <a:latin typeface="Arial"/>
                <a:cs typeface="Arial"/>
              </a:rPr>
              <a:t>ies</a:t>
            </a:r>
            <a:r>
              <a:rPr b="1" dirty="0">
                <a:solidFill>
                  <a:srgbClr val="008000"/>
                </a:solidFill>
                <a:latin typeface="Arial"/>
                <a:cs typeface="Arial"/>
              </a:rPr>
              <a:t>:</a:t>
            </a:r>
            <a:r>
              <a:rPr b="1" spc="-10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8000"/>
                </a:solidFill>
                <a:latin typeface="Cambria Math"/>
                <a:cs typeface="Cambria Math"/>
              </a:rPr>
              <a:t>ℝ</a:t>
            </a:r>
            <a:r>
              <a:rPr sz="1950" baseline="27777" dirty="0">
                <a:solidFill>
                  <a:srgbClr val="008000"/>
                </a:solidFill>
                <a:latin typeface="Cambria Math"/>
                <a:cs typeface="Cambria Math"/>
              </a:rPr>
              <a:t>𝒅</a:t>
            </a:r>
            <a:endParaRPr sz="1950" baseline="27777">
              <a:latin typeface="Cambria Math"/>
              <a:cs typeface="Cambria Math"/>
            </a:endParaRPr>
          </a:p>
          <a:p>
            <a:pPr marL="38100">
              <a:spcBef>
                <a:spcPts val="1630"/>
              </a:spcBef>
            </a:pPr>
            <a:r>
              <a:rPr sz="2500" dirty="0">
                <a:latin typeface="Cambria Math"/>
                <a:cs typeface="Cambria Math"/>
              </a:rPr>
              <a:t>𝐭</a:t>
            </a:r>
            <a:endParaRPr sz="2500">
              <a:latin typeface="Cambria Math"/>
              <a:cs typeface="Cambria Math"/>
            </a:endParaRPr>
          </a:p>
          <a:p>
            <a:pPr marR="494030" algn="r">
              <a:spcBef>
                <a:spcPts val="1895"/>
              </a:spcBef>
            </a:pPr>
            <a:r>
              <a:rPr sz="2500" dirty="0">
                <a:latin typeface="Cambria Math"/>
                <a:cs typeface="Cambria Math"/>
              </a:rPr>
              <a:t>𝐡</a:t>
            </a:r>
            <a:endParaRPr sz="25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58743" y="3132329"/>
            <a:ext cx="11430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300" dirty="0">
                <a:solidFill>
                  <a:srgbClr val="0000FF"/>
                </a:solidFill>
                <a:latin typeface="Cambria Math"/>
                <a:cs typeface="Cambria Math"/>
              </a:rPr>
              <a:t>𝒓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79293" y="3023108"/>
            <a:ext cx="3153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853440" algn="l"/>
              </a:tabLst>
            </a:pPr>
            <a:r>
              <a:rPr b="1" spc="-5" dirty="0">
                <a:latin typeface="Arial"/>
                <a:cs typeface="Arial"/>
              </a:rPr>
              <a:t>Use </a:t>
            </a:r>
            <a:r>
              <a:rPr dirty="0">
                <a:solidFill>
                  <a:srgbClr val="0000FF"/>
                </a:solidFill>
                <a:latin typeface="Cambria Math"/>
                <a:cs typeface="Cambria Math"/>
              </a:rPr>
              <a:t>𝐌	</a:t>
            </a:r>
            <a:r>
              <a:rPr b="1" dirty="0">
                <a:latin typeface="Arial"/>
                <a:cs typeface="Arial"/>
              </a:rPr>
              <a:t>to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C00000"/>
                </a:solidFill>
                <a:latin typeface="Arial"/>
                <a:cs typeface="Arial"/>
              </a:rPr>
              <a:t>project</a:t>
            </a:r>
            <a:r>
              <a:rPr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from</a:t>
            </a:r>
            <a:r>
              <a:rPr b="1" spc="-2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entity</a:t>
            </a:r>
            <a:endParaRPr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53893" y="3288284"/>
            <a:ext cx="33356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s</a:t>
            </a:r>
            <a:r>
              <a:rPr b="1" dirty="0">
                <a:latin typeface="Arial"/>
                <a:cs typeface="Arial"/>
              </a:rPr>
              <a:t>p</a:t>
            </a:r>
            <a:r>
              <a:rPr b="1" spc="-5" dirty="0">
                <a:latin typeface="Arial"/>
                <a:cs typeface="Arial"/>
              </a:rPr>
              <a:t>ac</a:t>
            </a:r>
            <a:r>
              <a:rPr b="1" dirty="0">
                <a:latin typeface="Arial"/>
                <a:cs typeface="Arial"/>
              </a:rPr>
              <a:t>e</a:t>
            </a:r>
            <a:r>
              <a:rPr b="1" spc="-130" dirty="0"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B050"/>
                </a:solidFill>
                <a:latin typeface="Cambria Math"/>
                <a:cs typeface="Cambria Math"/>
              </a:rPr>
              <a:t>ℝ</a:t>
            </a:r>
            <a:r>
              <a:rPr sz="1950" baseline="27777" dirty="0">
                <a:solidFill>
                  <a:srgbClr val="00B050"/>
                </a:solidFill>
                <a:latin typeface="Cambria Math"/>
                <a:cs typeface="Cambria Math"/>
              </a:rPr>
              <a:t>𝒅 </a:t>
            </a:r>
            <a:r>
              <a:rPr sz="1950" spc="22" baseline="27777" dirty="0">
                <a:solidFill>
                  <a:srgbClr val="00B050"/>
                </a:solidFill>
                <a:latin typeface="Cambria Math"/>
                <a:cs typeface="Cambria Math"/>
              </a:rPr>
              <a:t> </a:t>
            </a:r>
            <a:r>
              <a:rPr b="1" dirty="0">
                <a:latin typeface="Arial"/>
                <a:cs typeface="Arial"/>
              </a:rPr>
              <a:t>to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relatio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 spac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b="1" spc="-1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Cambria Math"/>
                <a:cs typeface="Cambria Math"/>
              </a:rPr>
              <a:t>ℝ</a:t>
            </a:r>
            <a:r>
              <a:rPr sz="1950" spc="960" baseline="27777" dirty="0">
                <a:solidFill>
                  <a:srgbClr val="0000FF"/>
                </a:solidFill>
                <a:latin typeface="Cambria Math"/>
                <a:cs typeface="Cambria Math"/>
              </a:rPr>
              <a:t>.</a:t>
            </a:r>
            <a:r>
              <a:rPr dirty="0">
                <a:latin typeface="Arial"/>
                <a:cs typeface="Arial"/>
              </a:rPr>
              <a:t>!</a:t>
            </a:r>
            <a:endParaRPr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53499" y="4935219"/>
            <a:ext cx="5194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800" dirty="0">
                <a:solidFill>
                  <a:srgbClr val="0000FF"/>
                </a:solidFill>
                <a:latin typeface="Cambria Math"/>
                <a:cs typeface="Cambria Math"/>
              </a:rPr>
              <a:t>𝐌</a:t>
            </a:r>
            <a:r>
              <a:rPr sz="3000" baseline="-16666" dirty="0">
                <a:solidFill>
                  <a:srgbClr val="0000FF"/>
                </a:solidFill>
                <a:latin typeface="Cambria Math"/>
                <a:cs typeface="Cambria Math"/>
              </a:rPr>
              <a:t>𝒓</a:t>
            </a:r>
            <a:endParaRPr sz="3000" baseline="-16666">
              <a:latin typeface="Cambria Math"/>
              <a:cs typeface="Cambria Math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BC419349-2CC2-4601-A93F-0801141139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2829" y="1278511"/>
            <a:ext cx="8000769" cy="540222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7023" y="347471"/>
            <a:ext cx="7461504" cy="55168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334098" y="1946173"/>
            <a:ext cx="820419" cy="376555"/>
          </a:xfrm>
          <a:custGeom>
            <a:avLst/>
            <a:gdLst/>
            <a:ahLst/>
            <a:cxnLst/>
            <a:rect l="l" t="t" r="r" b="b"/>
            <a:pathLst>
              <a:path w="820420" h="376555">
                <a:moveTo>
                  <a:pt x="700317" y="0"/>
                </a:moveTo>
                <a:lnTo>
                  <a:pt x="694959" y="15279"/>
                </a:lnTo>
                <a:lnTo>
                  <a:pt x="716750" y="24736"/>
                </a:lnTo>
                <a:lnTo>
                  <a:pt x="735490" y="37826"/>
                </a:lnTo>
                <a:lnTo>
                  <a:pt x="763817" y="74909"/>
                </a:lnTo>
                <a:lnTo>
                  <a:pt x="780486" y="124940"/>
                </a:lnTo>
                <a:lnTo>
                  <a:pt x="786042" y="186331"/>
                </a:lnTo>
                <a:lnTo>
                  <a:pt x="784647" y="219533"/>
                </a:lnTo>
                <a:lnTo>
                  <a:pt x="773485" y="276782"/>
                </a:lnTo>
                <a:lnTo>
                  <a:pt x="751086" y="321493"/>
                </a:lnTo>
                <a:lnTo>
                  <a:pt x="717004" y="351655"/>
                </a:lnTo>
                <a:lnTo>
                  <a:pt x="695554" y="361156"/>
                </a:lnTo>
                <a:lnTo>
                  <a:pt x="700317" y="376435"/>
                </a:lnTo>
                <a:lnTo>
                  <a:pt x="751662" y="352349"/>
                </a:lnTo>
                <a:lnTo>
                  <a:pt x="789415" y="310653"/>
                </a:lnTo>
                <a:lnTo>
                  <a:pt x="812632" y="254818"/>
                </a:lnTo>
                <a:lnTo>
                  <a:pt x="820371" y="188316"/>
                </a:lnTo>
                <a:lnTo>
                  <a:pt x="818430" y="153807"/>
                </a:lnTo>
                <a:lnTo>
                  <a:pt x="802903" y="92638"/>
                </a:lnTo>
                <a:lnTo>
                  <a:pt x="772108" y="42843"/>
                </a:lnTo>
                <a:lnTo>
                  <a:pt x="727608" y="9853"/>
                </a:lnTo>
                <a:lnTo>
                  <a:pt x="700317" y="0"/>
                </a:lnTo>
                <a:close/>
              </a:path>
              <a:path w="820420" h="376555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2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7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6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06751" y="1946173"/>
            <a:ext cx="820419" cy="376555"/>
          </a:xfrm>
          <a:custGeom>
            <a:avLst/>
            <a:gdLst/>
            <a:ahLst/>
            <a:cxnLst/>
            <a:rect l="l" t="t" r="r" b="b"/>
            <a:pathLst>
              <a:path w="820420" h="376555">
                <a:moveTo>
                  <a:pt x="700317" y="0"/>
                </a:moveTo>
                <a:lnTo>
                  <a:pt x="694959" y="15279"/>
                </a:lnTo>
                <a:lnTo>
                  <a:pt x="716750" y="24736"/>
                </a:lnTo>
                <a:lnTo>
                  <a:pt x="735490" y="37826"/>
                </a:lnTo>
                <a:lnTo>
                  <a:pt x="763817" y="74909"/>
                </a:lnTo>
                <a:lnTo>
                  <a:pt x="780486" y="124940"/>
                </a:lnTo>
                <a:lnTo>
                  <a:pt x="786042" y="186331"/>
                </a:lnTo>
                <a:lnTo>
                  <a:pt x="784647" y="219533"/>
                </a:lnTo>
                <a:lnTo>
                  <a:pt x="773485" y="276782"/>
                </a:lnTo>
                <a:lnTo>
                  <a:pt x="751086" y="321493"/>
                </a:lnTo>
                <a:lnTo>
                  <a:pt x="717004" y="351655"/>
                </a:lnTo>
                <a:lnTo>
                  <a:pt x="695554" y="361156"/>
                </a:lnTo>
                <a:lnTo>
                  <a:pt x="700317" y="376435"/>
                </a:lnTo>
                <a:lnTo>
                  <a:pt x="751662" y="352349"/>
                </a:lnTo>
                <a:lnTo>
                  <a:pt x="789415" y="310653"/>
                </a:lnTo>
                <a:lnTo>
                  <a:pt x="812632" y="254818"/>
                </a:lnTo>
                <a:lnTo>
                  <a:pt x="820371" y="188316"/>
                </a:lnTo>
                <a:lnTo>
                  <a:pt x="818430" y="153807"/>
                </a:lnTo>
                <a:lnTo>
                  <a:pt x="802903" y="92638"/>
                </a:lnTo>
                <a:lnTo>
                  <a:pt x="772108" y="42843"/>
                </a:lnTo>
                <a:lnTo>
                  <a:pt x="727608" y="9853"/>
                </a:lnTo>
                <a:lnTo>
                  <a:pt x="700317" y="0"/>
                </a:lnTo>
                <a:close/>
              </a:path>
              <a:path w="820420" h="376555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2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7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6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42109" y="1348740"/>
            <a:ext cx="5800725" cy="995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lnSpc>
                <a:spcPts val="3815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Symmetric</a:t>
            </a:r>
            <a:r>
              <a:rPr sz="3200" b="1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Relations:</a:t>
            </a:r>
            <a:endParaRPr sz="3200">
              <a:latin typeface="Calibri"/>
              <a:cs typeface="Calibri"/>
            </a:endParaRPr>
          </a:p>
          <a:p>
            <a:pPr marL="1953260">
              <a:lnSpc>
                <a:spcPts val="3815"/>
              </a:lnSpc>
              <a:tabLst>
                <a:tab pos="2324735" algn="l"/>
                <a:tab pos="3160395" algn="l"/>
                <a:tab pos="3997325" algn="l"/>
                <a:tab pos="4987290" algn="l"/>
              </a:tabLst>
            </a:pPr>
            <a:r>
              <a:rPr sz="3200" dirty="0">
                <a:latin typeface="Cambria Math"/>
                <a:cs typeface="Cambria Math"/>
              </a:rPr>
              <a:t>𝑟	</a:t>
            </a:r>
            <a:r>
              <a:rPr sz="3200" spc="50" dirty="0">
                <a:latin typeface="Cambria Math"/>
                <a:cs typeface="Cambria Math"/>
              </a:rPr>
              <a:t>ℎ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𝑡	⇒</a:t>
            </a:r>
            <a:r>
              <a:rPr sz="3200" spc="18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𝑟	</a:t>
            </a:r>
            <a:r>
              <a:rPr sz="3200" spc="75" dirty="0">
                <a:latin typeface="Cambria Math"/>
                <a:cs typeface="Cambria Math"/>
              </a:rPr>
              <a:t>𝑡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ℎ	∀</a:t>
            </a:r>
            <a:r>
              <a:rPr sz="3200" spc="50" dirty="0">
                <a:latin typeface="Cambria Math"/>
                <a:cs typeface="Cambria Math"/>
              </a:rPr>
              <a:t>ℎ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80563" y="2414523"/>
            <a:ext cx="43929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spcBef>
                <a:spcPts val="100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sz="2800" b="1" spc="-10" dirty="0">
                <a:solidFill>
                  <a:srgbClr val="008000"/>
                </a:solidFill>
                <a:latin typeface="Calibri"/>
                <a:cs typeface="Calibri"/>
              </a:rPr>
              <a:t>Example</a:t>
            </a:r>
            <a:r>
              <a:rPr sz="2800" spc="-10" dirty="0">
                <a:latin typeface="Calibri"/>
                <a:cs typeface="Calibri"/>
              </a:rPr>
              <a:t>: </a:t>
            </a:r>
            <a:r>
              <a:rPr sz="2800" spc="-45" dirty="0">
                <a:latin typeface="Calibri"/>
                <a:cs typeface="Calibri"/>
              </a:rPr>
              <a:t>Family,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Roommate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16708" y="2833117"/>
            <a:ext cx="6799580" cy="1010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1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200" b="1" spc="-45" dirty="0">
                <a:solidFill>
                  <a:srgbClr val="7030A0"/>
                </a:solidFill>
                <a:latin typeface="Calibri"/>
                <a:cs typeface="Calibri"/>
              </a:rPr>
              <a:t>TransR</a:t>
            </a:r>
            <a:r>
              <a:rPr sz="3200" b="1" spc="-1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can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model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symmetric relations</a:t>
            </a:r>
            <a:endParaRPr sz="3200">
              <a:latin typeface="Calibri"/>
              <a:cs typeface="Calibri"/>
            </a:endParaRPr>
          </a:p>
          <a:p>
            <a:pPr marL="1278255">
              <a:spcBef>
                <a:spcPts val="70"/>
              </a:spcBef>
              <a:tabLst>
                <a:tab pos="2513965" algn="l"/>
                <a:tab pos="3101975" algn="l"/>
              </a:tabLst>
            </a:pPr>
            <a:r>
              <a:rPr sz="3200" dirty="0">
                <a:latin typeface="Cambria Math"/>
                <a:cs typeface="Cambria Math"/>
              </a:rPr>
              <a:t>𝐫</a:t>
            </a:r>
            <a:r>
              <a:rPr sz="3200" spc="18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=</a:t>
            </a:r>
            <a:r>
              <a:rPr sz="3200" spc="18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0,	</a:t>
            </a:r>
            <a:r>
              <a:rPr sz="3200" spc="175" dirty="0">
                <a:latin typeface="Cambria Math"/>
                <a:cs typeface="Cambria Math"/>
              </a:rPr>
              <a:t>𝐡</a:t>
            </a:r>
            <a:r>
              <a:rPr sz="3450" spc="262" baseline="-15700" dirty="0">
                <a:latin typeface="Cambria Math"/>
                <a:cs typeface="Cambria Math"/>
              </a:rPr>
              <a:t>2	</a:t>
            </a:r>
            <a:r>
              <a:rPr sz="3200" dirty="0">
                <a:latin typeface="Cambria Math"/>
                <a:cs typeface="Cambria Math"/>
              </a:rPr>
              <a:t>=</a:t>
            </a:r>
            <a:r>
              <a:rPr sz="3200" spc="160" dirty="0">
                <a:latin typeface="Cambria Math"/>
                <a:cs typeface="Cambria Math"/>
              </a:rPr>
              <a:t> </a:t>
            </a:r>
            <a:r>
              <a:rPr sz="3200" spc="260" dirty="0">
                <a:latin typeface="Cambria Math"/>
                <a:cs typeface="Cambria Math"/>
              </a:rPr>
              <a:t>𝐌</a:t>
            </a:r>
            <a:r>
              <a:rPr sz="3450" spc="390" baseline="-15700" dirty="0">
                <a:latin typeface="Cambria Math"/>
                <a:cs typeface="Cambria Math"/>
              </a:rPr>
              <a:t>!</a:t>
            </a:r>
            <a:r>
              <a:rPr sz="3200" spc="260" dirty="0">
                <a:latin typeface="Cambria Math"/>
                <a:cs typeface="Cambria Math"/>
              </a:rPr>
              <a:t>𝐡</a:t>
            </a:r>
            <a:r>
              <a:rPr sz="3200" spc="17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=</a:t>
            </a:r>
            <a:r>
              <a:rPr sz="3200" spc="165" dirty="0">
                <a:latin typeface="Cambria Math"/>
                <a:cs typeface="Cambria Math"/>
              </a:rPr>
              <a:t> </a:t>
            </a:r>
            <a:r>
              <a:rPr sz="3200" spc="260" dirty="0">
                <a:latin typeface="Cambria Math"/>
                <a:cs typeface="Cambria Math"/>
              </a:rPr>
              <a:t>𝐌</a:t>
            </a:r>
            <a:r>
              <a:rPr sz="3450" spc="390" baseline="-15700" dirty="0">
                <a:latin typeface="Cambria Math"/>
                <a:cs typeface="Cambria Math"/>
              </a:rPr>
              <a:t>!</a:t>
            </a:r>
            <a:r>
              <a:rPr sz="3200" spc="260" dirty="0">
                <a:latin typeface="Cambria Math"/>
                <a:cs typeface="Cambria Math"/>
              </a:rPr>
              <a:t>𝐭</a:t>
            </a:r>
            <a:r>
              <a:rPr sz="3200" spc="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=</a:t>
            </a:r>
            <a:r>
              <a:rPr sz="3200" spc="160" dirty="0">
                <a:latin typeface="Cambria Math"/>
                <a:cs typeface="Cambria Math"/>
              </a:rPr>
              <a:t> </a:t>
            </a:r>
            <a:r>
              <a:rPr sz="3200" spc="204" dirty="0">
                <a:latin typeface="Cambria Math"/>
                <a:cs typeface="Cambria Math"/>
              </a:rPr>
              <a:t>𝐭</a:t>
            </a:r>
            <a:r>
              <a:rPr sz="3450" spc="307" baseline="-15700" dirty="0">
                <a:latin typeface="Cambria Math"/>
                <a:cs typeface="Cambria Math"/>
              </a:rPr>
              <a:t>2</a:t>
            </a:r>
            <a:r>
              <a:rPr sz="3200" spc="204" dirty="0">
                <a:solidFill>
                  <a:srgbClr val="00B050"/>
                </a:solidFill>
                <a:latin typeface="Wingdings"/>
                <a:cs typeface="Wingdings"/>
              </a:rPr>
              <a:t></a:t>
            </a:r>
            <a:endParaRPr sz="3200">
              <a:latin typeface="Wingdings"/>
              <a:cs typeface="Wingding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814513" y="4376881"/>
            <a:ext cx="2924175" cy="2263775"/>
            <a:chOff x="290512" y="4376880"/>
            <a:chExt cx="2924175" cy="2263775"/>
          </a:xfrm>
        </p:grpSpPr>
        <p:sp>
          <p:nvSpPr>
            <p:cNvPr id="9" name="object 9"/>
            <p:cNvSpPr/>
            <p:nvPr/>
          </p:nvSpPr>
          <p:spPr>
            <a:xfrm>
              <a:off x="323849" y="4391168"/>
              <a:ext cx="0" cy="2235200"/>
            </a:xfrm>
            <a:custGeom>
              <a:avLst/>
              <a:gdLst/>
              <a:ahLst/>
              <a:cxnLst/>
              <a:rect l="l" t="t" r="r" b="b"/>
              <a:pathLst>
                <a:path h="2235200">
                  <a:moveTo>
                    <a:pt x="0" y="0"/>
                  </a:moveTo>
                  <a:lnTo>
                    <a:pt x="1" y="2235200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4799" y="6609790"/>
              <a:ext cx="2895600" cy="15240"/>
            </a:xfrm>
            <a:custGeom>
              <a:avLst/>
              <a:gdLst/>
              <a:ahLst/>
              <a:cxnLst/>
              <a:rect l="l" t="t" r="r" b="b"/>
              <a:pathLst>
                <a:path w="2895600" h="15240">
                  <a:moveTo>
                    <a:pt x="2895600" y="0"/>
                  </a:moveTo>
                  <a:lnTo>
                    <a:pt x="0" y="15240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0458" y="5413386"/>
              <a:ext cx="82763" cy="8276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979837" y="5625591"/>
            <a:ext cx="2197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500" dirty="0">
                <a:latin typeface="Cambria Math"/>
                <a:cs typeface="Cambria Math"/>
              </a:rPr>
              <a:t>𝐡</a:t>
            </a:r>
            <a:endParaRPr sz="2500">
              <a:latin typeface="Cambria Math"/>
              <a:cs typeface="Cambria Math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03419" y="4757788"/>
            <a:ext cx="82763" cy="8276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410073" y="5546344"/>
            <a:ext cx="85915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500" spc="95" dirty="0">
                <a:latin typeface="Cambria Math"/>
                <a:cs typeface="Cambria Math"/>
              </a:rPr>
              <a:t>𝐭</a:t>
            </a:r>
            <a:r>
              <a:rPr sz="2700" spc="60" baseline="-15432" dirty="0">
                <a:latin typeface="Cambria Math"/>
                <a:cs typeface="Cambria Math"/>
              </a:rPr>
              <a:t>&lt;</a:t>
            </a:r>
            <a:r>
              <a:rPr sz="2500" dirty="0">
                <a:latin typeface="Cambria Math"/>
                <a:cs typeface="Cambria Math"/>
              </a:rPr>
              <a:t>,</a:t>
            </a:r>
            <a:r>
              <a:rPr sz="2500" spc="-135" dirty="0">
                <a:latin typeface="Cambria Math"/>
                <a:cs typeface="Cambria Math"/>
              </a:rPr>
              <a:t> </a:t>
            </a:r>
            <a:r>
              <a:rPr sz="2500" spc="-5" dirty="0">
                <a:latin typeface="Cambria Math"/>
                <a:cs typeface="Cambria Math"/>
              </a:rPr>
              <a:t>𝐡</a:t>
            </a:r>
            <a:r>
              <a:rPr sz="2700" spc="-120" baseline="-15432" dirty="0">
                <a:latin typeface="Cambria Math"/>
                <a:cs typeface="Cambria Math"/>
              </a:rPr>
              <a:t>&lt;</a:t>
            </a:r>
            <a:endParaRPr sz="2700" baseline="-15432">
              <a:latin typeface="Cambria Math"/>
              <a:cs typeface="Cambria Math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959129" y="4383549"/>
            <a:ext cx="5392420" cy="2248535"/>
            <a:chOff x="1435129" y="4383548"/>
            <a:chExt cx="5392420" cy="2248535"/>
          </a:xfrm>
        </p:grpSpPr>
        <p:sp>
          <p:nvSpPr>
            <p:cNvPr id="16" name="object 16"/>
            <p:cNvSpPr/>
            <p:nvPr/>
          </p:nvSpPr>
          <p:spPr>
            <a:xfrm>
              <a:off x="3936434" y="4383548"/>
              <a:ext cx="0" cy="2235200"/>
            </a:xfrm>
            <a:custGeom>
              <a:avLst/>
              <a:gdLst/>
              <a:ahLst/>
              <a:cxnLst/>
              <a:rect l="l" t="t" r="r" b="b"/>
              <a:pathLst>
                <a:path h="2235200">
                  <a:moveTo>
                    <a:pt x="0" y="0"/>
                  </a:moveTo>
                  <a:lnTo>
                    <a:pt x="1" y="2235200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17384" y="6602170"/>
              <a:ext cx="2895600" cy="15240"/>
            </a:xfrm>
            <a:custGeom>
              <a:avLst/>
              <a:gdLst/>
              <a:ahLst/>
              <a:cxnLst/>
              <a:rect l="l" t="t" r="r" b="b"/>
              <a:pathLst>
                <a:path w="2895600" h="15240">
                  <a:moveTo>
                    <a:pt x="2895600" y="0"/>
                  </a:moveTo>
                  <a:lnTo>
                    <a:pt x="0" y="15240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09132" y="5613338"/>
              <a:ext cx="82763" cy="8276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11640" y="5481768"/>
              <a:ext cx="4275455" cy="154305"/>
            </a:xfrm>
            <a:custGeom>
              <a:avLst/>
              <a:gdLst/>
              <a:ahLst/>
              <a:cxnLst/>
              <a:rect l="l" t="t" r="r" b="b"/>
              <a:pathLst>
                <a:path w="4275455" h="154304">
                  <a:moveTo>
                    <a:pt x="0" y="0"/>
                  </a:moveTo>
                  <a:lnTo>
                    <a:pt x="4274865" y="15386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39891" y="4818260"/>
              <a:ext cx="4384040" cy="836930"/>
            </a:xfrm>
            <a:custGeom>
              <a:avLst/>
              <a:gdLst/>
              <a:ahLst/>
              <a:cxnLst/>
              <a:rect l="l" t="t" r="r" b="b"/>
              <a:pathLst>
                <a:path w="4384040" h="836929">
                  <a:moveTo>
                    <a:pt x="0" y="0"/>
                  </a:moveTo>
                  <a:lnTo>
                    <a:pt x="4383622" y="83646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264581" y="5073903"/>
            <a:ext cx="470534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500" spc="30" dirty="0">
                <a:solidFill>
                  <a:srgbClr val="0000FF"/>
                </a:solidFill>
                <a:latin typeface="Cambria Math"/>
                <a:cs typeface="Cambria Math"/>
              </a:rPr>
              <a:t>𝐌</a:t>
            </a:r>
            <a:r>
              <a:rPr sz="2700" spc="44" baseline="-15432" dirty="0">
                <a:solidFill>
                  <a:srgbClr val="0000FF"/>
                </a:solidFill>
                <a:latin typeface="Cambria Math"/>
                <a:cs typeface="Cambria Math"/>
              </a:rPr>
              <a:t>/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45129" y="4160011"/>
            <a:ext cx="4601845" cy="119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Spac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 o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f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rela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tion </a:t>
            </a:r>
            <a:r>
              <a:rPr spc="-5" dirty="0">
                <a:solidFill>
                  <a:srgbClr val="0000FF"/>
                </a:solidFill>
                <a:latin typeface="Cambria Math"/>
                <a:cs typeface="Cambria Math"/>
              </a:rPr>
              <a:t>𝒓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r>
              <a:rPr b="1" spc="-1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Cambria Math"/>
                <a:cs typeface="Cambria Math"/>
              </a:rPr>
              <a:t>ℝ</a:t>
            </a:r>
            <a:r>
              <a:rPr sz="1950" baseline="27777" dirty="0">
                <a:solidFill>
                  <a:srgbClr val="0000FF"/>
                </a:solidFill>
                <a:latin typeface="Cambria Math"/>
                <a:cs typeface="Cambria Math"/>
              </a:rPr>
              <a:t>𝒌</a:t>
            </a:r>
            <a:endParaRPr sz="1950" baseline="27777">
              <a:latin typeface="Cambria Math"/>
              <a:cs typeface="Cambria Math"/>
            </a:endParaRPr>
          </a:p>
          <a:p>
            <a:pPr marL="342265" marR="299085">
              <a:lnSpc>
                <a:spcPts val="1800"/>
              </a:lnSpc>
              <a:spcBef>
                <a:spcPts val="1460"/>
              </a:spcBef>
            </a:pPr>
            <a:r>
              <a:rPr sz="1600" b="1" spc="-15" dirty="0">
                <a:solidFill>
                  <a:srgbClr val="E66C7D"/>
                </a:solidFill>
                <a:latin typeface="Arial"/>
                <a:cs typeface="Arial"/>
              </a:rPr>
              <a:t>We</a:t>
            </a:r>
            <a:r>
              <a:rPr sz="1600" b="1" spc="-5" dirty="0">
                <a:solidFill>
                  <a:srgbClr val="E66C7D"/>
                </a:solidFill>
                <a:latin typeface="Arial"/>
                <a:cs typeface="Arial"/>
              </a:rPr>
              <a:t> can map </a:t>
            </a:r>
            <a:r>
              <a:rPr sz="1600" dirty="0">
                <a:solidFill>
                  <a:srgbClr val="E66C7D"/>
                </a:solidFill>
                <a:latin typeface="Cambria Math"/>
                <a:cs typeface="Cambria Math"/>
              </a:rPr>
              <a:t>𝒉</a:t>
            </a:r>
            <a:r>
              <a:rPr sz="1600" spc="90" dirty="0">
                <a:solidFill>
                  <a:srgbClr val="E66C7D"/>
                </a:solidFill>
                <a:latin typeface="Cambria Math"/>
                <a:cs typeface="Cambria Math"/>
              </a:rPr>
              <a:t> </a:t>
            </a:r>
            <a:r>
              <a:rPr sz="1600" b="1" spc="-5" dirty="0">
                <a:solidFill>
                  <a:srgbClr val="E66C7D"/>
                </a:solidFill>
                <a:latin typeface="Arial"/>
                <a:cs typeface="Arial"/>
              </a:rPr>
              <a:t>and </a:t>
            </a:r>
            <a:r>
              <a:rPr sz="1600" dirty="0">
                <a:solidFill>
                  <a:srgbClr val="E66C7D"/>
                </a:solidFill>
                <a:latin typeface="Cambria Math"/>
                <a:cs typeface="Cambria Math"/>
              </a:rPr>
              <a:t>𝒕</a:t>
            </a:r>
            <a:r>
              <a:rPr sz="1600" spc="95" dirty="0">
                <a:solidFill>
                  <a:srgbClr val="E66C7D"/>
                </a:solidFill>
                <a:latin typeface="Cambria Math"/>
                <a:cs typeface="Cambria Math"/>
              </a:rPr>
              <a:t> </a:t>
            </a:r>
            <a:r>
              <a:rPr sz="1600" b="1" dirty="0">
                <a:solidFill>
                  <a:srgbClr val="E66C7D"/>
                </a:solidFill>
                <a:latin typeface="Arial"/>
                <a:cs typeface="Arial"/>
              </a:rPr>
              <a:t>to</a:t>
            </a:r>
            <a:r>
              <a:rPr sz="1600" b="1" spc="-5" dirty="0">
                <a:solidFill>
                  <a:srgbClr val="E66C7D"/>
                </a:solidFill>
                <a:latin typeface="Arial"/>
                <a:cs typeface="Arial"/>
              </a:rPr>
              <a:t> the</a:t>
            </a:r>
            <a:r>
              <a:rPr sz="1600" b="1" dirty="0">
                <a:solidFill>
                  <a:srgbClr val="E66C7D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E66C7D"/>
                </a:solidFill>
                <a:latin typeface="Arial"/>
                <a:cs typeface="Arial"/>
              </a:rPr>
              <a:t>same location </a:t>
            </a:r>
            <a:r>
              <a:rPr sz="1600" b="1" spc="-430" dirty="0">
                <a:solidFill>
                  <a:srgbClr val="E66C7D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E66C7D"/>
                </a:solidFill>
                <a:latin typeface="Arial"/>
                <a:cs typeface="Arial"/>
              </a:rPr>
              <a:t>on </a:t>
            </a:r>
            <a:r>
              <a:rPr sz="1600" b="1" dirty="0">
                <a:solidFill>
                  <a:srgbClr val="E66C7D"/>
                </a:solidFill>
                <a:latin typeface="Arial"/>
                <a:cs typeface="Arial"/>
              </a:rPr>
              <a:t>the</a:t>
            </a:r>
            <a:r>
              <a:rPr sz="1600" b="1" spc="-5" dirty="0">
                <a:solidFill>
                  <a:srgbClr val="E66C7D"/>
                </a:solidFill>
                <a:latin typeface="Arial"/>
                <a:cs typeface="Arial"/>
              </a:rPr>
              <a:t> space</a:t>
            </a:r>
            <a:r>
              <a:rPr sz="1600" b="1" dirty="0">
                <a:solidFill>
                  <a:srgbClr val="E66C7D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E66C7D"/>
                </a:solidFill>
                <a:latin typeface="Arial"/>
                <a:cs typeface="Arial"/>
              </a:rPr>
              <a:t>of</a:t>
            </a:r>
            <a:r>
              <a:rPr sz="1600" b="1" spc="5" dirty="0">
                <a:solidFill>
                  <a:srgbClr val="E66C7D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66C7D"/>
                </a:solidFill>
                <a:latin typeface="Arial"/>
                <a:cs typeface="Arial"/>
              </a:rPr>
              <a:t>relation </a:t>
            </a:r>
            <a:r>
              <a:rPr sz="1600" dirty="0">
                <a:solidFill>
                  <a:srgbClr val="E66C7D"/>
                </a:solidFill>
                <a:latin typeface="Cambria Math"/>
                <a:cs typeface="Cambria Math"/>
              </a:rPr>
              <a:t>𝒓</a:t>
            </a:r>
            <a:r>
              <a:rPr sz="1600" b="1" dirty="0">
                <a:solidFill>
                  <a:srgbClr val="E66C7D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342265">
              <a:spcBef>
                <a:spcPts val="60"/>
              </a:spcBef>
            </a:pPr>
            <a:r>
              <a:rPr sz="1600" dirty="0">
                <a:solidFill>
                  <a:srgbClr val="E66C7D"/>
                </a:solidFill>
                <a:latin typeface="Cambria Math"/>
                <a:cs typeface="Cambria Math"/>
              </a:rPr>
              <a:t>𝒉</a:t>
            </a:r>
            <a:r>
              <a:rPr sz="1600" spc="90" dirty="0">
                <a:solidFill>
                  <a:srgbClr val="E66C7D"/>
                </a:solidFill>
                <a:latin typeface="Cambria Math"/>
                <a:cs typeface="Cambria Math"/>
              </a:rPr>
              <a:t> </a:t>
            </a:r>
            <a:r>
              <a:rPr sz="1600" b="1" spc="-5" dirty="0">
                <a:solidFill>
                  <a:srgbClr val="E66C7D"/>
                </a:solidFill>
                <a:latin typeface="Arial"/>
                <a:cs typeface="Arial"/>
              </a:rPr>
              <a:t>and</a:t>
            </a:r>
            <a:r>
              <a:rPr sz="1600" b="1" dirty="0">
                <a:solidFill>
                  <a:srgbClr val="E66C7D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E66C7D"/>
                </a:solidFill>
                <a:latin typeface="Cambria Math"/>
                <a:cs typeface="Cambria Math"/>
              </a:rPr>
              <a:t>𝒕</a:t>
            </a:r>
            <a:r>
              <a:rPr sz="1600" spc="100" dirty="0">
                <a:solidFill>
                  <a:srgbClr val="E66C7D"/>
                </a:solidFill>
                <a:latin typeface="Cambria Math"/>
                <a:cs typeface="Cambria Math"/>
              </a:rPr>
              <a:t> </a:t>
            </a:r>
            <a:r>
              <a:rPr sz="1600" b="1" spc="-5" dirty="0">
                <a:solidFill>
                  <a:srgbClr val="E66C7D"/>
                </a:solidFill>
                <a:latin typeface="Arial"/>
                <a:cs typeface="Arial"/>
              </a:rPr>
              <a:t>are</a:t>
            </a:r>
            <a:r>
              <a:rPr sz="1600" b="1" dirty="0">
                <a:solidFill>
                  <a:srgbClr val="E66C7D"/>
                </a:solidFill>
                <a:latin typeface="Arial"/>
                <a:cs typeface="Arial"/>
              </a:rPr>
              <a:t> still</a:t>
            </a:r>
            <a:r>
              <a:rPr sz="1600" b="1" spc="10" dirty="0">
                <a:solidFill>
                  <a:srgbClr val="E66C7D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E66C7D"/>
                </a:solidFill>
                <a:latin typeface="Arial"/>
                <a:cs typeface="Arial"/>
              </a:rPr>
              <a:t>different</a:t>
            </a:r>
            <a:r>
              <a:rPr sz="1600" b="1" spc="5" dirty="0">
                <a:solidFill>
                  <a:srgbClr val="E66C7D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66C7D"/>
                </a:solidFill>
                <a:latin typeface="Arial"/>
                <a:cs typeface="Arial"/>
              </a:rPr>
              <a:t>in </a:t>
            </a:r>
            <a:r>
              <a:rPr sz="1600" b="1" spc="-5" dirty="0">
                <a:solidFill>
                  <a:srgbClr val="E66C7D"/>
                </a:solidFill>
                <a:latin typeface="Arial"/>
                <a:cs typeface="Arial"/>
              </a:rPr>
              <a:t>the</a:t>
            </a:r>
            <a:r>
              <a:rPr sz="1600" b="1" dirty="0">
                <a:solidFill>
                  <a:srgbClr val="E66C7D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E66C7D"/>
                </a:solidFill>
                <a:latin typeface="Arial"/>
                <a:cs typeface="Arial"/>
              </a:rPr>
              <a:t>entity</a:t>
            </a:r>
            <a:r>
              <a:rPr sz="1600" b="1" dirty="0">
                <a:solidFill>
                  <a:srgbClr val="E66C7D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E66C7D"/>
                </a:solidFill>
                <a:latin typeface="Arial"/>
                <a:cs typeface="Arial"/>
              </a:rPr>
              <a:t>space.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00756" y="4150868"/>
            <a:ext cx="2413635" cy="625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575">
              <a:lnSpc>
                <a:spcPts val="1939"/>
              </a:lnSpc>
              <a:spcBef>
                <a:spcPts val="100"/>
              </a:spcBef>
            </a:pPr>
            <a:r>
              <a:rPr b="1" spc="-5" dirty="0">
                <a:solidFill>
                  <a:srgbClr val="008000"/>
                </a:solidFill>
                <a:latin typeface="Arial"/>
                <a:cs typeface="Arial"/>
              </a:rPr>
              <a:t>Spac</a:t>
            </a:r>
            <a:r>
              <a:rPr b="1" dirty="0">
                <a:solidFill>
                  <a:srgbClr val="008000"/>
                </a:solidFill>
                <a:latin typeface="Arial"/>
                <a:cs typeface="Arial"/>
              </a:rPr>
              <a:t>e</a:t>
            </a:r>
            <a:r>
              <a:rPr b="1" spc="-5" dirty="0">
                <a:solidFill>
                  <a:srgbClr val="008000"/>
                </a:solidFill>
                <a:latin typeface="Arial"/>
                <a:cs typeface="Arial"/>
              </a:rPr>
              <a:t> o</a:t>
            </a:r>
            <a:r>
              <a:rPr b="1" dirty="0">
                <a:solidFill>
                  <a:srgbClr val="008000"/>
                </a:solidFill>
                <a:latin typeface="Arial"/>
                <a:cs typeface="Arial"/>
              </a:rPr>
              <a:t>f </a:t>
            </a:r>
            <a:r>
              <a:rPr b="1" spc="-5" dirty="0">
                <a:solidFill>
                  <a:srgbClr val="008000"/>
                </a:solidFill>
                <a:latin typeface="Arial"/>
                <a:cs typeface="Arial"/>
              </a:rPr>
              <a:t>en</a:t>
            </a:r>
            <a:r>
              <a:rPr b="1" dirty="0">
                <a:solidFill>
                  <a:srgbClr val="008000"/>
                </a:solidFill>
                <a:latin typeface="Arial"/>
                <a:cs typeface="Arial"/>
              </a:rPr>
              <a:t>t</a:t>
            </a:r>
            <a:r>
              <a:rPr b="1" spc="-5" dirty="0">
                <a:solidFill>
                  <a:srgbClr val="008000"/>
                </a:solidFill>
                <a:latin typeface="Arial"/>
                <a:cs typeface="Arial"/>
              </a:rPr>
              <a:t>i</a:t>
            </a:r>
            <a:r>
              <a:rPr b="1" dirty="0">
                <a:solidFill>
                  <a:srgbClr val="008000"/>
                </a:solidFill>
                <a:latin typeface="Arial"/>
                <a:cs typeface="Arial"/>
              </a:rPr>
              <a:t>t</a:t>
            </a:r>
            <a:r>
              <a:rPr b="1" spc="-5" dirty="0">
                <a:solidFill>
                  <a:srgbClr val="008000"/>
                </a:solidFill>
                <a:latin typeface="Arial"/>
                <a:cs typeface="Arial"/>
              </a:rPr>
              <a:t>ies</a:t>
            </a:r>
            <a:r>
              <a:rPr b="1" dirty="0">
                <a:solidFill>
                  <a:srgbClr val="008000"/>
                </a:solidFill>
                <a:latin typeface="Arial"/>
                <a:cs typeface="Arial"/>
              </a:rPr>
              <a:t>:</a:t>
            </a:r>
            <a:r>
              <a:rPr b="1" spc="-10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8000"/>
                </a:solidFill>
                <a:latin typeface="Cambria Math"/>
                <a:cs typeface="Cambria Math"/>
              </a:rPr>
              <a:t>ℝ</a:t>
            </a:r>
            <a:r>
              <a:rPr sz="1950" baseline="27777" dirty="0">
                <a:solidFill>
                  <a:srgbClr val="008000"/>
                </a:solidFill>
                <a:latin typeface="Cambria Math"/>
                <a:cs typeface="Cambria Math"/>
              </a:rPr>
              <a:t>𝒅</a:t>
            </a:r>
            <a:endParaRPr sz="1950" baseline="27777">
              <a:latin typeface="Cambria Math"/>
              <a:cs typeface="Cambria Math"/>
            </a:endParaRPr>
          </a:p>
          <a:p>
            <a:pPr marL="38100">
              <a:lnSpc>
                <a:spcPts val="2780"/>
              </a:lnSpc>
            </a:pPr>
            <a:r>
              <a:rPr sz="2500" dirty="0">
                <a:latin typeface="Cambria Math"/>
                <a:cs typeface="Cambria Math"/>
              </a:rPr>
              <a:t>𝐭</a:t>
            </a:r>
            <a:endParaRPr sz="25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731215" y="1499108"/>
            <a:ext cx="1924050" cy="1113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 marR="30480">
              <a:lnSpc>
                <a:spcPct val="98900"/>
              </a:lnSpc>
              <a:spcBef>
                <a:spcPts val="120"/>
              </a:spcBef>
            </a:pPr>
            <a:r>
              <a:rPr b="1" dirty="0">
                <a:solidFill>
                  <a:srgbClr val="0070C0"/>
                </a:solidFill>
                <a:latin typeface="Arial"/>
                <a:cs typeface="Arial"/>
              </a:rPr>
              <a:t>Note </a:t>
            </a:r>
            <a:r>
              <a:rPr b="1" spc="-5" dirty="0">
                <a:solidFill>
                  <a:srgbClr val="0070C0"/>
                </a:solidFill>
                <a:latin typeface="Arial"/>
                <a:cs typeface="Arial"/>
              </a:rPr>
              <a:t>different </a:t>
            </a:r>
            <a:r>
              <a:rPr b="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70C0"/>
                </a:solidFill>
                <a:latin typeface="Arial"/>
                <a:cs typeface="Arial"/>
              </a:rPr>
              <a:t>symmetric </a:t>
            </a:r>
            <a:r>
              <a:rPr b="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70C0"/>
                </a:solidFill>
                <a:latin typeface="Arial"/>
                <a:cs typeface="Arial"/>
              </a:rPr>
              <a:t>relations may </a:t>
            </a:r>
            <a:r>
              <a:rPr b="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70C0"/>
                </a:solidFill>
                <a:latin typeface="Arial"/>
                <a:cs typeface="Arial"/>
              </a:rPr>
              <a:t>have</a:t>
            </a:r>
            <a:r>
              <a:rPr b="1" spc="-3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70C0"/>
                </a:solidFill>
                <a:latin typeface="Arial"/>
                <a:cs typeface="Arial"/>
              </a:rPr>
              <a:t>different</a:t>
            </a:r>
            <a:r>
              <a:rPr b="1" spc="-3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70C0"/>
                </a:solidFill>
                <a:latin typeface="Cambria Math"/>
                <a:cs typeface="Cambria Math"/>
              </a:rPr>
              <a:t>𝐌</a:t>
            </a:r>
            <a:r>
              <a:rPr sz="1950" baseline="-14957" dirty="0">
                <a:solidFill>
                  <a:srgbClr val="0070C0"/>
                </a:solidFill>
                <a:latin typeface="Cambria Math"/>
                <a:cs typeface="Cambria Math"/>
              </a:rPr>
              <a:t>𝒓</a:t>
            </a:r>
            <a:endParaRPr sz="1950" baseline="-14957">
              <a:latin typeface="Cambria Math"/>
              <a:cs typeface="Cambria Math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0066D12D-8BEA-479F-B94D-D8A6FB8C5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9409" y="1161899"/>
            <a:ext cx="9256875" cy="549675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2640" y="365760"/>
            <a:ext cx="7699248" cy="499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16708" y="1348741"/>
            <a:ext cx="7322820" cy="2976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140" indent="-320040">
              <a:lnSpc>
                <a:spcPts val="3815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Antisymmetric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Relations:</a:t>
            </a:r>
            <a:endParaRPr sz="3200" dirty="0">
              <a:latin typeface="Calibri"/>
              <a:cs typeface="Calibri"/>
            </a:endParaRPr>
          </a:p>
          <a:p>
            <a:pPr marL="1828164">
              <a:lnSpc>
                <a:spcPts val="3815"/>
              </a:lnSpc>
              <a:tabLst>
                <a:tab pos="5163185" algn="l"/>
              </a:tabLst>
            </a:pPr>
            <a:r>
              <a:rPr sz="3200" spc="70" dirty="0">
                <a:latin typeface="Cambria Math"/>
                <a:cs typeface="Cambria Math"/>
              </a:rPr>
              <a:t>𝑟</a:t>
            </a:r>
            <a:r>
              <a:rPr sz="3200" spc="-5" dirty="0">
                <a:latin typeface="Cambria Math"/>
                <a:cs typeface="Cambria Math"/>
              </a:rPr>
              <a:t>(</a:t>
            </a:r>
            <a:r>
              <a:rPr sz="3200" spc="50" dirty="0">
                <a:latin typeface="Cambria Math"/>
                <a:cs typeface="Cambria Math"/>
              </a:rPr>
              <a:t>ℎ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spc="75" dirty="0">
                <a:latin typeface="Cambria Math"/>
                <a:cs typeface="Cambria Math"/>
              </a:rPr>
              <a:t>𝑡</a:t>
            </a:r>
            <a:r>
              <a:rPr sz="3200" dirty="0">
                <a:latin typeface="Cambria Math"/>
                <a:cs typeface="Cambria Math"/>
              </a:rPr>
              <a:t>)</a:t>
            </a:r>
            <a:r>
              <a:rPr sz="3200" spc="18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⇒</a:t>
            </a:r>
            <a:r>
              <a:rPr sz="3200" spc="185" dirty="0">
                <a:latin typeface="Cambria Math"/>
                <a:cs typeface="Cambria Math"/>
              </a:rPr>
              <a:t> </a:t>
            </a:r>
            <a:r>
              <a:rPr sz="3200" spc="-5" dirty="0">
                <a:latin typeface="Cambria Math"/>
                <a:cs typeface="Cambria Math"/>
              </a:rPr>
              <a:t>¬</a:t>
            </a:r>
            <a:r>
              <a:rPr sz="3200" spc="70" dirty="0">
                <a:latin typeface="Cambria Math"/>
                <a:cs typeface="Cambria Math"/>
              </a:rPr>
              <a:t>𝑟</a:t>
            </a:r>
            <a:r>
              <a:rPr sz="3200" spc="-5" dirty="0">
                <a:latin typeface="Cambria Math"/>
                <a:cs typeface="Cambria Math"/>
              </a:rPr>
              <a:t>(</a:t>
            </a:r>
            <a:r>
              <a:rPr sz="3200" spc="75" dirty="0">
                <a:latin typeface="Cambria Math"/>
                <a:cs typeface="Cambria Math"/>
              </a:rPr>
              <a:t>𝑡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spc="50" dirty="0">
                <a:latin typeface="Cambria Math"/>
                <a:cs typeface="Cambria Math"/>
              </a:rPr>
              <a:t>ℎ</a:t>
            </a:r>
            <a:r>
              <a:rPr sz="3200" dirty="0">
                <a:latin typeface="Cambria Math"/>
                <a:cs typeface="Cambria Math"/>
              </a:rPr>
              <a:t>)	∀</a:t>
            </a:r>
            <a:r>
              <a:rPr sz="3200" spc="50" dirty="0">
                <a:latin typeface="Cambria Math"/>
                <a:cs typeface="Cambria Math"/>
              </a:rPr>
              <a:t>ℎ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𝑡</a:t>
            </a:r>
          </a:p>
          <a:p>
            <a:pPr marL="650875" lvl="1" indent="-274955">
              <a:lnSpc>
                <a:spcPts val="3329"/>
              </a:lnSpc>
              <a:spcBef>
                <a:spcPts val="760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800" b="1" spc="-10" dirty="0">
                <a:solidFill>
                  <a:srgbClr val="008000"/>
                </a:solidFill>
                <a:latin typeface="Calibri"/>
                <a:cs typeface="Calibri"/>
              </a:rPr>
              <a:t>Example</a:t>
            </a:r>
            <a:r>
              <a:rPr sz="2800" spc="-10" dirty="0">
                <a:latin typeface="Calibri"/>
                <a:cs typeface="Calibri"/>
              </a:rPr>
              <a:t>: Hypernym</a:t>
            </a:r>
            <a:endParaRPr sz="2800" dirty="0">
              <a:latin typeface="Calibri"/>
              <a:cs typeface="Calibri"/>
            </a:endParaRPr>
          </a:p>
          <a:p>
            <a:pPr marL="358140" indent="-320040">
              <a:lnSpc>
                <a:spcPts val="381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200" b="1" spc="-45" dirty="0">
                <a:solidFill>
                  <a:srgbClr val="7030A0"/>
                </a:solidFill>
                <a:latin typeface="Calibri"/>
                <a:cs typeface="Calibri"/>
              </a:rPr>
              <a:t>TransR</a:t>
            </a:r>
            <a:r>
              <a:rPr sz="3200" b="1" spc="-1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can</a:t>
            </a:r>
            <a:r>
              <a:rPr sz="3200" dirty="0">
                <a:latin typeface="Calibri"/>
                <a:cs typeface="Calibri"/>
              </a:rPr>
              <a:t> model </a:t>
            </a:r>
            <a:r>
              <a:rPr sz="3200" spc="-10" dirty="0">
                <a:latin typeface="Calibri"/>
                <a:cs typeface="Calibri"/>
              </a:rPr>
              <a:t>antisymmetric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relations</a:t>
            </a:r>
            <a:endParaRPr sz="3200" dirty="0">
              <a:latin typeface="Calibri"/>
              <a:cs typeface="Calibri"/>
            </a:endParaRPr>
          </a:p>
          <a:p>
            <a:pPr marL="1926589">
              <a:lnSpc>
                <a:spcPts val="3815"/>
              </a:lnSpc>
              <a:spcBef>
                <a:spcPts val="70"/>
              </a:spcBef>
            </a:pPr>
            <a:r>
              <a:rPr sz="3200" dirty="0">
                <a:latin typeface="Cambria Math"/>
                <a:cs typeface="Cambria Math"/>
              </a:rPr>
              <a:t>𝐫</a:t>
            </a:r>
            <a:r>
              <a:rPr sz="3200" spc="17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≠</a:t>
            </a:r>
            <a:r>
              <a:rPr sz="3200" spc="17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0,</a:t>
            </a:r>
            <a:r>
              <a:rPr sz="3200" spc="-170" dirty="0">
                <a:latin typeface="Cambria Math"/>
                <a:cs typeface="Cambria Math"/>
              </a:rPr>
              <a:t> </a:t>
            </a:r>
            <a:r>
              <a:rPr sz="3200" spc="260" dirty="0">
                <a:latin typeface="Cambria Math"/>
                <a:cs typeface="Cambria Math"/>
              </a:rPr>
              <a:t>𝐌</a:t>
            </a:r>
            <a:r>
              <a:rPr lang="en-AU" sz="3450" spc="390" baseline="-15700" dirty="0">
                <a:latin typeface="Cambria Math"/>
                <a:cs typeface="Cambria Math"/>
              </a:rPr>
              <a:t>r</a:t>
            </a:r>
            <a:r>
              <a:rPr sz="3200" spc="260" dirty="0">
                <a:latin typeface="Cambria Math"/>
                <a:cs typeface="Cambria Math"/>
              </a:rPr>
              <a:t>𝐡</a:t>
            </a:r>
            <a:r>
              <a:rPr sz="3200" spc="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+</a:t>
            </a:r>
            <a:r>
              <a:rPr sz="3200" spc="-1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𝐫</a:t>
            </a:r>
            <a:r>
              <a:rPr sz="3200" spc="18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=</a:t>
            </a:r>
            <a:r>
              <a:rPr sz="3200" spc="170" dirty="0">
                <a:latin typeface="Cambria Math"/>
                <a:cs typeface="Cambria Math"/>
              </a:rPr>
              <a:t> </a:t>
            </a:r>
            <a:r>
              <a:rPr sz="3200" spc="190" dirty="0">
                <a:latin typeface="Cambria Math"/>
                <a:cs typeface="Cambria Math"/>
              </a:rPr>
              <a:t>𝐌</a:t>
            </a:r>
            <a:r>
              <a:rPr lang="en-AU" sz="3450" spc="284" baseline="-15700" dirty="0">
                <a:latin typeface="Cambria Math"/>
                <a:cs typeface="Cambria Math"/>
              </a:rPr>
              <a:t>r</a:t>
            </a:r>
            <a:r>
              <a:rPr sz="3200" spc="190" dirty="0">
                <a:latin typeface="Cambria Math"/>
                <a:cs typeface="Cambria Math"/>
              </a:rPr>
              <a:t>𝐭,</a:t>
            </a:r>
            <a:endParaRPr sz="3200" dirty="0">
              <a:latin typeface="Cambria Math"/>
              <a:cs typeface="Cambria Math"/>
            </a:endParaRPr>
          </a:p>
          <a:p>
            <a:pPr marL="2111375">
              <a:lnSpc>
                <a:spcPts val="3815"/>
              </a:lnSpc>
            </a:pPr>
            <a:r>
              <a:rPr sz="3200" dirty="0">
                <a:latin typeface="Calibri"/>
                <a:cs typeface="Calibri"/>
              </a:rPr>
              <a:t>Then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260" dirty="0">
                <a:latin typeface="Cambria Math"/>
                <a:cs typeface="Cambria Math"/>
              </a:rPr>
              <a:t>𝐌</a:t>
            </a:r>
            <a:r>
              <a:rPr lang="en-AU" sz="3450" spc="390" baseline="-15700" dirty="0">
                <a:latin typeface="Cambria Math"/>
                <a:cs typeface="Cambria Math"/>
              </a:rPr>
              <a:t>r</a:t>
            </a:r>
            <a:r>
              <a:rPr sz="3200" spc="260" dirty="0">
                <a:latin typeface="Cambria Math"/>
                <a:cs typeface="Cambria Math"/>
              </a:rPr>
              <a:t>𝐭</a:t>
            </a:r>
            <a:r>
              <a:rPr sz="3200" spc="-1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+</a:t>
            </a:r>
            <a:r>
              <a:rPr sz="3200" spc="-1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𝐫</a:t>
            </a:r>
            <a:r>
              <a:rPr sz="3200" spc="17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≠</a:t>
            </a:r>
            <a:r>
              <a:rPr sz="3200" spc="170" dirty="0">
                <a:latin typeface="Cambria Math"/>
                <a:cs typeface="Cambria Math"/>
              </a:rPr>
              <a:t> </a:t>
            </a:r>
            <a:r>
              <a:rPr sz="3200" spc="190" dirty="0">
                <a:latin typeface="Cambria Math"/>
                <a:cs typeface="Cambria Math"/>
              </a:rPr>
              <a:t>𝐌</a:t>
            </a:r>
            <a:r>
              <a:rPr lang="en-AU" sz="3450" spc="284" baseline="-15700" dirty="0">
                <a:latin typeface="Cambria Math"/>
                <a:cs typeface="Cambria Math"/>
              </a:rPr>
              <a:t>r</a:t>
            </a:r>
            <a:r>
              <a:rPr sz="3200" spc="190" dirty="0">
                <a:latin typeface="Cambria Math"/>
                <a:cs typeface="Cambria Math"/>
              </a:rPr>
              <a:t>𝐭</a:t>
            </a:r>
            <a:r>
              <a:rPr sz="3200" spc="190" dirty="0">
                <a:solidFill>
                  <a:srgbClr val="00B050"/>
                </a:solidFill>
                <a:latin typeface="Wingdings"/>
                <a:cs typeface="Wingdings"/>
              </a:rPr>
              <a:t></a:t>
            </a:r>
            <a:endParaRPr sz="3200" dirty="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43697" y="6694424"/>
            <a:ext cx="1397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10" dirty="0">
                <a:solidFill>
                  <a:srgbClr val="3F3F3F"/>
                </a:solidFill>
                <a:latin typeface="Calibri"/>
                <a:cs typeface="Calibri"/>
              </a:rPr>
              <a:t>50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03780" y="4594225"/>
            <a:ext cx="0" cy="2235200"/>
          </a:xfrm>
          <a:custGeom>
            <a:avLst/>
            <a:gdLst/>
            <a:ahLst/>
            <a:cxnLst/>
            <a:rect l="l" t="t" r="r" b="b"/>
            <a:pathLst>
              <a:path h="2235200">
                <a:moveTo>
                  <a:pt x="0" y="0"/>
                </a:moveTo>
                <a:lnTo>
                  <a:pt x="1" y="2235200"/>
                </a:lnTo>
              </a:path>
            </a:pathLst>
          </a:custGeom>
          <a:ln w="28575">
            <a:solidFill>
              <a:srgbClr val="1515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60389" y="5616443"/>
            <a:ext cx="82763" cy="8276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635769" y="5829807"/>
            <a:ext cx="2197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500" dirty="0">
                <a:latin typeface="Cambria Math"/>
                <a:cs typeface="Cambria Math"/>
              </a:rPr>
              <a:t>𝐡</a:t>
            </a:r>
            <a:endParaRPr sz="2500">
              <a:latin typeface="Cambria Math"/>
              <a:cs typeface="Cambria Math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559349" y="4572318"/>
            <a:ext cx="5448300" cy="2263775"/>
            <a:chOff x="2035349" y="4572317"/>
            <a:chExt cx="5448300" cy="2263775"/>
          </a:xfrm>
        </p:grpSpPr>
        <p:sp>
          <p:nvSpPr>
            <p:cNvPr id="10" name="object 10"/>
            <p:cNvSpPr/>
            <p:nvPr/>
          </p:nvSpPr>
          <p:spPr>
            <a:xfrm>
              <a:off x="4592365" y="4586604"/>
              <a:ext cx="0" cy="2235200"/>
            </a:xfrm>
            <a:custGeom>
              <a:avLst/>
              <a:gdLst/>
              <a:ahLst/>
              <a:cxnLst/>
              <a:rect l="l" t="t" r="r" b="b"/>
              <a:pathLst>
                <a:path h="2235200">
                  <a:moveTo>
                    <a:pt x="0" y="0"/>
                  </a:moveTo>
                  <a:lnTo>
                    <a:pt x="1" y="2235200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73315" y="6805226"/>
              <a:ext cx="2895600" cy="15240"/>
            </a:xfrm>
            <a:custGeom>
              <a:avLst/>
              <a:gdLst/>
              <a:ahLst/>
              <a:cxnLst/>
              <a:rect l="l" t="t" r="r" b="b"/>
              <a:pathLst>
                <a:path w="2895600" h="15240">
                  <a:moveTo>
                    <a:pt x="2895600" y="0"/>
                  </a:moveTo>
                  <a:lnTo>
                    <a:pt x="0" y="15240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5063" y="5816395"/>
              <a:ext cx="82763" cy="8276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167571" y="5684823"/>
              <a:ext cx="4275455" cy="154305"/>
            </a:xfrm>
            <a:custGeom>
              <a:avLst/>
              <a:gdLst/>
              <a:ahLst/>
              <a:cxnLst/>
              <a:rect l="l" t="t" r="r" b="b"/>
              <a:pathLst>
                <a:path w="4275455" h="154304">
                  <a:moveTo>
                    <a:pt x="0" y="0"/>
                  </a:moveTo>
                  <a:lnTo>
                    <a:pt x="4274865" y="15386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5349" y="4960843"/>
              <a:ext cx="82763" cy="8276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095822" y="5021317"/>
              <a:ext cx="4471035" cy="399415"/>
            </a:xfrm>
            <a:custGeom>
              <a:avLst/>
              <a:gdLst/>
              <a:ahLst/>
              <a:cxnLst/>
              <a:rect l="l" t="t" r="r" b="b"/>
              <a:pathLst>
                <a:path w="4471034" h="399414">
                  <a:moveTo>
                    <a:pt x="0" y="0"/>
                  </a:moveTo>
                  <a:lnTo>
                    <a:pt x="4470668" y="39913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920513" y="5275071"/>
            <a:ext cx="470534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500" spc="30" dirty="0">
                <a:solidFill>
                  <a:srgbClr val="0000FF"/>
                </a:solidFill>
                <a:latin typeface="Cambria Math"/>
                <a:cs typeface="Cambria Math"/>
              </a:rPr>
              <a:t>𝐌</a:t>
            </a:r>
            <a:r>
              <a:rPr lang="en-US" sz="2700" spc="44" baseline="-16975" dirty="0">
                <a:solidFill>
                  <a:srgbClr val="0000FF"/>
                </a:solidFill>
                <a:latin typeface="Cambria Math"/>
                <a:cs typeface="Cambria Math"/>
              </a:rPr>
              <a:t>r</a:t>
            </a:r>
            <a:endParaRPr sz="2700" baseline="-16975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43986" y="4361180"/>
            <a:ext cx="5368290" cy="616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75">
              <a:lnSpc>
                <a:spcPts val="1905"/>
              </a:lnSpc>
              <a:spcBef>
                <a:spcPts val="100"/>
              </a:spcBef>
              <a:tabLst>
                <a:tab pos="2894965" algn="l"/>
              </a:tabLst>
            </a:pPr>
            <a:r>
              <a:rPr sz="2700" b="1" spc="-7" baseline="1543" dirty="0">
                <a:solidFill>
                  <a:srgbClr val="008000"/>
                </a:solidFill>
                <a:latin typeface="Arial"/>
                <a:cs typeface="Arial"/>
              </a:rPr>
              <a:t>Spac</a:t>
            </a:r>
            <a:r>
              <a:rPr sz="2700" b="1" baseline="1543" dirty="0">
                <a:solidFill>
                  <a:srgbClr val="008000"/>
                </a:solidFill>
                <a:latin typeface="Arial"/>
                <a:cs typeface="Arial"/>
              </a:rPr>
              <a:t>e</a:t>
            </a:r>
            <a:r>
              <a:rPr sz="2700" b="1" spc="-7" baseline="1543" dirty="0">
                <a:solidFill>
                  <a:srgbClr val="008000"/>
                </a:solidFill>
                <a:latin typeface="Arial"/>
                <a:cs typeface="Arial"/>
              </a:rPr>
              <a:t> o</a:t>
            </a:r>
            <a:r>
              <a:rPr sz="2700" b="1" baseline="1543" dirty="0">
                <a:solidFill>
                  <a:srgbClr val="008000"/>
                </a:solidFill>
                <a:latin typeface="Arial"/>
                <a:cs typeface="Arial"/>
              </a:rPr>
              <a:t>f </a:t>
            </a:r>
            <a:r>
              <a:rPr sz="2700" b="1" spc="-7" baseline="1543" dirty="0">
                <a:solidFill>
                  <a:srgbClr val="008000"/>
                </a:solidFill>
                <a:latin typeface="Arial"/>
                <a:cs typeface="Arial"/>
              </a:rPr>
              <a:t>en</a:t>
            </a:r>
            <a:r>
              <a:rPr sz="2700" b="1" baseline="1543" dirty="0">
                <a:solidFill>
                  <a:srgbClr val="008000"/>
                </a:solidFill>
                <a:latin typeface="Arial"/>
                <a:cs typeface="Arial"/>
              </a:rPr>
              <a:t>t</a:t>
            </a:r>
            <a:r>
              <a:rPr sz="2700" b="1" spc="-7" baseline="1543" dirty="0">
                <a:solidFill>
                  <a:srgbClr val="008000"/>
                </a:solidFill>
                <a:latin typeface="Arial"/>
                <a:cs typeface="Arial"/>
              </a:rPr>
              <a:t>i</a:t>
            </a:r>
            <a:r>
              <a:rPr sz="2700" b="1" baseline="1543" dirty="0">
                <a:solidFill>
                  <a:srgbClr val="008000"/>
                </a:solidFill>
                <a:latin typeface="Arial"/>
                <a:cs typeface="Arial"/>
              </a:rPr>
              <a:t>t</a:t>
            </a:r>
            <a:r>
              <a:rPr sz="2700" b="1" spc="-7" baseline="1543" dirty="0">
                <a:solidFill>
                  <a:srgbClr val="008000"/>
                </a:solidFill>
                <a:latin typeface="Arial"/>
                <a:cs typeface="Arial"/>
              </a:rPr>
              <a:t>ies</a:t>
            </a:r>
            <a:r>
              <a:rPr sz="2700" b="1" baseline="1543" dirty="0">
                <a:solidFill>
                  <a:srgbClr val="008000"/>
                </a:solidFill>
                <a:latin typeface="Arial"/>
                <a:cs typeface="Arial"/>
              </a:rPr>
              <a:t>:</a:t>
            </a:r>
            <a:r>
              <a:rPr sz="2700" b="1" spc="-157" baseline="1543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700" spc="-7" baseline="1543" dirty="0">
                <a:solidFill>
                  <a:srgbClr val="008000"/>
                </a:solidFill>
                <a:latin typeface="Cambria Math"/>
                <a:cs typeface="Cambria Math"/>
              </a:rPr>
              <a:t>ℝ</a:t>
            </a:r>
            <a:r>
              <a:rPr sz="1950" baseline="29914" dirty="0">
                <a:solidFill>
                  <a:srgbClr val="008000"/>
                </a:solidFill>
                <a:latin typeface="Cambria Math"/>
                <a:cs typeface="Cambria Math"/>
              </a:rPr>
              <a:t>𝒅	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Spac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 o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f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rela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tion </a:t>
            </a:r>
            <a:r>
              <a:rPr spc="-5" dirty="0">
                <a:solidFill>
                  <a:srgbClr val="0000FF"/>
                </a:solidFill>
                <a:latin typeface="Cambria Math"/>
                <a:cs typeface="Cambria Math"/>
              </a:rPr>
              <a:t>𝒓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r>
              <a:rPr b="1" spc="-1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Cambria Math"/>
                <a:cs typeface="Cambria Math"/>
              </a:rPr>
              <a:t>ℝ</a:t>
            </a:r>
            <a:r>
              <a:rPr sz="1950" baseline="27777" dirty="0">
                <a:solidFill>
                  <a:srgbClr val="0000FF"/>
                </a:solidFill>
                <a:latin typeface="Cambria Math"/>
                <a:cs typeface="Cambria Math"/>
              </a:rPr>
              <a:t>𝒌</a:t>
            </a:r>
            <a:endParaRPr sz="1950" baseline="27777">
              <a:latin typeface="Cambria Math"/>
              <a:cs typeface="Cambria Math"/>
            </a:endParaRPr>
          </a:p>
          <a:p>
            <a:pPr marL="50800">
              <a:lnSpc>
                <a:spcPts val="2745"/>
              </a:lnSpc>
            </a:pPr>
            <a:r>
              <a:rPr sz="2500" dirty="0">
                <a:latin typeface="Cambria Math"/>
                <a:cs typeface="Cambria Math"/>
              </a:rPr>
              <a:t>𝐭</a:t>
            </a:r>
            <a:endParaRPr sz="2500">
              <a:latin typeface="Cambria Math"/>
              <a:cs typeface="Cambria Math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68201" y="5398166"/>
            <a:ext cx="82763" cy="827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19"/>
              <p:cNvSpPr txBox="1"/>
              <p:nvPr/>
            </p:nvSpPr>
            <p:spPr>
              <a:xfrm>
                <a:off x="8068133" y="4692415"/>
                <a:ext cx="574040" cy="1571712"/>
              </a:xfrm>
              <a:prstGeom prst="rect">
                <a:avLst/>
              </a:prstGeom>
            </p:spPr>
            <p:txBody>
              <a:bodyPr vert="horz" wrap="square" lIns="0" tIns="213360" rIns="0" bIns="0" rtlCol="0">
                <a:spAutoFit/>
              </a:bodyPr>
              <a:lstStyle/>
              <a:p>
                <a:pPr marL="241300">
                  <a:spcBef>
                    <a:spcPts val="168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spc="19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AU" sz="2800" spc="190" dirty="0">
                              <a:latin typeface="Cambria Math"/>
                              <a:cs typeface="Cambria Math"/>
                            </a:rPr>
                            <m:t>𝐭</m:t>
                          </m:r>
                        </m:e>
                        <m:sub>
                          <m:r>
                            <a:rPr lang="en-AU" sz="2800" i="1" spc="19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AU" sz="2700" baseline="-15432" dirty="0">
                  <a:latin typeface="Cambria Math"/>
                  <a:cs typeface="Cambria Math"/>
                </a:endParaRPr>
              </a:p>
              <a:p>
                <a:pPr marL="38100">
                  <a:spcBef>
                    <a:spcPts val="1585"/>
                  </a:spcBef>
                </a:pPr>
                <a:endParaRPr lang="en-AU" sz="2400" spc="190" dirty="0"/>
              </a:p>
              <a:p>
                <a:pPr marL="38100">
                  <a:spcBef>
                    <a:spcPts val="158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pc="19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AU" sz="2400" spc="-45" dirty="0">
                              <a:latin typeface="Cambria Math"/>
                              <a:cs typeface="Cambria Math"/>
                            </a:rPr>
                            <m:t>𝐡</m:t>
                          </m:r>
                        </m:e>
                        <m:sub>
                          <m:r>
                            <a:rPr lang="en-AU" sz="2400" i="1" spc="19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AU" sz="2700" baseline="-16975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" name="object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133" y="4692415"/>
                <a:ext cx="574040" cy="1571712"/>
              </a:xfrm>
              <a:prstGeom prst="rect">
                <a:avLst/>
              </a:prstGeom>
              <a:blipFill>
                <a:blip r:embed="rId9"/>
                <a:stretch>
                  <a:fillRect l="-5319" r="-1064" b="-310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bject 20"/>
          <p:cNvSpPr/>
          <p:nvPr/>
        </p:nvSpPr>
        <p:spPr>
          <a:xfrm>
            <a:off x="8040701" y="4982934"/>
            <a:ext cx="147955" cy="890269"/>
          </a:xfrm>
          <a:custGeom>
            <a:avLst/>
            <a:gdLst/>
            <a:ahLst/>
            <a:cxnLst/>
            <a:rect l="l" t="t" r="r" b="b"/>
            <a:pathLst>
              <a:path w="147954" h="890270">
                <a:moveTo>
                  <a:pt x="85432" y="564680"/>
                </a:moveTo>
                <a:lnTo>
                  <a:pt x="72339" y="532015"/>
                </a:lnTo>
                <a:lnTo>
                  <a:pt x="49784" y="475716"/>
                </a:lnTo>
                <a:lnTo>
                  <a:pt x="0" y="557606"/>
                </a:lnTo>
                <a:lnTo>
                  <a:pt x="28473" y="559968"/>
                </a:lnTo>
                <a:lnTo>
                  <a:pt x="1854" y="881532"/>
                </a:lnTo>
                <a:lnTo>
                  <a:pt x="7696" y="888441"/>
                </a:lnTo>
                <a:lnTo>
                  <a:pt x="23418" y="889736"/>
                </a:lnTo>
                <a:lnTo>
                  <a:pt x="30327" y="883894"/>
                </a:lnTo>
                <a:lnTo>
                  <a:pt x="56946" y="562317"/>
                </a:lnTo>
                <a:lnTo>
                  <a:pt x="85432" y="564680"/>
                </a:lnTo>
                <a:close/>
              </a:path>
              <a:path w="147954" h="890270">
                <a:moveTo>
                  <a:pt x="147421" y="88976"/>
                </a:moveTo>
                <a:lnTo>
                  <a:pt x="134340" y="56299"/>
                </a:lnTo>
                <a:lnTo>
                  <a:pt x="111785" y="0"/>
                </a:lnTo>
                <a:lnTo>
                  <a:pt x="61988" y="81902"/>
                </a:lnTo>
                <a:lnTo>
                  <a:pt x="90462" y="84251"/>
                </a:lnTo>
                <a:lnTo>
                  <a:pt x="63842" y="405828"/>
                </a:lnTo>
                <a:lnTo>
                  <a:pt x="69684" y="412724"/>
                </a:lnTo>
                <a:lnTo>
                  <a:pt x="85420" y="414032"/>
                </a:lnTo>
                <a:lnTo>
                  <a:pt x="92316" y="408178"/>
                </a:lnTo>
                <a:lnTo>
                  <a:pt x="118948" y="86614"/>
                </a:lnTo>
                <a:lnTo>
                  <a:pt x="147421" y="889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661831" y="5375655"/>
            <a:ext cx="1771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500" dirty="0">
                <a:latin typeface="Cambria Math"/>
                <a:cs typeface="Cambria Math"/>
              </a:rPr>
              <a:t>𝐫</a:t>
            </a:r>
            <a:endParaRPr sz="25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43724" y="4881879"/>
            <a:ext cx="1771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500" dirty="0">
                <a:latin typeface="Cambria Math"/>
                <a:cs typeface="Cambria Math"/>
              </a:rPr>
              <a:t>𝐫</a:t>
            </a:r>
            <a:endParaRPr sz="2500">
              <a:latin typeface="Cambria Math"/>
              <a:cs typeface="Cambria Math"/>
            </a:endParaRPr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36FE160B-B499-4C29-AB21-80C214ACB971}"/>
              </a:ext>
            </a:extLst>
          </p:cNvPr>
          <p:cNvSpPr/>
          <p:nvPr/>
        </p:nvSpPr>
        <p:spPr>
          <a:xfrm>
            <a:off x="2522831" y="6806688"/>
            <a:ext cx="2895600" cy="15240"/>
          </a:xfrm>
          <a:custGeom>
            <a:avLst/>
            <a:gdLst/>
            <a:ahLst/>
            <a:cxnLst/>
            <a:rect l="l" t="t" r="r" b="b"/>
            <a:pathLst>
              <a:path w="2895600" h="15240">
                <a:moveTo>
                  <a:pt x="2895600" y="0"/>
                </a:moveTo>
                <a:lnTo>
                  <a:pt x="0" y="15240"/>
                </a:lnTo>
              </a:path>
            </a:pathLst>
          </a:custGeom>
          <a:ln w="28575">
            <a:solidFill>
              <a:srgbClr val="1515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0927" y="347472"/>
            <a:ext cx="6376416" cy="42671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243697" y="6694424"/>
            <a:ext cx="1397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10" dirty="0">
                <a:solidFill>
                  <a:srgbClr val="3F3F3F"/>
                </a:solidFill>
                <a:latin typeface="Calibri"/>
                <a:cs typeface="Calibri"/>
              </a:rPr>
              <a:t>51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347913" y="4405456"/>
            <a:ext cx="2924175" cy="2263775"/>
            <a:chOff x="823912" y="4405455"/>
            <a:chExt cx="2924175" cy="2263775"/>
          </a:xfrm>
        </p:grpSpPr>
        <p:sp>
          <p:nvSpPr>
            <p:cNvPr id="7" name="object 7"/>
            <p:cNvSpPr/>
            <p:nvPr/>
          </p:nvSpPr>
          <p:spPr>
            <a:xfrm>
              <a:off x="857250" y="4419743"/>
              <a:ext cx="0" cy="2235200"/>
            </a:xfrm>
            <a:custGeom>
              <a:avLst/>
              <a:gdLst/>
              <a:ahLst/>
              <a:cxnLst/>
              <a:rect l="l" t="t" r="r" b="b"/>
              <a:pathLst>
                <a:path h="2235200">
                  <a:moveTo>
                    <a:pt x="0" y="0"/>
                  </a:moveTo>
                  <a:lnTo>
                    <a:pt x="1" y="2235200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8200" y="6638365"/>
              <a:ext cx="2895600" cy="15240"/>
            </a:xfrm>
            <a:custGeom>
              <a:avLst/>
              <a:gdLst/>
              <a:ahLst/>
              <a:cxnLst/>
              <a:rect l="l" t="t" r="r" b="b"/>
              <a:pathLst>
                <a:path w="2895600" h="15240">
                  <a:moveTo>
                    <a:pt x="2895600" y="0"/>
                  </a:moveTo>
                  <a:lnTo>
                    <a:pt x="0" y="15240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8664" y="5595821"/>
              <a:ext cx="82763" cy="827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3858" y="5441961"/>
              <a:ext cx="82763" cy="8276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220815" y="5723127"/>
            <a:ext cx="2197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500" dirty="0">
                <a:latin typeface="Cambria Math"/>
                <a:cs typeface="Cambria Math"/>
              </a:rPr>
              <a:t>𝐡</a:t>
            </a:r>
            <a:endParaRPr sz="2500">
              <a:latin typeface="Cambria Math"/>
              <a:cs typeface="Cambria Math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6819" y="4786363"/>
            <a:ext cx="82763" cy="8276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361028" y="5406135"/>
            <a:ext cx="2197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500" dirty="0">
                <a:latin typeface="Cambria Math"/>
                <a:cs typeface="Cambria Math"/>
              </a:rPr>
              <a:t>𝐡</a:t>
            </a:r>
            <a:endParaRPr sz="25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54703" y="5559044"/>
            <a:ext cx="186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latin typeface="Cambria Math"/>
                <a:cs typeface="Cambria Math"/>
              </a:rPr>
              <a:t>&lt;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40805" y="5573775"/>
            <a:ext cx="3708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500" spc="5" dirty="0">
                <a:latin typeface="Cambria Math"/>
                <a:cs typeface="Cambria Math"/>
              </a:rPr>
              <a:t>𝐭</a:t>
            </a:r>
            <a:r>
              <a:rPr sz="2700" spc="7" baseline="-16975" dirty="0">
                <a:latin typeface="Cambria Math"/>
                <a:cs typeface="Cambria Math"/>
              </a:rPr>
              <a:t>&lt;</a:t>
            </a:r>
            <a:endParaRPr sz="2700" baseline="-16975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91341" y="5116575"/>
            <a:ext cx="14605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500" dirty="0">
                <a:solidFill>
                  <a:srgbClr val="479249"/>
                </a:solidFill>
                <a:latin typeface="Cambria Math"/>
                <a:cs typeface="Cambria Math"/>
              </a:rPr>
              <a:t>𝐭</a:t>
            </a:r>
            <a:endParaRPr sz="25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24374" y="5269483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70" dirty="0">
                <a:solidFill>
                  <a:srgbClr val="479249"/>
                </a:solidFill>
                <a:latin typeface="Cambria Math"/>
                <a:cs typeface="Cambria Math"/>
              </a:rPr>
              <a:t>*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14305" y="5701791"/>
            <a:ext cx="1771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500" dirty="0">
                <a:latin typeface="Cambria Math"/>
                <a:cs typeface="Cambria Math"/>
              </a:rPr>
              <a:t>𝐫</a:t>
            </a:r>
            <a:endParaRPr sz="2500">
              <a:latin typeface="Cambria Math"/>
              <a:cs typeface="Cambria Math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492529" y="4412124"/>
            <a:ext cx="5392420" cy="2248535"/>
            <a:chOff x="1968529" y="4412123"/>
            <a:chExt cx="5392420" cy="2248535"/>
          </a:xfrm>
        </p:grpSpPr>
        <p:sp>
          <p:nvSpPr>
            <p:cNvPr id="20" name="object 20"/>
            <p:cNvSpPr/>
            <p:nvPr/>
          </p:nvSpPr>
          <p:spPr>
            <a:xfrm>
              <a:off x="4469834" y="4412123"/>
              <a:ext cx="0" cy="2235200"/>
            </a:xfrm>
            <a:custGeom>
              <a:avLst/>
              <a:gdLst/>
              <a:ahLst/>
              <a:cxnLst/>
              <a:rect l="l" t="t" r="r" b="b"/>
              <a:pathLst>
                <a:path h="2235200">
                  <a:moveTo>
                    <a:pt x="0" y="0"/>
                  </a:moveTo>
                  <a:lnTo>
                    <a:pt x="1" y="2235200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50784" y="6630745"/>
              <a:ext cx="2895600" cy="15240"/>
            </a:xfrm>
            <a:custGeom>
              <a:avLst/>
              <a:gdLst/>
              <a:ahLst/>
              <a:cxnLst/>
              <a:rect l="l" t="t" r="r" b="b"/>
              <a:pathLst>
                <a:path w="2895600" h="15240">
                  <a:moveTo>
                    <a:pt x="2895600" y="0"/>
                  </a:moveTo>
                  <a:lnTo>
                    <a:pt x="0" y="15240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9493" y="5848082"/>
              <a:ext cx="82763" cy="8276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42532" y="5641913"/>
              <a:ext cx="82763" cy="8276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092419" y="5637135"/>
              <a:ext cx="1272540" cy="267970"/>
            </a:xfrm>
            <a:custGeom>
              <a:avLst/>
              <a:gdLst/>
              <a:ahLst/>
              <a:cxnLst/>
              <a:rect l="l" t="t" r="r" b="b"/>
              <a:pathLst>
                <a:path w="1272539" h="267970">
                  <a:moveTo>
                    <a:pt x="1185501" y="28126"/>
                  </a:moveTo>
                  <a:lnTo>
                    <a:pt x="5167" y="239656"/>
                  </a:lnTo>
                  <a:lnTo>
                    <a:pt x="0" y="247081"/>
                  </a:lnTo>
                  <a:lnTo>
                    <a:pt x="2783" y="262615"/>
                  </a:lnTo>
                  <a:lnTo>
                    <a:pt x="10208" y="267783"/>
                  </a:lnTo>
                  <a:lnTo>
                    <a:pt x="1190542" y="56253"/>
                  </a:lnTo>
                  <a:lnTo>
                    <a:pt x="1185501" y="28126"/>
                  </a:lnTo>
                  <a:close/>
                </a:path>
                <a:path w="1272539" h="267970">
                  <a:moveTo>
                    <a:pt x="1262709" y="24214"/>
                  </a:moveTo>
                  <a:lnTo>
                    <a:pt x="1207331" y="24214"/>
                  </a:lnTo>
                  <a:lnTo>
                    <a:pt x="1214756" y="29382"/>
                  </a:lnTo>
                  <a:lnTo>
                    <a:pt x="1217540" y="44916"/>
                  </a:lnTo>
                  <a:lnTo>
                    <a:pt x="1212372" y="52341"/>
                  </a:lnTo>
                  <a:lnTo>
                    <a:pt x="1190542" y="56253"/>
                  </a:lnTo>
                  <a:lnTo>
                    <a:pt x="1195583" y="84380"/>
                  </a:lnTo>
                  <a:lnTo>
                    <a:pt x="1272402" y="27068"/>
                  </a:lnTo>
                  <a:lnTo>
                    <a:pt x="1262709" y="24214"/>
                  </a:lnTo>
                  <a:close/>
                </a:path>
                <a:path w="1272539" h="267970">
                  <a:moveTo>
                    <a:pt x="1207331" y="24214"/>
                  </a:moveTo>
                  <a:lnTo>
                    <a:pt x="1185501" y="28126"/>
                  </a:lnTo>
                  <a:lnTo>
                    <a:pt x="1190542" y="56253"/>
                  </a:lnTo>
                  <a:lnTo>
                    <a:pt x="1212372" y="52341"/>
                  </a:lnTo>
                  <a:lnTo>
                    <a:pt x="1217540" y="44916"/>
                  </a:lnTo>
                  <a:lnTo>
                    <a:pt x="1214756" y="29382"/>
                  </a:lnTo>
                  <a:lnTo>
                    <a:pt x="1207331" y="24214"/>
                  </a:lnTo>
                  <a:close/>
                </a:path>
                <a:path w="1272539" h="267970">
                  <a:moveTo>
                    <a:pt x="1180461" y="0"/>
                  </a:moveTo>
                  <a:lnTo>
                    <a:pt x="1185501" y="28126"/>
                  </a:lnTo>
                  <a:lnTo>
                    <a:pt x="1207331" y="24214"/>
                  </a:lnTo>
                  <a:lnTo>
                    <a:pt x="1262709" y="24214"/>
                  </a:lnTo>
                  <a:lnTo>
                    <a:pt x="11804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807046" y="5637203"/>
              <a:ext cx="2247265" cy="252729"/>
            </a:xfrm>
            <a:custGeom>
              <a:avLst/>
              <a:gdLst/>
              <a:ahLst/>
              <a:cxnLst/>
              <a:rect l="l" t="t" r="r" b="b"/>
              <a:pathLst>
                <a:path w="2247265" h="252729">
                  <a:moveTo>
                    <a:pt x="0" y="0"/>
                  </a:moveTo>
                  <a:lnTo>
                    <a:pt x="2246828" y="25226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45040" y="5510343"/>
              <a:ext cx="4275455" cy="154305"/>
            </a:xfrm>
            <a:custGeom>
              <a:avLst/>
              <a:gdLst/>
              <a:ahLst/>
              <a:cxnLst/>
              <a:rect l="l" t="t" r="r" b="b"/>
              <a:pathLst>
                <a:path w="4275455" h="154304">
                  <a:moveTo>
                    <a:pt x="0" y="0"/>
                  </a:moveTo>
                  <a:lnTo>
                    <a:pt x="4274865" y="15386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73291" y="4846835"/>
              <a:ext cx="4384040" cy="836930"/>
            </a:xfrm>
            <a:custGeom>
              <a:avLst/>
              <a:gdLst/>
              <a:ahLst/>
              <a:cxnLst/>
              <a:rect l="l" t="t" r="r" b="b"/>
              <a:pathLst>
                <a:path w="4384040" h="836929">
                  <a:moveTo>
                    <a:pt x="0" y="0"/>
                  </a:moveTo>
                  <a:lnTo>
                    <a:pt x="4383622" y="83646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091309" y="1252365"/>
            <a:ext cx="7281545" cy="4002404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83540" indent="-320040">
              <a:spcBef>
                <a:spcPts val="8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82905" algn="l"/>
                <a:tab pos="383540" algn="l"/>
              </a:tabLst>
            </a:pP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1-to-N </a:t>
            </a:r>
            <a:r>
              <a:rPr sz="3200" b="1" spc="-10" dirty="0">
                <a:latin typeface="Calibri"/>
                <a:cs typeface="Calibri"/>
              </a:rPr>
              <a:t>Relations:</a:t>
            </a:r>
            <a:endParaRPr sz="3200">
              <a:latin typeface="Calibri"/>
              <a:cs typeface="Calibri"/>
            </a:endParaRPr>
          </a:p>
          <a:p>
            <a:pPr marL="676275" marR="55880" lvl="1" indent="-274320">
              <a:lnSpc>
                <a:spcPct val="101400"/>
              </a:lnSpc>
              <a:spcBef>
                <a:spcPts val="620"/>
              </a:spcBef>
              <a:buClr>
                <a:srgbClr val="60B5CC"/>
              </a:buClr>
              <a:buFont typeface="Wingdings"/>
              <a:buChar char=""/>
              <a:tabLst>
                <a:tab pos="676275" algn="l"/>
              </a:tabLst>
            </a:pPr>
            <a:r>
              <a:rPr sz="2800" b="1" spc="-10" dirty="0">
                <a:solidFill>
                  <a:srgbClr val="008000"/>
                </a:solidFill>
                <a:latin typeface="Calibri"/>
                <a:cs typeface="Calibri"/>
              </a:rPr>
              <a:t>Example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If </a:t>
            </a:r>
            <a:r>
              <a:rPr sz="2800" spc="10" dirty="0">
                <a:latin typeface="Cambria Math"/>
                <a:cs typeface="Cambria Math"/>
              </a:rPr>
              <a:t>(ℎ,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spc="30" dirty="0">
                <a:latin typeface="Cambria Math"/>
                <a:cs typeface="Cambria Math"/>
              </a:rPr>
              <a:t>𝑟,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spc="114" dirty="0">
                <a:solidFill>
                  <a:srgbClr val="D9253E"/>
                </a:solidFill>
                <a:latin typeface="Cambria Math"/>
                <a:cs typeface="Cambria Math"/>
              </a:rPr>
              <a:t>𝑡</a:t>
            </a:r>
            <a:r>
              <a:rPr sz="3000" spc="172" baseline="-16666" dirty="0">
                <a:solidFill>
                  <a:srgbClr val="D9253E"/>
                </a:solidFill>
                <a:latin typeface="Cambria Math"/>
                <a:cs typeface="Cambria Math"/>
              </a:rPr>
              <a:t>(</a:t>
            </a:r>
            <a:r>
              <a:rPr sz="2800" spc="114" dirty="0">
                <a:latin typeface="Cambria Math"/>
                <a:cs typeface="Cambria Math"/>
              </a:rPr>
              <a:t>)</a:t>
            </a:r>
            <a:r>
              <a:rPr sz="2800" spc="2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10" dirty="0">
                <a:latin typeface="Cambria Math"/>
                <a:cs typeface="Cambria Math"/>
              </a:rPr>
              <a:t>(ℎ,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spc="30" dirty="0">
                <a:latin typeface="Cambria Math"/>
                <a:cs typeface="Cambria Math"/>
              </a:rPr>
              <a:t>𝑟,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spc="45" dirty="0">
                <a:solidFill>
                  <a:srgbClr val="479249"/>
                </a:solidFill>
                <a:latin typeface="Cambria Math"/>
                <a:cs typeface="Cambria Math"/>
              </a:rPr>
              <a:t>𝑡</a:t>
            </a:r>
            <a:r>
              <a:rPr sz="3000" spc="67" baseline="-16666" dirty="0">
                <a:solidFill>
                  <a:srgbClr val="479249"/>
                </a:solidFill>
                <a:latin typeface="Cambria Math"/>
                <a:cs typeface="Cambria Math"/>
              </a:rPr>
              <a:t>7</a:t>
            </a:r>
            <a:r>
              <a:rPr sz="2800" spc="45" dirty="0">
                <a:latin typeface="Cambria Math"/>
                <a:cs typeface="Cambria Math"/>
              </a:rPr>
              <a:t>)</a:t>
            </a:r>
            <a:r>
              <a:rPr sz="2800" spc="25" dirty="0">
                <a:latin typeface="Cambria Math"/>
                <a:cs typeface="Cambria Math"/>
              </a:rPr>
              <a:t> </a:t>
            </a:r>
            <a:r>
              <a:rPr sz="2800" spc="-20" dirty="0">
                <a:latin typeface="Calibri"/>
                <a:cs typeface="Calibri"/>
              </a:rPr>
              <a:t>exist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knowledge </a:t>
            </a:r>
            <a:r>
              <a:rPr sz="2800" spc="-15" dirty="0">
                <a:latin typeface="Calibri"/>
                <a:cs typeface="Calibri"/>
              </a:rPr>
              <a:t>graph.</a:t>
            </a:r>
            <a:endParaRPr sz="2800">
              <a:latin typeface="Calibri"/>
              <a:cs typeface="Calibri"/>
            </a:endParaRPr>
          </a:p>
          <a:p>
            <a:pPr marL="383540" indent="-320040">
              <a:spcBef>
                <a:spcPts val="3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82905" algn="l"/>
                <a:tab pos="383540" algn="l"/>
              </a:tabLst>
            </a:pPr>
            <a:r>
              <a:rPr sz="3200" b="1" spc="-45" dirty="0">
                <a:solidFill>
                  <a:srgbClr val="7030A0"/>
                </a:solidFill>
                <a:latin typeface="Calibri"/>
                <a:cs typeface="Calibri"/>
              </a:rPr>
              <a:t>TransR</a:t>
            </a:r>
            <a:r>
              <a:rPr sz="3200" b="1" spc="-1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can</a:t>
            </a:r>
            <a:r>
              <a:rPr sz="3200" dirty="0">
                <a:latin typeface="Calibri"/>
                <a:cs typeface="Calibri"/>
              </a:rPr>
              <a:t> model </a:t>
            </a:r>
            <a:r>
              <a:rPr sz="3200" spc="-10" dirty="0">
                <a:latin typeface="Calibri"/>
                <a:cs typeface="Calibri"/>
              </a:rPr>
              <a:t>1-to-N relations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B050"/>
                </a:solidFill>
                <a:latin typeface="Wingdings"/>
                <a:cs typeface="Wingdings"/>
              </a:rPr>
              <a:t></a:t>
            </a:r>
            <a:endParaRPr sz="3200">
              <a:latin typeface="Wingdings"/>
              <a:cs typeface="Wingdings"/>
            </a:endParaRPr>
          </a:p>
          <a:p>
            <a:pPr marL="676275" lvl="1" indent="-274955">
              <a:spcBef>
                <a:spcPts val="665"/>
              </a:spcBef>
              <a:buClr>
                <a:srgbClr val="60B5CC"/>
              </a:buClr>
              <a:buFont typeface="Wingdings"/>
              <a:buChar char=""/>
              <a:tabLst>
                <a:tab pos="676275" algn="l"/>
              </a:tabLst>
            </a:pPr>
            <a:r>
              <a:rPr sz="2800" spc="-110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lear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𝐌</a:t>
            </a:r>
            <a:r>
              <a:rPr sz="3000" spc="300" baseline="-15277" dirty="0">
                <a:latin typeface="Cambria Math"/>
                <a:cs typeface="Cambria Math"/>
              </a:rPr>
              <a:t>*</a:t>
            </a:r>
            <a:r>
              <a:rPr sz="3000" baseline="-15277" dirty="0">
                <a:latin typeface="Cambria Math"/>
                <a:cs typeface="Cambria Math"/>
              </a:rPr>
              <a:t> </a:t>
            </a:r>
            <a:r>
              <a:rPr sz="3000" spc="-52" baseline="-15277" dirty="0">
                <a:latin typeface="Cambria Math"/>
                <a:cs typeface="Cambria Math"/>
              </a:rPr>
              <a:t> 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3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t </a:t>
            </a:r>
            <a:r>
              <a:rPr sz="2800" spc="105" dirty="0">
                <a:latin typeface="Cambria Math"/>
                <a:cs typeface="Cambria Math"/>
              </a:rPr>
              <a:t>𝐭</a:t>
            </a:r>
            <a:r>
              <a:rPr sz="3000" spc="-135" baseline="-15277" dirty="0">
                <a:latin typeface="Cambria Math"/>
                <a:cs typeface="Cambria Math"/>
              </a:rPr>
              <a:t>&lt;</a:t>
            </a:r>
            <a:r>
              <a:rPr sz="3000" baseline="-15277" dirty="0">
                <a:latin typeface="Cambria Math"/>
                <a:cs typeface="Cambria Math"/>
              </a:rPr>
              <a:t> </a:t>
            </a:r>
            <a:r>
              <a:rPr sz="3000" spc="60" baseline="-15277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5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𝐌</a:t>
            </a:r>
            <a:r>
              <a:rPr sz="3000" spc="300" baseline="-15277" dirty="0">
                <a:latin typeface="Cambria Math"/>
                <a:cs typeface="Cambria Math"/>
              </a:rPr>
              <a:t>*</a:t>
            </a:r>
            <a:r>
              <a:rPr sz="3000" spc="-352" baseline="-15277" dirty="0">
                <a:latin typeface="Cambria Math"/>
                <a:cs typeface="Cambria Math"/>
              </a:rPr>
              <a:t> </a:t>
            </a:r>
            <a:r>
              <a:rPr sz="2800" spc="40" dirty="0">
                <a:solidFill>
                  <a:srgbClr val="D9253E"/>
                </a:solidFill>
                <a:latin typeface="Cambria Math"/>
                <a:cs typeface="Cambria Math"/>
              </a:rPr>
              <a:t>𝐭</a:t>
            </a:r>
            <a:r>
              <a:rPr sz="3000" spc="487" baseline="-15277" dirty="0">
                <a:solidFill>
                  <a:srgbClr val="D9253E"/>
                </a:solidFill>
                <a:latin typeface="Cambria Math"/>
                <a:cs typeface="Cambria Math"/>
              </a:rPr>
              <a:t>(</a:t>
            </a:r>
            <a:r>
              <a:rPr sz="3000" baseline="-15277" dirty="0">
                <a:solidFill>
                  <a:srgbClr val="D9253E"/>
                </a:solidFill>
                <a:latin typeface="Cambria Math"/>
                <a:cs typeface="Cambria Math"/>
              </a:rPr>
              <a:t> </a:t>
            </a:r>
            <a:r>
              <a:rPr sz="3000" spc="60" baseline="-15277" dirty="0">
                <a:solidFill>
                  <a:srgbClr val="D9253E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5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𝐌</a:t>
            </a:r>
            <a:r>
              <a:rPr sz="3000" spc="300" baseline="-15277" dirty="0">
                <a:latin typeface="Cambria Math"/>
                <a:cs typeface="Cambria Math"/>
              </a:rPr>
              <a:t>*</a:t>
            </a:r>
            <a:r>
              <a:rPr sz="3000" spc="-352" baseline="-15277" dirty="0">
                <a:latin typeface="Cambria Math"/>
                <a:cs typeface="Cambria Math"/>
              </a:rPr>
              <a:t> </a:t>
            </a:r>
            <a:r>
              <a:rPr sz="2800" spc="105" dirty="0">
                <a:solidFill>
                  <a:srgbClr val="479249"/>
                </a:solidFill>
                <a:latin typeface="Cambria Math"/>
                <a:cs typeface="Cambria Math"/>
              </a:rPr>
              <a:t>𝐭</a:t>
            </a:r>
            <a:r>
              <a:rPr sz="3000" spc="67" baseline="-15277" dirty="0">
                <a:solidFill>
                  <a:srgbClr val="479249"/>
                </a:solidFill>
                <a:latin typeface="Cambria Math"/>
                <a:cs typeface="Cambria Math"/>
              </a:rPr>
              <a:t>7</a:t>
            </a:r>
            <a:endParaRPr sz="3000" baseline="-15277">
              <a:latin typeface="Cambria Math"/>
              <a:cs typeface="Cambria Math"/>
            </a:endParaRPr>
          </a:p>
          <a:p>
            <a:pPr marL="676275" lvl="1" indent="-274955">
              <a:spcBef>
                <a:spcPts val="630"/>
              </a:spcBef>
              <a:buClr>
                <a:srgbClr val="60B5CC"/>
              </a:buClr>
              <a:buFont typeface="Wingdings"/>
              <a:buChar char=""/>
              <a:tabLst>
                <a:tab pos="676275" algn="l"/>
              </a:tabLst>
            </a:pPr>
            <a:r>
              <a:rPr sz="2600" spc="-10" dirty="0">
                <a:latin typeface="Calibri"/>
                <a:cs typeface="Calibri"/>
              </a:rPr>
              <a:t>Note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that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370" dirty="0">
                <a:solidFill>
                  <a:srgbClr val="D9253E"/>
                </a:solidFill>
                <a:latin typeface="Cambria Math"/>
                <a:cs typeface="Cambria Math"/>
              </a:rPr>
              <a:t>𝐭</a:t>
            </a:r>
            <a:r>
              <a:rPr sz="2850" spc="555" baseline="-16081" dirty="0">
                <a:solidFill>
                  <a:srgbClr val="D9253E"/>
                </a:solidFill>
                <a:latin typeface="Cambria Math"/>
                <a:cs typeface="Cambria Math"/>
              </a:rPr>
              <a:t>.</a:t>
            </a:r>
            <a:r>
              <a:rPr sz="2850" spc="412" baseline="-16081" dirty="0">
                <a:solidFill>
                  <a:srgbClr val="D9253E"/>
                </a:solidFill>
                <a:latin typeface="Cambria Math"/>
                <a:cs typeface="Cambria Math"/>
              </a:rPr>
              <a:t> </a:t>
            </a:r>
            <a:r>
              <a:rPr sz="2600" spc="-5" dirty="0">
                <a:latin typeface="Calibri"/>
                <a:cs typeface="Calibri"/>
              </a:rPr>
              <a:t>does not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need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to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equal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to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120" dirty="0">
                <a:solidFill>
                  <a:srgbClr val="479249"/>
                </a:solidFill>
                <a:latin typeface="Cambria Math"/>
                <a:cs typeface="Cambria Math"/>
              </a:rPr>
              <a:t>𝐭</a:t>
            </a:r>
            <a:r>
              <a:rPr sz="2850" spc="179" baseline="-16081" dirty="0">
                <a:solidFill>
                  <a:srgbClr val="479249"/>
                </a:solidFill>
                <a:latin typeface="Cambria Math"/>
                <a:cs typeface="Cambria Math"/>
              </a:rPr>
              <a:t>/</a:t>
            </a:r>
            <a:r>
              <a:rPr sz="2600" spc="120" dirty="0">
                <a:latin typeface="Cambria Math"/>
                <a:cs typeface="Cambria Math"/>
              </a:rPr>
              <a:t>!</a:t>
            </a:r>
            <a:endParaRPr sz="2600">
              <a:latin typeface="Cambria Math"/>
              <a:cs typeface="Cambria Math"/>
            </a:endParaRPr>
          </a:p>
          <a:p>
            <a:pPr marR="4054475" algn="ctr">
              <a:spcBef>
                <a:spcPts val="1085"/>
              </a:spcBef>
            </a:pPr>
            <a:r>
              <a:rPr sz="2500" spc="160" dirty="0">
                <a:solidFill>
                  <a:srgbClr val="D9253E"/>
                </a:solidFill>
                <a:latin typeface="Cambria Math"/>
                <a:cs typeface="Cambria Math"/>
              </a:rPr>
              <a:t>𝐭</a:t>
            </a:r>
            <a:r>
              <a:rPr sz="2700" spc="240" baseline="-16975" dirty="0">
                <a:solidFill>
                  <a:srgbClr val="D9253E"/>
                </a:solidFill>
                <a:latin typeface="Cambria Math"/>
                <a:cs typeface="Cambria Math"/>
              </a:rPr>
              <a:t>)</a:t>
            </a:r>
            <a:endParaRPr sz="2700" baseline="-16975">
              <a:latin typeface="Cambria Math"/>
              <a:cs typeface="Cambria Math"/>
            </a:endParaRPr>
          </a:p>
          <a:p>
            <a:pPr marR="802005" algn="ctr">
              <a:spcBef>
                <a:spcPts val="555"/>
              </a:spcBef>
            </a:pPr>
            <a:r>
              <a:rPr sz="2500" spc="30" dirty="0">
                <a:solidFill>
                  <a:srgbClr val="0000FF"/>
                </a:solidFill>
                <a:latin typeface="Cambria Math"/>
                <a:cs typeface="Cambria Math"/>
              </a:rPr>
              <a:t>𝐌</a:t>
            </a:r>
            <a:r>
              <a:rPr sz="2700" spc="44" baseline="-15432" dirty="0">
                <a:solidFill>
                  <a:srgbClr val="0000FF"/>
                </a:solidFill>
                <a:latin typeface="Cambria Math"/>
                <a:cs typeface="Cambria Math"/>
              </a:rPr>
              <a:t>/</a:t>
            </a:r>
            <a:endParaRPr sz="2700" baseline="-15432">
              <a:latin typeface="Cambria Math"/>
              <a:cs typeface="Cambria Math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9053AB7-B1E4-4D20-A637-0A47269108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8603" y="1333275"/>
            <a:ext cx="7768701" cy="537951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6531864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16708" y="1297941"/>
            <a:ext cx="7900034" cy="2717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140" indent="-320040">
              <a:spcBef>
                <a:spcPts val="100"/>
              </a:spcBef>
              <a:buClr>
                <a:srgbClr val="F0AD00"/>
              </a:buClr>
              <a:buSzPct val="8000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000" b="1" spc="-20" dirty="0">
                <a:solidFill>
                  <a:srgbClr val="0000FF"/>
                </a:solidFill>
                <a:latin typeface="Calibri"/>
                <a:cs typeface="Calibri"/>
              </a:rPr>
              <a:t>Inverse </a:t>
            </a:r>
            <a:r>
              <a:rPr sz="3000" b="1" spc="-10" dirty="0">
                <a:latin typeface="Calibri"/>
                <a:cs typeface="Calibri"/>
              </a:rPr>
              <a:t>Relations:</a:t>
            </a:r>
            <a:endParaRPr sz="3000" dirty="0">
              <a:latin typeface="Calibri"/>
              <a:cs typeface="Calibri"/>
            </a:endParaRPr>
          </a:p>
          <a:p>
            <a:pPr marR="90170" algn="ctr">
              <a:spcBef>
                <a:spcPts val="95"/>
              </a:spcBef>
            </a:pPr>
            <a:r>
              <a:rPr sz="3000" spc="-335" dirty="0">
                <a:solidFill>
                  <a:srgbClr val="008000"/>
                </a:solidFill>
                <a:latin typeface="Cambria Math"/>
                <a:cs typeface="Cambria Math"/>
              </a:rPr>
              <a:t>𝑟</a:t>
            </a:r>
            <a:r>
              <a:rPr lang="en-AU" sz="3300" spc="1200" baseline="-15151" dirty="0">
                <a:solidFill>
                  <a:srgbClr val="008000"/>
                </a:solidFill>
                <a:latin typeface="Cambria Math"/>
                <a:cs typeface="Cambria Math"/>
              </a:rPr>
              <a:t>2</a:t>
            </a:r>
            <a:r>
              <a:rPr sz="3000" dirty="0">
                <a:latin typeface="Cambria Math"/>
                <a:cs typeface="Cambria Math"/>
              </a:rPr>
              <a:t>(</a:t>
            </a:r>
            <a:r>
              <a:rPr sz="3000" spc="45" dirty="0">
                <a:latin typeface="Cambria Math"/>
                <a:cs typeface="Cambria Math"/>
              </a:rPr>
              <a:t>ℎ</a:t>
            </a:r>
            <a:r>
              <a:rPr sz="3000" dirty="0">
                <a:latin typeface="Cambria Math"/>
                <a:cs typeface="Cambria Math"/>
              </a:rPr>
              <a:t>,</a:t>
            </a:r>
            <a:r>
              <a:rPr sz="3000" spc="-165" dirty="0">
                <a:latin typeface="Cambria Math"/>
                <a:cs typeface="Cambria Math"/>
              </a:rPr>
              <a:t> </a:t>
            </a:r>
            <a:r>
              <a:rPr sz="3000" spc="75" dirty="0">
                <a:latin typeface="Cambria Math"/>
                <a:cs typeface="Cambria Math"/>
              </a:rPr>
              <a:t>𝑡</a:t>
            </a:r>
            <a:r>
              <a:rPr sz="3000" dirty="0">
                <a:latin typeface="Cambria Math"/>
                <a:cs typeface="Cambria Math"/>
              </a:rPr>
              <a:t>)</a:t>
            </a:r>
            <a:r>
              <a:rPr sz="3000" spc="17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⇒</a:t>
            </a:r>
            <a:r>
              <a:rPr sz="3000" spc="175" dirty="0">
                <a:latin typeface="Cambria Math"/>
                <a:cs typeface="Cambria Math"/>
              </a:rPr>
              <a:t> </a:t>
            </a:r>
            <a:r>
              <a:rPr sz="3000" spc="-405" dirty="0">
                <a:solidFill>
                  <a:srgbClr val="C00000"/>
                </a:solidFill>
                <a:latin typeface="Cambria Math"/>
                <a:cs typeface="Cambria Math"/>
              </a:rPr>
              <a:t>𝑟</a:t>
            </a:r>
            <a:r>
              <a:rPr lang="en-AU" sz="3300" spc="1200" baseline="-15151" dirty="0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r>
              <a:rPr sz="3000" dirty="0">
                <a:latin typeface="Cambria Math"/>
                <a:cs typeface="Cambria Math"/>
              </a:rPr>
              <a:t>(</a:t>
            </a:r>
            <a:r>
              <a:rPr sz="3000" spc="75" dirty="0">
                <a:latin typeface="Cambria Math"/>
                <a:cs typeface="Cambria Math"/>
              </a:rPr>
              <a:t>𝑡</a:t>
            </a:r>
            <a:r>
              <a:rPr sz="3000" dirty="0">
                <a:latin typeface="Cambria Math"/>
                <a:cs typeface="Cambria Math"/>
              </a:rPr>
              <a:t>,</a:t>
            </a:r>
            <a:r>
              <a:rPr sz="3000" spc="-165" dirty="0">
                <a:latin typeface="Cambria Math"/>
                <a:cs typeface="Cambria Math"/>
              </a:rPr>
              <a:t> </a:t>
            </a:r>
            <a:r>
              <a:rPr sz="3000" spc="45" dirty="0">
                <a:latin typeface="Cambria Math"/>
                <a:cs typeface="Cambria Math"/>
              </a:rPr>
              <a:t>ℎ</a:t>
            </a:r>
            <a:r>
              <a:rPr sz="3000" dirty="0">
                <a:latin typeface="Cambria Math"/>
                <a:cs typeface="Cambria Math"/>
              </a:rPr>
              <a:t>)</a:t>
            </a:r>
          </a:p>
          <a:p>
            <a:pPr marL="650875" lvl="1" indent="-274955">
              <a:lnSpc>
                <a:spcPts val="2910"/>
              </a:lnSpc>
              <a:spcBef>
                <a:spcPts val="305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600" b="1" spc="-10" dirty="0">
                <a:solidFill>
                  <a:srgbClr val="008000"/>
                </a:solidFill>
                <a:latin typeface="Calibri"/>
                <a:cs typeface="Calibri"/>
              </a:rPr>
              <a:t>Example </a:t>
            </a:r>
            <a:r>
              <a:rPr sz="2600" dirty="0">
                <a:latin typeface="Calibri"/>
                <a:cs typeface="Calibri"/>
              </a:rPr>
              <a:t>: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30" dirty="0">
                <a:latin typeface="Calibri"/>
                <a:cs typeface="Calibri"/>
              </a:rPr>
              <a:t>(Advisor,</a:t>
            </a:r>
            <a:r>
              <a:rPr sz="2600" spc="-5" dirty="0">
                <a:latin typeface="Calibri"/>
                <a:cs typeface="Calibri"/>
              </a:rPr>
              <a:t> Advisee)</a:t>
            </a:r>
            <a:endParaRPr sz="2600" dirty="0">
              <a:latin typeface="Calibri"/>
              <a:cs typeface="Calibri"/>
            </a:endParaRPr>
          </a:p>
          <a:p>
            <a:pPr marL="358140" indent="-320040">
              <a:lnSpc>
                <a:spcPts val="3390"/>
              </a:lnSpc>
              <a:buClr>
                <a:srgbClr val="F0AD00"/>
              </a:buClr>
              <a:buSzPct val="8000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000" b="1" spc="-40" dirty="0">
                <a:solidFill>
                  <a:srgbClr val="7030A0"/>
                </a:solidFill>
                <a:latin typeface="Calibri"/>
                <a:cs typeface="Calibri"/>
              </a:rPr>
              <a:t>TransR</a:t>
            </a:r>
            <a:r>
              <a:rPr sz="3000" b="1" spc="-1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can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model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inverse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relations</a:t>
            </a:r>
            <a:endParaRPr sz="3000" dirty="0">
              <a:latin typeface="Calibri"/>
              <a:cs typeface="Calibri"/>
            </a:endParaRPr>
          </a:p>
          <a:p>
            <a:pPr marR="117475" algn="ctr">
              <a:spcBef>
                <a:spcPts val="95"/>
              </a:spcBef>
              <a:tabLst>
                <a:tab pos="2284095" algn="l"/>
              </a:tabLst>
            </a:pPr>
            <a:r>
              <a:rPr sz="3000" spc="220" dirty="0">
                <a:solidFill>
                  <a:srgbClr val="008000"/>
                </a:solidFill>
                <a:latin typeface="Cambria Math"/>
                <a:cs typeface="Cambria Math"/>
              </a:rPr>
              <a:t>𝐫</a:t>
            </a:r>
            <a:r>
              <a:rPr sz="3300" spc="330" baseline="-15151" dirty="0">
                <a:solidFill>
                  <a:srgbClr val="008000"/>
                </a:solidFill>
                <a:latin typeface="Cambria Math"/>
                <a:cs typeface="Cambria Math"/>
              </a:rPr>
              <a:t>:</a:t>
            </a:r>
            <a:r>
              <a:rPr sz="3300" spc="697" baseline="-15151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=</a:t>
            </a:r>
            <a:r>
              <a:rPr sz="3000" spc="170" dirty="0">
                <a:latin typeface="Cambria Math"/>
                <a:cs typeface="Cambria Math"/>
              </a:rPr>
              <a:t> </a:t>
            </a:r>
            <a:r>
              <a:rPr sz="3000" spc="120" dirty="0">
                <a:latin typeface="Cambria Math"/>
                <a:cs typeface="Cambria Math"/>
              </a:rPr>
              <a:t>−</a:t>
            </a:r>
            <a:r>
              <a:rPr sz="3000" spc="120" dirty="0">
                <a:solidFill>
                  <a:srgbClr val="C00000"/>
                </a:solidFill>
                <a:latin typeface="Cambria Math"/>
                <a:cs typeface="Cambria Math"/>
              </a:rPr>
              <a:t>𝐫</a:t>
            </a:r>
            <a:r>
              <a:rPr sz="3300" spc="179" baseline="-15151" dirty="0">
                <a:solidFill>
                  <a:srgbClr val="C00000"/>
                </a:solidFill>
                <a:latin typeface="Cambria Math"/>
                <a:cs typeface="Cambria Math"/>
              </a:rPr>
              <a:t>;</a:t>
            </a:r>
            <a:r>
              <a:rPr sz="3000" spc="120" dirty="0">
                <a:latin typeface="Cambria Math"/>
                <a:cs typeface="Cambria Math"/>
              </a:rPr>
              <a:t>,</a:t>
            </a:r>
            <a:r>
              <a:rPr sz="3000" spc="-165" dirty="0">
                <a:latin typeface="Cambria Math"/>
                <a:cs typeface="Cambria Math"/>
              </a:rPr>
              <a:t> </a:t>
            </a:r>
            <a:r>
              <a:rPr sz="3000" spc="10" dirty="0">
                <a:solidFill>
                  <a:srgbClr val="0000FF"/>
                </a:solidFill>
                <a:latin typeface="Cambria Math"/>
                <a:cs typeface="Cambria Math"/>
              </a:rPr>
              <a:t>𝐌</a:t>
            </a:r>
            <a:r>
              <a:rPr sz="3300" spc="15" baseline="-15151" dirty="0">
                <a:solidFill>
                  <a:srgbClr val="C00000"/>
                </a:solidFill>
                <a:latin typeface="Cambria Math"/>
                <a:cs typeface="Cambria Math"/>
              </a:rPr>
              <a:t>8</a:t>
            </a:r>
            <a:r>
              <a:rPr sz="2700" spc="15" baseline="-32407" dirty="0">
                <a:solidFill>
                  <a:srgbClr val="C00000"/>
                </a:solidFill>
                <a:latin typeface="Cambria Math"/>
                <a:cs typeface="Cambria Math"/>
              </a:rPr>
              <a:t>?	</a:t>
            </a:r>
            <a:r>
              <a:rPr sz="3000" dirty="0">
                <a:latin typeface="Cambria Math"/>
                <a:cs typeface="Cambria Math"/>
              </a:rPr>
              <a:t>=</a:t>
            </a:r>
            <a:r>
              <a:rPr sz="3000" spc="145" dirty="0">
                <a:latin typeface="Cambria Math"/>
                <a:cs typeface="Cambria Math"/>
              </a:rPr>
              <a:t> </a:t>
            </a:r>
            <a:r>
              <a:rPr sz="3000" spc="-265" dirty="0">
                <a:solidFill>
                  <a:srgbClr val="0000FF"/>
                </a:solidFill>
                <a:latin typeface="Cambria Math"/>
                <a:cs typeface="Cambria Math"/>
              </a:rPr>
              <a:t>𝐌</a:t>
            </a:r>
            <a:r>
              <a:rPr sz="3300" spc="-397" baseline="-15151" dirty="0">
                <a:solidFill>
                  <a:srgbClr val="008000"/>
                </a:solidFill>
                <a:latin typeface="Cambria Math"/>
                <a:cs typeface="Cambria Math"/>
              </a:rPr>
              <a:t>8</a:t>
            </a:r>
            <a:r>
              <a:rPr sz="2700" spc="-397" baseline="-32407" dirty="0">
                <a:solidFill>
                  <a:srgbClr val="008000"/>
                </a:solidFill>
                <a:latin typeface="Cambria Math"/>
                <a:cs typeface="Cambria Math"/>
              </a:rPr>
              <a:t>@</a:t>
            </a:r>
            <a:endParaRPr sz="2700" baseline="-32407" dirty="0">
              <a:latin typeface="Cambria Math"/>
              <a:cs typeface="Cambria Math"/>
            </a:endParaRPr>
          </a:p>
          <a:p>
            <a:pPr marL="138430" algn="ctr"/>
            <a:r>
              <a:rPr sz="3000" dirty="0">
                <a:latin typeface="Calibri"/>
                <a:cs typeface="Calibri"/>
              </a:rPr>
              <a:t>T</a:t>
            </a:r>
            <a:r>
              <a:rPr sz="3000" spc="-5" dirty="0">
                <a:latin typeface="Calibri"/>
                <a:cs typeface="Calibri"/>
              </a:rPr>
              <a:t>h</a:t>
            </a:r>
            <a:r>
              <a:rPr sz="3000" spc="-10" dirty="0">
                <a:latin typeface="Calibri"/>
                <a:cs typeface="Calibri"/>
              </a:rPr>
              <a:t>e</a:t>
            </a:r>
            <a:r>
              <a:rPr sz="3000" dirty="0">
                <a:latin typeface="Calibri"/>
                <a:cs typeface="Calibri"/>
              </a:rPr>
              <a:t>n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5" dirty="0">
                <a:solidFill>
                  <a:srgbClr val="0000FF"/>
                </a:solidFill>
                <a:latin typeface="Cambria Math"/>
                <a:cs typeface="Cambria Math"/>
              </a:rPr>
              <a:t>𝐌</a:t>
            </a:r>
            <a:r>
              <a:rPr sz="3300" spc="-412" baseline="-15151" dirty="0">
                <a:solidFill>
                  <a:srgbClr val="C00000"/>
                </a:solidFill>
                <a:latin typeface="Cambria Math"/>
                <a:cs typeface="Cambria Math"/>
              </a:rPr>
              <a:t>8</a:t>
            </a:r>
            <a:r>
              <a:rPr sz="2700" spc="465" baseline="-32407" dirty="0">
                <a:solidFill>
                  <a:srgbClr val="C00000"/>
                </a:solidFill>
                <a:latin typeface="Cambria Math"/>
                <a:cs typeface="Cambria Math"/>
              </a:rPr>
              <a:t>?</a:t>
            </a:r>
            <a:r>
              <a:rPr sz="2700" spc="-270" baseline="-32407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𝐭 + </a:t>
            </a:r>
            <a:r>
              <a:rPr sz="3000" spc="-245" dirty="0">
                <a:solidFill>
                  <a:srgbClr val="C00000"/>
                </a:solidFill>
                <a:latin typeface="Cambria Math"/>
                <a:cs typeface="Cambria Math"/>
              </a:rPr>
              <a:t>𝐫</a:t>
            </a:r>
            <a:r>
              <a:rPr sz="3300" baseline="-15151" dirty="0">
                <a:solidFill>
                  <a:srgbClr val="C00000"/>
                </a:solidFill>
                <a:latin typeface="Cambria Math"/>
                <a:cs typeface="Cambria Math"/>
              </a:rPr>
              <a:t>𝟏 </a:t>
            </a:r>
            <a:r>
              <a:rPr sz="3300" spc="-22" baseline="-15151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=</a:t>
            </a:r>
            <a:r>
              <a:rPr sz="3000" spc="165" dirty="0">
                <a:latin typeface="Cambria Math"/>
                <a:cs typeface="Cambria Math"/>
              </a:rPr>
              <a:t> </a:t>
            </a:r>
            <a:r>
              <a:rPr sz="3000" spc="5" dirty="0">
                <a:solidFill>
                  <a:srgbClr val="0000FF"/>
                </a:solidFill>
                <a:latin typeface="Cambria Math"/>
                <a:cs typeface="Cambria Math"/>
              </a:rPr>
              <a:t>𝐌</a:t>
            </a:r>
            <a:r>
              <a:rPr sz="3300" spc="-412" baseline="-15151" dirty="0">
                <a:solidFill>
                  <a:srgbClr val="C00000"/>
                </a:solidFill>
                <a:latin typeface="Cambria Math"/>
                <a:cs typeface="Cambria Math"/>
              </a:rPr>
              <a:t>8</a:t>
            </a:r>
            <a:r>
              <a:rPr sz="2700" spc="465" baseline="-32407" dirty="0">
                <a:solidFill>
                  <a:srgbClr val="C00000"/>
                </a:solidFill>
                <a:latin typeface="Cambria Math"/>
                <a:cs typeface="Cambria Math"/>
              </a:rPr>
              <a:t>?</a:t>
            </a:r>
            <a:r>
              <a:rPr sz="2700" spc="-270" baseline="-32407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𝐡</a:t>
            </a:r>
            <a:r>
              <a:rPr sz="3000" spc="15" dirty="0">
                <a:latin typeface="Cambria Math"/>
                <a:cs typeface="Cambria Math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5" dirty="0">
                <a:latin typeface="Calibri"/>
                <a:cs typeface="Calibri"/>
              </a:rPr>
              <a:t>n</a:t>
            </a:r>
            <a:r>
              <a:rPr sz="3000" dirty="0">
                <a:latin typeface="Calibri"/>
                <a:cs typeface="Calibri"/>
              </a:rPr>
              <a:t>d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5" dirty="0">
                <a:solidFill>
                  <a:srgbClr val="0000FF"/>
                </a:solidFill>
                <a:latin typeface="Cambria Math"/>
                <a:cs typeface="Cambria Math"/>
              </a:rPr>
              <a:t>𝐌</a:t>
            </a:r>
            <a:r>
              <a:rPr sz="3300" spc="-412" baseline="-15151" dirty="0">
                <a:solidFill>
                  <a:srgbClr val="008000"/>
                </a:solidFill>
                <a:latin typeface="Cambria Math"/>
                <a:cs typeface="Cambria Math"/>
              </a:rPr>
              <a:t>8</a:t>
            </a:r>
            <a:r>
              <a:rPr sz="2700" spc="-787" baseline="-32407" dirty="0">
                <a:solidFill>
                  <a:srgbClr val="008000"/>
                </a:solidFill>
                <a:latin typeface="Cambria Math"/>
                <a:cs typeface="Cambria Math"/>
              </a:rPr>
              <a:t>@</a:t>
            </a:r>
            <a:r>
              <a:rPr sz="2700" spc="-270" baseline="-32407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𝐡</a:t>
            </a:r>
            <a:r>
              <a:rPr sz="3000" spc="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+ </a:t>
            </a:r>
            <a:r>
              <a:rPr sz="3000" spc="-245" dirty="0">
                <a:solidFill>
                  <a:srgbClr val="008000"/>
                </a:solidFill>
                <a:latin typeface="Cambria Math"/>
                <a:cs typeface="Cambria Math"/>
              </a:rPr>
              <a:t>𝐫</a:t>
            </a:r>
            <a:r>
              <a:rPr sz="3300" baseline="-15151" dirty="0">
                <a:solidFill>
                  <a:srgbClr val="008000"/>
                </a:solidFill>
                <a:latin typeface="Cambria Math"/>
                <a:cs typeface="Cambria Math"/>
              </a:rPr>
              <a:t>𝟐 </a:t>
            </a:r>
            <a:r>
              <a:rPr sz="3300" spc="-22" baseline="-15151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=</a:t>
            </a:r>
            <a:r>
              <a:rPr sz="3000" spc="165" dirty="0">
                <a:latin typeface="Cambria Math"/>
                <a:cs typeface="Cambria Math"/>
              </a:rPr>
              <a:t> </a:t>
            </a:r>
            <a:r>
              <a:rPr sz="3000" spc="5" dirty="0">
                <a:solidFill>
                  <a:srgbClr val="0000FF"/>
                </a:solidFill>
                <a:latin typeface="Cambria Math"/>
                <a:cs typeface="Cambria Math"/>
              </a:rPr>
              <a:t>𝐌</a:t>
            </a:r>
            <a:r>
              <a:rPr sz="3300" spc="-412" baseline="-15151" dirty="0">
                <a:solidFill>
                  <a:srgbClr val="008000"/>
                </a:solidFill>
                <a:latin typeface="Cambria Math"/>
                <a:cs typeface="Cambria Math"/>
              </a:rPr>
              <a:t>8</a:t>
            </a:r>
            <a:r>
              <a:rPr sz="2700" spc="-787" baseline="-32407" dirty="0">
                <a:solidFill>
                  <a:srgbClr val="008000"/>
                </a:solidFill>
                <a:latin typeface="Cambria Math"/>
                <a:cs typeface="Cambria Math"/>
              </a:rPr>
              <a:t>@</a:t>
            </a:r>
            <a:r>
              <a:rPr sz="2700" spc="-270" baseline="-32407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3000" spc="-5" dirty="0">
                <a:latin typeface="Cambria Math"/>
                <a:cs typeface="Cambria Math"/>
              </a:rPr>
              <a:t>𝐭</a:t>
            </a:r>
            <a:r>
              <a:rPr sz="3000" dirty="0">
                <a:solidFill>
                  <a:srgbClr val="00B050"/>
                </a:solidFill>
                <a:latin typeface="Wingdings"/>
                <a:cs typeface="Wingdings"/>
              </a:rPr>
              <a:t></a:t>
            </a:r>
            <a:endParaRPr sz="3000" dirty="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43697" y="6694424"/>
            <a:ext cx="1397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10" dirty="0">
                <a:solidFill>
                  <a:srgbClr val="3F3F3F"/>
                </a:solidFill>
                <a:latin typeface="Calibri"/>
                <a:cs typeface="Calibri"/>
              </a:rPr>
              <a:t>52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03780" y="4582795"/>
            <a:ext cx="0" cy="2235200"/>
          </a:xfrm>
          <a:custGeom>
            <a:avLst/>
            <a:gdLst/>
            <a:ahLst/>
            <a:cxnLst/>
            <a:rect l="l" t="t" r="r" b="b"/>
            <a:pathLst>
              <a:path h="2235200">
                <a:moveTo>
                  <a:pt x="0" y="0"/>
                </a:moveTo>
                <a:lnTo>
                  <a:pt x="1" y="2235200"/>
                </a:lnTo>
              </a:path>
            </a:pathLst>
          </a:custGeom>
          <a:ln w="28575">
            <a:solidFill>
              <a:srgbClr val="1515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3559349" y="4560888"/>
            <a:ext cx="5448300" cy="2263775"/>
            <a:chOff x="2035349" y="4560887"/>
            <a:chExt cx="5448300" cy="226377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6388" y="5605012"/>
              <a:ext cx="82763" cy="827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92365" y="4575175"/>
              <a:ext cx="0" cy="2235200"/>
            </a:xfrm>
            <a:custGeom>
              <a:avLst/>
              <a:gdLst/>
              <a:ahLst/>
              <a:cxnLst/>
              <a:rect l="l" t="t" r="r" b="b"/>
              <a:pathLst>
                <a:path h="2235200">
                  <a:moveTo>
                    <a:pt x="0" y="0"/>
                  </a:moveTo>
                  <a:lnTo>
                    <a:pt x="1" y="2235200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3315" y="6793796"/>
              <a:ext cx="2895600" cy="15240"/>
            </a:xfrm>
            <a:custGeom>
              <a:avLst/>
              <a:gdLst/>
              <a:ahLst/>
              <a:cxnLst/>
              <a:rect l="l" t="t" r="r" b="b"/>
              <a:pathLst>
                <a:path w="2895600" h="15240">
                  <a:moveTo>
                    <a:pt x="2895600" y="0"/>
                  </a:moveTo>
                  <a:lnTo>
                    <a:pt x="0" y="15240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5063" y="5804965"/>
              <a:ext cx="82763" cy="8276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167571" y="5673393"/>
              <a:ext cx="4275455" cy="154305"/>
            </a:xfrm>
            <a:custGeom>
              <a:avLst/>
              <a:gdLst/>
              <a:ahLst/>
              <a:cxnLst/>
              <a:rect l="l" t="t" r="r" b="b"/>
              <a:pathLst>
                <a:path w="4275455" h="154304">
                  <a:moveTo>
                    <a:pt x="0" y="0"/>
                  </a:moveTo>
                  <a:lnTo>
                    <a:pt x="4274865" y="15386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5349" y="4949413"/>
              <a:ext cx="82763" cy="8276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095822" y="4888180"/>
              <a:ext cx="4497705" cy="121920"/>
            </a:xfrm>
            <a:custGeom>
              <a:avLst/>
              <a:gdLst/>
              <a:ahLst/>
              <a:cxnLst/>
              <a:rect l="l" t="t" r="r" b="b"/>
              <a:pathLst>
                <a:path w="4497705" h="121920">
                  <a:moveTo>
                    <a:pt x="0" y="121707"/>
                  </a:moveTo>
                  <a:lnTo>
                    <a:pt x="449766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610369" y="4342893"/>
            <a:ext cx="2459990" cy="1881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930">
              <a:lnSpc>
                <a:spcPts val="1939"/>
              </a:lnSpc>
              <a:spcBef>
                <a:spcPts val="100"/>
              </a:spcBef>
            </a:pPr>
            <a:r>
              <a:rPr b="1" spc="-5" dirty="0">
                <a:solidFill>
                  <a:srgbClr val="008000"/>
                </a:solidFill>
                <a:latin typeface="Arial"/>
                <a:cs typeface="Arial"/>
              </a:rPr>
              <a:t>Spac</a:t>
            </a:r>
            <a:r>
              <a:rPr b="1" dirty="0">
                <a:solidFill>
                  <a:srgbClr val="008000"/>
                </a:solidFill>
                <a:latin typeface="Arial"/>
                <a:cs typeface="Arial"/>
              </a:rPr>
              <a:t>e</a:t>
            </a:r>
            <a:r>
              <a:rPr b="1" spc="-5" dirty="0">
                <a:solidFill>
                  <a:srgbClr val="008000"/>
                </a:solidFill>
                <a:latin typeface="Arial"/>
                <a:cs typeface="Arial"/>
              </a:rPr>
              <a:t> o</a:t>
            </a:r>
            <a:r>
              <a:rPr b="1" dirty="0">
                <a:solidFill>
                  <a:srgbClr val="008000"/>
                </a:solidFill>
                <a:latin typeface="Arial"/>
                <a:cs typeface="Arial"/>
              </a:rPr>
              <a:t>f </a:t>
            </a:r>
            <a:r>
              <a:rPr b="1" spc="-5" dirty="0">
                <a:solidFill>
                  <a:srgbClr val="008000"/>
                </a:solidFill>
                <a:latin typeface="Arial"/>
                <a:cs typeface="Arial"/>
              </a:rPr>
              <a:t>en</a:t>
            </a:r>
            <a:r>
              <a:rPr b="1" dirty="0">
                <a:solidFill>
                  <a:srgbClr val="008000"/>
                </a:solidFill>
                <a:latin typeface="Arial"/>
                <a:cs typeface="Arial"/>
              </a:rPr>
              <a:t>t</a:t>
            </a:r>
            <a:r>
              <a:rPr b="1" spc="-5" dirty="0">
                <a:solidFill>
                  <a:srgbClr val="008000"/>
                </a:solidFill>
                <a:latin typeface="Arial"/>
                <a:cs typeface="Arial"/>
              </a:rPr>
              <a:t>i</a:t>
            </a:r>
            <a:r>
              <a:rPr b="1" dirty="0">
                <a:solidFill>
                  <a:srgbClr val="008000"/>
                </a:solidFill>
                <a:latin typeface="Arial"/>
                <a:cs typeface="Arial"/>
              </a:rPr>
              <a:t>t</a:t>
            </a:r>
            <a:r>
              <a:rPr b="1" spc="-5" dirty="0">
                <a:solidFill>
                  <a:srgbClr val="008000"/>
                </a:solidFill>
                <a:latin typeface="Arial"/>
                <a:cs typeface="Arial"/>
              </a:rPr>
              <a:t>ies</a:t>
            </a:r>
            <a:r>
              <a:rPr b="1" dirty="0">
                <a:solidFill>
                  <a:srgbClr val="008000"/>
                </a:solidFill>
                <a:latin typeface="Arial"/>
                <a:cs typeface="Arial"/>
              </a:rPr>
              <a:t>:</a:t>
            </a:r>
            <a:r>
              <a:rPr b="1" spc="-10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8000"/>
                </a:solidFill>
                <a:latin typeface="Cambria Math"/>
                <a:cs typeface="Cambria Math"/>
              </a:rPr>
              <a:t>ℝ</a:t>
            </a:r>
            <a:r>
              <a:rPr sz="1950" baseline="27777" dirty="0">
                <a:solidFill>
                  <a:srgbClr val="008000"/>
                </a:solidFill>
                <a:latin typeface="Cambria Math"/>
                <a:cs typeface="Cambria Math"/>
              </a:rPr>
              <a:t>𝒅</a:t>
            </a:r>
            <a:endParaRPr sz="1950" baseline="27777" dirty="0">
              <a:latin typeface="Cambria Math"/>
              <a:cs typeface="Cambria Math"/>
            </a:endParaRPr>
          </a:p>
          <a:p>
            <a:pPr marL="83820">
              <a:lnSpc>
                <a:spcPts val="2780"/>
              </a:lnSpc>
            </a:pPr>
            <a:r>
              <a:rPr sz="2500" dirty="0">
                <a:latin typeface="Cambria Math"/>
                <a:cs typeface="Cambria Math"/>
              </a:rPr>
              <a:t>𝐭</a:t>
            </a:r>
          </a:p>
          <a:p>
            <a:pPr marL="1007744">
              <a:spcBef>
                <a:spcPts val="2014"/>
              </a:spcBef>
            </a:pPr>
            <a:r>
              <a:rPr sz="2500" spc="5" dirty="0">
                <a:solidFill>
                  <a:srgbClr val="0000FF"/>
                </a:solidFill>
                <a:latin typeface="Cambria Math"/>
                <a:cs typeface="Cambria Math"/>
              </a:rPr>
              <a:t>𝐌</a:t>
            </a:r>
            <a:r>
              <a:rPr lang="en-AU" sz="2700" spc="7" baseline="-16975" dirty="0">
                <a:solidFill>
                  <a:srgbClr val="C00000"/>
                </a:solidFill>
                <a:latin typeface="Cambria Math"/>
                <a:cs typeface="Cambria Math"/>
              </a:rPr>
              <a:t>r</a:t>
            </a:r>
            <a:r>
              <a:rPr lang="en-AU" sz="2250" spc="7" baseline="-33333" dirty="0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r>
              <a:rPr sz="2250" spc="254" baseline="-33333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500" dirty="0">
                <a:latin typeface="Cambria Math"/>
                <a:cs typeface="Cambria Math"/>
              </a:rPr>
              <a:t>=</a:t>
            </a:r>
            <a:r>
              <a:rPr sz="2500" spc="105" dirty="0">
                <a:latin typeface="Cambria Math"/>
                <a:cs typeface="Cambria Math"/>
              </a:rPr>
              <a:t> </a:t>
            </a:r>
            <a:r>
              <a:rPr sz="2500" spc="-185" dirty="0">
                <a:solidFill>
                  <a:srgbClr val="0000FF"/>
                </a:solidFill>
                <a:latin typeface="Cambria Math"/>
                <a:cs typeface="Cambria Math"/>
              </a:rPr>
              <a:t>𝐌</a:t>
            </a:r>
            <a:r>
              <a:rPr lang="en-AU" sz="2700" spc="-277" baseline="-16975" dirty="0">
                <a:solidFill>
                  <a:srgbClr val="008000"/>
                </a:solidFill>
                <a:latin typeface="Cambria Math"/>
                <a:cs typeface="Cambria Math"/>
              </a:rPr>
              <a:t>r</a:t>
            </a:r>
            <a:r>
              <a:rPr lang="en-AU" sz="2250" spc="-277" baseline="-33333" dirty="0">
                <a:solidFill>
                  <a:srgbClr val="008000"/>
                </a:solidFill>
                <a:latin typeface="Cambria Math"/>
                <a:cs typeface="Cambria Math"/>
              </a:rPr>
              <a:t>2</a:t>
            </a:r>
            <a:endParaRPr sz="2250" baseline="-33333" dirty="0">
              <a:latin typeface="Cambria Math"/>
              <a:cs typeface="Cambria Math"/>
            </a:endParaRPr>
          </a:p>
          <a:p>
            <a:pPr marL="38100">
              <a:spcBef>
                <a:spcPts val="1870"/>
              </a:spcBef>
            </a:pPr>
            <a:r>
              <a:rPr sz="2500" dirty="0">
                <a:latin typeface="Cambria Math"/>
                <a:cs typeface="Cambria Math"/>
              </a:rPr>
              <a:t>𝐡</a:t>
            </a: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95202" y="4865890"/>
            <a:ext cx="82763" cy="827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17"/>
              <p:cNvSpPr txBox="1"/>
              <p:nvPr/>
            </p:nvSpPr>
            <p:spPr>
              <a:xfrm>
                <a:off x="6501059" y="4297537"/>
                <a:ext cx="2498725" cy="932307"/>
              </a:xfrm>
              <a:prstGeom prst="rect">
                <a:avLst/>
              </a:prstGeom>
            </p:spPr>
            <p:txBody>
              <a:bodyPr vert="horz" wrap="square" lIns="0" tIns="67310" rIns="0" bIns="0" rtlCol="0">
                <a:spAutoFit/>
              </a:bodyPr>
              <a:lstStyle/>
              <a:p>
                <a:pPr marL="38100">
                  <a:spcBef>
                    <a:spcPts val="530"/>
                  </a:spcBef>
                </a:pPr>
                <a:r>
                  <a:rPr b="1" spc="-5" dirty="0">
                    <a:solidFill>
                      <a:srgbClr val="0000FF"/>
                    </a:solidFill>
                    <a:latin typeface="Arial"/>
                    <a:cs typeface="Arial"/>
                  </a:rPr>
                  <a:t>Spac</a:t>
                </a:r>
                <a:r>
                  <a:rPr b="1" dirty="0">
                    <a:solidFill>
                      <a:srgbClr val="0000FF"/>
                    </a:solidFill>
                    <a:latin typeface="Arial"/>
                    <a:cs typeface="Arial"/>
                  </a:rPr>
                  <a:t>e</a:t>
                </a:r>
                <a:r>
                  <a:rPr b="1" spc="-5" dirty="0">
                    <a:solidFill>
                      <a:srgbClr val="0000FF"/>
                    </a:solidFill>
                    <a:latin typeface="Arial"/>
                    <a:cs typeface="Arial"/>
                  </a:rPr>
                  <a:t> o</a:t>
                </a:r>
                <a:r>
                  <a:rPr b="1" dirty="0">
                    <a:solidFill>
                      <a:srgbClr val="0000FF"/>
                    </a:solidFill>
                    <a:latin typeface="Arial"/>
                    <a:cs typeface="Arial"/>
                  </a:rPr>
                  <a:t>f </a:t>
                </a:r>
                <a:r>
                  <a:rPr b="1" spc="-5" dirty="0">
                    <a:solidFill>
                      <a:srgbClr val="0000FF"/>
                    </a:solidFill>
                    <a:latin typeface="Arial"/>
                    <a:cs typeface="Arial"/>
                  </a:rPr>
                  <a:t>rela</a:t>
                </a:r>
                <a:r>
                  <a:rPr b="1" dirty="0">
                    <a:solidFill>
                      <a:srgbClr val="0000FF"/>
                    </a:solidFill>
                    <a:latin typeface="Arial"/>
                    <a:cs typeface="Arial"/>
                  </a:rPr>
                  <a:t>tion </a:t>
                </a:r>
                <a:r>
                  <a:rPr spc="-5" dirty="0">
                    <a:solidFill>
                      <a:srgbClr val="0000FF"/>
                    </a:solidFill>
                    <a:latin typeface="Cambria Math"/>
                    <a:cs typeface="Cambria Math"/>
                  </a:rPr>
                  <a:t>𝒓</a:t>
                </a:r>
                <a:r>
                  <a:rPr b="1" dirty="0">
                    <a:solidFill>
                      <a:srgbClr val="0000FF"/>
                    </a:solidFill>
                    <a:latin typeface="Arial"/>
                    <a:cs typeface="Arial"/>
                  </a:rPr>
                  <a:t>:</a:t>
                </a:r>
                <a:r>
                  <a:rPr b="1" spc="-125" dirty="0">
                    <a:solidFill>
                      <a:srgbClr val="0000FF"/>
                    </a:solidFill>
                    <a:latin typeface="Arial"/>
                    <a:cs typeface="Arial"/>
                  </a:rPr>
                  <a:t> </a:t>
                </a:r>
                <a:r>
                  <a:rPr spc="-5" dirty="0">
                    <a:solidFill>
                      <a:srgbClr val="0000FF"/>
                    </a:solidFill>
                    <a:latin typeface="Cambria Math"/>
                    <a:cs typeface="Cambria Math"/>
                  </a:rPr>
                  <a:t>ℝ</a:t>
                </a:r>
                <a:r>
                  <a:rPr sz="1950" baseline="27777" dirty="0">
                    <a:solidFill>
                      <a:srgbClr val="0000FF"/>
                    </a:solidFill>
                    <a:latin typeface="Cambria Math"/>
                    <a:cs typeface="Cambria Math"/>
                  </a:rPr>
                  <a:t>𝒌</a:t>
                </a:r>
                <a:endParaRPr sz="1950" baseline="27777" dirty="0">
                  <a:latin typeface="Cambria Math"/>
                  <a:cs typeface="Cambria Math"/>
                </a:endParaRPr>
              </a:p>
              <a:p>
                <a:pPr marL="241300">
                  <a:spcBef>
                    <a:spcPts val="1680"/>
                  </a:spcBef>
                </a:pPr>
                <a:r>
                  <a:rPr lang="en-AU" sz="2400" spc="190" dirty="0"/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 spc="19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AU" sz="2400" spc="190" dirty="0">
                            <a:latin typeface="Cambria Math"/>
                            <a:cs typeface="Cambria Math"/>
                          </a:rPr>
                          <m:t>𝐭</m:t>
                        </m:r>
                      </m:e>
                      <m:sub>
                        <m:r>
                          <a:rPr lang="en-AU" sz="2400" i="1" spc="19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endParaRPr lang="en-AU" sz="2400" baseline="-15432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7" name="object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059" y="4297537"/>
                <a:ext cx="2498725" cy="932307"/>
              </a:xfrm>
              <a:prstGeom prst="rect">
                <a:avLst/>
              </a:prstGeom>
              <a:blipFill>
                <a:blip r:embed="rId9"/>
                <a:stretch>
                  <a:fillRect l="-4146" t="-1961" r="-2439" b="-653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bject 18"/>
          <p:cNvSpPr/>
          <p:nvPr/>
        </p:nvSpPr>
        <p:spPr>
          <a:xfrm>
            <a:off x="7954139" y="4971615"/>
            <a:ext cx="137795" cy="826769"/>
          </a:xfrm>
          <a:custGeom>
            <a:avLst/>
            <a:gdLst/>
            <a:ahLst/>
            <a:cxnLst/>
            <a:rect l="l" t="t" r="r" b="b"/>
            <a:pathLst>
              <a:path w="137795" h="826770">
                <a:moveTo>
                  <a:pt x="0" y="736812"/>
                </a:moveTo>
                <a:lnTo>
                  <a:pt x="33267" y="826697"/>
                </a:lnTo>
                <a:lnTo>
                  <a:pt x="69353" y="770747"/>
                </a:lnTo>
                <a:lnTo>
                  <a:pt x="47337" y="770747"/>
                </a:lnTo>
                <a:lnTo>
                  <a:pt x="31650" y="769028"/>
                </a:lnTo>
                <a:lnTo>
                  <a:pt x="25989" y="761972"/>
                </a:lnTo>
                <a:lnTo>
                  <a:pt x="28405" y="739926"/>
                </a:lnTo>
                <a:lnTo>
                  <a:pt x="0" y="736812"/>
                </a:lnTo>
                <a:close/>
              </a:path>
              <a:path w="137795" h="826770">
                <a:moveTo>
                  <a:pt x="28405" y="739926"/>
                </a:moveTo>
                <a:lnTo>
                  <a:pt x="25989" y="761972"/>
                </a:lnTo>
                <a:lnTo>
                  <a:pt x="31650" y="769028"/>
                </a:lnTo>
                <a:lnTo>
                  <a:pt x="47337" y="770747"/>
                </a:lnTo>
                <a:lnTo>
                  <a:pt x="54394" y="765085"/>
                </a:lnTo>
                <a:lnTo>
                  <a:pt x="56810" y="743039"/>
                </a:lnTo>
                <a:lnTo>
                  <a:pt x="28405" y="739926"/>
                </a:lnTo>
                <a:close/>
              </a:path>
              <a:path w="137795" h="826770">
                <a:moveTo>
                  <a:pt x="56810" y="743039"/>
                </a:moveTo>
                <a:lnTo>
                  <a:pt x="54394" y="765085"/>
                </a:lnTo>
                <a:lnTo>
                  <a:pt x="47337" y="770747"/>
                </a:lnTo>
                <a:lnTo>
                  <a:pt x="69353" y="770747"/>
                </a:lnTo>
                <a:lnTo>
                  <a:pt x="85215" y="746153"/>
                </a:lnTo>
                <a:lnTo>
                  <a:pt x="56810" y="743039"/>
                </a:lnTo>
                <a:close/>
              </a:path>
              <a:path w="137795" h="826770">
                <a:moveTo>
                  <a:pt x="115942" y="0"/>
                </a:moveTo>
                <a:lnTo>
                  <a:pt x="108887" y="5661"/>
                </a:lnTo>
                <a:lnTo>
                  <a:pt x="28405" y="739926"/>
                </a:lnTo>
                <a:lnTo>
                  <a:pt x="56810" y="743039"/>
                </a:lnTo>
                <a:lnTo>
                  <a:pt x="137292" y="8774"/>
                </a:lnTo>
                <a:lnTo>
                  <a:pt x="131630" y="1718"/>
                </a:lnTo>
                <a:lnTo>
                  <a:pt x="11594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635444" y="5095239"/>
            <a:ext cx="33845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500" spc="-105" dirty="0">
                <a:solidFill>
                  <a:srgbClr val="C00000"/>
                </a:solidFill>
                <a:latin typeface="Cambria Math"/>
                <a:cs typeface="Cambria Math"/>
              </a:rPr>
              <a:t>𝐫</a:t>
            </a:r>
            <a:r>
              <a:rPr sz="2700" spc="-157" baseline="-16975" dirty="0">
                <a:solidFill>
                  <a:srgbClr val="C00000"/>
                </a:solidFill>
                <a:latin typeface="Cambria Math"/>
                <a:cs typeface="Cambria Math"/>
              </a:rPr>
              <a:t>𝟏</a:t>
            </a:r>
            <a:endParaRPr sz="2700" baseline="-16975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20"/>
              <p:cNvSpPr txBox="1"/>
              <p:nvPr/>
            </p:nvSpPr>
            <p:spPr>
              <a:xfrm>
                <a:off x="8063970" y="5064761"/>
                <a:ext cx="645019" cy="1368131"/>
              </a:xfrm>
              <a:prstGeom prst="rect">
                <a:avLst/>
              </a:prstGeom>
            </p:spPr>
            <p:txBody>
              <a:bodyPr vert="horz" wrap="square" lIns="0" tIns="177165" rIns="0" bIns="0" rtlCol="0">
                <a:spAutoFit/>
              </a:bodyPr>
              <a:lstStyle/>
              <a:p>
                <a:pPr marL="152400">
                  <a:spcBef>
                    <a:spcPts val="1395"/>
                  </a:spcBef>
                </a:pPr>
                <a:r>
                  <a:rPr sz="2500" spc="-105" dirty="0">
                    <a:solidFill>
                      <a:srgbClr val="008000"/>
                    </a:solidFill>
                    <a:latin typeface="Cambria Math"/>
                    <a:cs typeface="Cambria Math"/>
                  </a:rPr>
                  <a:t>𝐫</a:t>
                </a:r>
                <a:r>
                  <a:rPr sz="2700" spc="-157" baseline="-16975" dirty="0">
                    <a:solidFill>
                      <a:srgbClr val="008000"/>
                    </a:solidFill>
                    <a:latin typeface="Cambria Math"/>
                    <a:cs typeface="Cambria Math"/>
                  </a:rPr>
                  <a:t>𝟐</a:t>
                </a:r>
                <a:endParaRPr sz="2700" baseline="-16975" dirty="0">
                  <a:latin typeface="Cambria Math"/>
                  <a:cs typeface="Cambria Math"/>
                </a:endParaRPr>
              </a:p>
              <a:p>
                <a:pPr marL="38100">
                  <a:spcBef>
                    <a:spcPts val="129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pc="19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AU" sz="2400" spc="-45" dirty="0">
                              <a:latin typeface="Cambria Math"/>
                              <a:cs typeface="Cambria Math"/>
                            </a:rPr>
                            <m:t>𝐡</m:t>
                          </m:r>
                        </m:e>
                        <m:sub>
                          <m:r>
                            <a:rPr lang="en-AU" sz="2400" i="1" spc="19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AU" sz="2400" baseline="-15432" dirty="0">
                  <a:latin typeface="Cambria Math"/>
                  <a:cs typeface="Cambria Math"/>
                </a:endParaRPr>
              </a:p>
              <a:p>
                <a:pPr marL="38100">
                  <a:spcBef>
                    <a:spcPts val="1295"/>
                  </a:spcBef>
                </a:pPr>
                <a:endParaRPr lang="en-AU" sz="2700" baseline="-15432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0" name="object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970" y="5064761"/>
                <a:ext cx="645019" cy="1368131"/>
              </a:xfrm>
              <a:prstGeom prst="rect">
                <a:avLst/>
              </a:prstGeom>
              <a:blipFill>
                <a:blip r:embed="rId10"/>
                <a:stretch>
                  <a:fillRect l="-660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bject 21"/>
          <p:cNvSpPr/>
          <p:nvPr/>
        </p:nvSpPr>
        <p:spPr>
          <a:xfrm>
            <a:off x="8079042" y="5037593"/>
            <a:ext cx="133985" cy="728345"/>
          </a:xfrm>
          <a:custGeom>
            <a:avLst/>
            <a:gdLst/>
            <a:ahLst/>
            <a:cxnLst/>
            <a:rect l="l" t="t" r="r" b="b"/>
            <a:pathLst>
              <a:path w="133984" h="728345">
                <a:moveTo>
                  <a:pt x="76775" y="83391"/>
                </a:moveTo>
                <a:lnTo>
                  <a:pt x="0" y="718851"/>
                </a:lnTo>
                <a:lnTo>
                  <a:pt x="5582" y="725969"/>
                </a:lnTo>
                <a:lnTo>
                  <a:pt x="21250" y="727862"/>
                </a:lnTo>
                <a:lnTo>
                  <a:pt x="28367" y="722279"/>
                </a:lnTo>
                <a:lnTo>
                  <a:pt x="105145" y="86819"/>
                </a:lnTo>
                <a:lnTo>
                  <a:pt x="76775" y="83391"/>
                </a:lnTo>
                <a:close/>
              </a:path>
              <a:path w="133984" h="728345">
                <a:moveTo>
                  <a:pt x="121192" y="55791"/>
                </a:moveTo>
                <a:lnTo>
                  <a:pt x="86554" y="55791"/>
                </a:lnTo>
                <a:lnTo>
                  <a:pt x="102221" y="57683"/>
                </a:lnTo>
                <a:lnTo>
                  <a:pt x="107805" y="64801"/>
                </a:lnTo>
                <a:lnTo>
                  <a:pt x="105145" y="86819"/>
                </a:lnTo>
                <a:lnTo>
                  <a:pt x="133513" y="90247"/>
                </a:lnTo>
                <a:lnTo>
                  <a:pt x="121192" y="55791"/>
                </a:lnTo>
                <a:close/>
              </a:path>
              <a:path w="133984" h="728345">
                <a:moveTo>
                  <a:pt x="86554" y="55791"/>
                </a:moveTo>
                <a:lnTo>
                  <a:pt x="79435" y="61374"/>
                </a:lnTo>
                <a:lnTo>
                  <a:pt x="76775" y="83391"/>
                </a:lnTo>
                <a:lnTo>
                  <a:pt x="105145" y="86819"/>
                </a:lnTo>
                <a:lnTo>
                  <a:pt x="107805" y="64801"/>
                </a:lnTo>
                <a:lnTo>
                  <a:pt x="102221" y="57683"/>
                </a:lnTo>
                <a:lnTo>
                  <a:pt x="86554" y="55791"/>
                </a:lnTo>
                <a:close/>
              </a:path>
              <a:path w="133984" h="728345">
                <a:moveTo>
                  <a:pt x="101243" y="0"/>
                </a:moveTo>
                <a:lnTo>
                  <a:pt x="48407" y="79964"/>
                </a:lnTo>
                <a:lnTo>
                  <a:pt x="76775" y="83391"/>
                </a:lnTo>
                <a:lnTo>
                  <a:pt x="79435" y="61374"/>
                </a:lnTo>
                <a:lnTo>
                  <a:pt x="86554" y="55791"/>
                </a:lnTo>
                <a:lnTo>
                  <a:pt x="121192" y="55791"/>
                </a:lnTo>
                <a:lnTo>
                  <a:pt x="101243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A6B0A3E-6D52-40EC-84BC-075D054AF1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4904" y="3030609"/>
            <a:ext cx="8011838" cy="10816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F8F2374-3BD0-40AD-AC90-BF6C39940ABA}"/>
                  </a:ext>
                </a:extLst>
              </p14:cNvPr>
              <p14:cNvContentPartPr/>
              <p14:nvPr/>
            </p14:nvContentPartPr>
            <p14:xfrm>
              <a:off x="5891760" y="296496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F8F2374-3BD0-40AD-AC90-BF6C39940AB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82400" y="29556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6168" y="365760"/>
            <a:ext cx="7632192" cy="49987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463575" y="1908073"/>
            <a:ext cx="880110" cy="376555"/>
          </a:xfrm>
          <a:custGeom>
            <a:avLst/>
            <a:gdLst/>
            <a:ahLst/>
            <a:cxnLst/>
            <a:rect l="l" t="t" r="r" b="b"/>
            <a:pathLst>
              <a:path w="880110" h="376555">
                <a:moveTo>
                  <a:pt x="759880" y="0"/>
                </a:moveTo>
                <a:lnTo>
                  <a:pt x="754522" y="15279"/>
                </a:lnTo>
                <a:lnTo>
                  <a:pt x="776313" y="24736"/>
                </a:lnTo>
                <a:lnTo>
                  <a:pt x="795053" y="37826"/>
                </a:lnTo>
                <a:lnTo>
                  <a:pt x="823380" y="74909"/>
                </a:lnTo>
                <a:lnTo>
                  <a:pt x="840049" y="124940"/>
                </a:lnTo>
                <a:lnTo>
                  <a:pt x="845605" y="186331"/>
                </a:lnTo>
                <a:lnTo>
                  <a:pt x="844210" y="219533"/>
                </a:lnTo>
                <a:lnTo>
                  <a:pt x="833048" y="276782"/>
                </a:lnTo>
                <a:lnTo>
                  <a:pt x="810649" y="321493"/>
                </a:lnTo>
                <a:lnTo>
                  <a:pt x="776567" y="351655"/>
                </a:lnTo>
                <a:lnTo>
                  <a:pt x="755117" y="361156"/>
                </a:lnTo>
                <a:lnTo>
                  <a:pt x="759880" y="376435"/>
                </a:lnTo>
                <a:lnTo>
                  <a:pt x="811225" y="352349"/>
                </a:lnTo>
                <a:lnTo>
                  <a:pt x="848978" y="310653"/>
                </a:lnTo>
                <a:lnTo>
                  <a:pt x="872195" y="254818"/>
                </a:lnTo>
                <a:lnTo>
                  <a:pt x="879934" y="188316"/>
                </a:lnTo>
                <a:lnTo>
                  <a:pt x="877993" y="153807"/>
                </a:lnTo>
                <a:lnTo>
                  <a:pt x="862466" y="92638"/>
                </a:lnTo>
                <a:lnTo>
                  <a:pt x="831671" y="42843"/>
                </a:lnTo>
                <a:lnTo>
                  <a:pt x="787171" y="9853"/>
                </a:lnTo>
                <a:lnTo>
                  <a:pt x="759880" y="0"/>
                </a:lnTo>
                <a:close/>
              </a:path>
              <a:path w="880110" h="376555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2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7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7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72614" y="1908073"/>
            <a:ext cx="855980" cy="376555"/>
          </a:xfrm>
          <a:custGeom>
            <a:avLst/>
            <a:gdLst/>
            <a:ahLst/>
            <a:cxnLst/>
            <a:rect l="l" t="t" r="r" b="b"/>
            <a:pathLst>
              <a:path w="855979" h="376555">
                <a:moveTo>
                  <a:pt x="735432" y="0"/>
                </a:moveTo>
                <a:lnTo>
                  <a:pt x="730074" y="15279"/>
                </a:lnTo>
                <a:lnTo>
                  <a:pt x="751865" y="24736"/>
                </a:lnTo>
                <a:lnTo>
                  <a:pt x="770605" y="37826"/>
                </a:lnTo>
                <a:lnTo>
                  <a:pt x="798932" y="74909"/>
                </a:lnTo>
                <a:lnTo>
                  <a:pt x="815601" y="124940"/>
                </a:lnTo>
                <a:lnTo>
                  <a:pt x="821157" y="186331"/>
                </a:lnTo>
                <a:lnTo>
                  <a:pt x="819762" y="219533"/>
                </a:lnTo>
                <a:lnTo>
                  <a:pt x="808600" y="276782"/>
                </a:lnTo>
                <a:lnTo>
                  <a:pt x="786201" y="321493"/>
                </a:lnTo>
                <a:lnTo>
                  <a:pt x="752119" y="351655"/>
                </a:lnTo>
                <a:lnTo>
                  <a:pt x="730670" y="361156"/>
                </a:lnTo>
                <a:lnTo>
                  <a:pt x="735432" y="376435"/>
                </a:lnTo>
                <a:lnTo>
                  <a:pt x="786778" y="352349"/>
                </a:lnTo>
                <a:lnTo>
                  <a:pt x="824530" y="310653"/>
                </a:lnTo>
                <a:lnTo>
                  <a:pt x="847748" y="254818"/>
                </a:lnTo>
                <a:lnTo>
                  <a:pt x="855487" y="188316"/>
                </a:lnTo>
                <a:lnTo>
                  <a:pt x="853546" y="153807"/>
                </a:lnTo>
                <a:lnTo>
                  <a:pt x="838018" y="92638"/>
                </a:lnTo>
                <a:lnTo>
                  <a:pt x="807223" y="42843"/>
                </a:lnTo>
                <a:lnTo>
                  <a:pt x="762724" y="9853"/>
                </a:lnTo>
                <a:lnTo>
                  <a:pt x="735432" y="0"/>
                </a:lnTo>
                <a:close/>
              </a:path>
              <a:path w="855979" h="376555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2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6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15131" y="1908073"/>
            <a:ext cx="850265" cy="376555"/>
          </a:xfrm>
          <a:custGeom>
            <a:avLst/>
            <a:gdLst/>
            <a:ahLst/>
            <a:cxnLst/>
            <a:rect l="l" t="t" r="r" b="b"/>
            <a:pathLst>
              <a:path w="850264" h="376555">
                <a:moveTo>
                  <a:pt x="729717" y="0"/>
                </a:moveTo>
                <a:lnTo>
                  <a:pt x="724359" y="15279"/>
                </a:lnTo>
                <a:lnTo>
                  <a:pt x="746150" y="24736"/>
                </a:lnTo>
                <a:lnTo>
                  <a:pt x="764890" y="37826"/>
                </a:lnTo>
                <a:lnTo>
                  <a:pt x="793217" y="74909"/>
                </a:lnTo>
                <a:lnTo>
                  <a:pt x="809886" y="124940"/>
                </a:lnTo>
                <a:lnTo>
                  <a:pt x="815442" y="186331"/>
                </a:lnTo>
                <a:lnTo>
                  <a:pt x="814047" y="219533"/>
                </a:lnTo>
                <a:lnTo>
                  <a:pt x="802885" y="276782"/>
                </a:lnTo>
                <a:lnTo>
                  <a:pt x="780486" y="321493"/>
                </a:lnTo>
                <a:lnTo>
                  <a:pt x="746404" y="351655"/>
                </a:lnTo>
                <a:lnTo>
                  <a:pt x="724955" y="361156"/>
                </a:lnTo>
                <a:lnTo>
                  <a:pt x="729717" y="376435"/>
                </a:lnTo>
                <a:lnTo>
                  <a:pt x="781063" y="352349"/>
                </a:lnTo>
                <a:lnTo>
                  <a:pt x="818815" y="310653"/>
                </a:lnTo>
                <a:lnTo>
                  <a:pt x="842033" y="254818"/>
                </a:lnTo>
                <a:lnTo>
                  <a:pt x="849772" y="188316"/>
                </a:lnTo>
                <a:lnTo>
                  <a:pt x="847831" y="153807"/>
                </a:lnTo>
                <a:lnTo>
                  <a:pt x="832303" y="92638"/>
                </a:lnTo>
                <a:lnTo>
                  <a:pt x="801508" y="42843"/>
                </a:lnTo>
                <a:lnTo>
                  <a:pt x="757008" y="9853"/>
                </a:lnTo>
                <a:lnTo>
                  <a:pt x="729717" y="0"/>
                </a:lnTo>
                <a:close/>
              </a:path>
              <a:path w="850264" h="376555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2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6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91308" y="1296924"/>
            <a:ext cx="7600950" cy="3232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35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82905" algn="l"/>
                <a:tab pos="383540" algn="l"/>
              </a:tabLst>
            </a:pP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Composition</a:t>
            </a:r>
            <a:r>
              <a:rPr sz="3200" b="1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Relations:</a:t>
            </a:r>
            <a:endParaRPr sz="3200">
              <a:latin typeface="Calibri"/>
              <a:cs typeface="Calibri"/>
            </a:endParaRPr>
          </a:p>
          <a:p>
            <a:pPr marL="701675" algn="ctr">
              <a:spcBef>
                <a:spcPts val="70"/>
              </a:spcBef>
              <a:tabLst>
                <a:tab pos="1198245" algn="l"/>
                <a:tab pos="2071370" algn="l"/>
                <a:tab pos="2907030" algn="l"/>
                <a:tab pos="3778250" algn="l"/>
                <a:tab pos="4749800" algn="l"/>
                <a:tab pos="5768975" algn="l"/>
              </a:tabLst>
            </a:pPr>
            <a:r>
              <a:rPr sz="3200" spc="-425" dirty="0">
                <a:solidFill>
                  <a:srgbClr val="D9253E"/>
                </a:solidFill>
                <a:latin typeface="Cambria Math"/>
                <a:cs typeface="Cambria Math"/>
              </a:rPr>
              <a:t>𝑟</a:t>
            </a:r>
            <a:r>
              <a:rPr sz="3450" spc="637" baseline="-15700" dirty="0">
                <a:solidFill>
                  <a:srgbClr val="D9253E"/>
                </a:solidFill>
                <a:latin typeface="Cambria Math"/>
                <a:cs typeface="Cambria Math"/>
              </a:rPr>
              <a:t>"</a:t>
            </a:r>
            <a:r>
              <a:rPr sz="3450" baseline="-15700" dirty="0">
                <a:solidFill>
                  <a:srgbClr val="D9253E"/>
                </a:solidFill>
                <a:latin typeface="Cambria Math"/>
                <a:cs typeface="Cambria Math"/>
              </a:rPr>
              <a:t>	</a:t>
            </a:r>
            <a:r>
              <a:rPr sz="3200" spc="90" dirty="0">
                <a:latin typeface="Cambria Math"/>
                <a:cs typeface="Cambria Math"/>
              </a:rPr>
              <a:t>𝑥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𝑦	∧</a:t>
            </a:r>
            <a:r>
              <a:rPr sz="3200" spc="5" dirty="0">
                <a:latin typeface="Cambria Math"/>
                <a:cs typeface="Cambria Math"/>
              </a:rPr>
              <a:t> </a:t>
            </a:r>
            <a:r>
              <a:rPr sz="3200" spc="-350" dirty="0">
                <a:solidFill>
                  <a:srgbClr val="E88651"/>
                </a:solidFill>
                <a:latin typeface="Cambria Math"/>
                <a:cs typeface="Cambria Math"/>
              </a:rPr>
              <a:t>𝑟</a:t>
            </a:r>
            <a:r>
              <a:rPr sz="3450" spc="-142" baseline="-15700" dirty="0">
                <a:solidFill>
                  <a:srgbClr val="E88651"/>
                </a:solidFill>
                <a:latin typeface="Cambria Math"/>
                <a:cs typeface="Cambria Math"/>
              </a:rPr>
              <a:t>#</a:t>
            </a:r>
            <a:r>
              <a:rPr sz="3450" baseline="-15700" dirty="0">
                <a:solidFill>
                  <a:srgbClr val="E88651"/>
                </a:solidFill>
                <a:latin typeface="Cambria Math"/>
                <a:cs typeface="Cambria Math"/>
              </a:rPr>
              <a:t>	</a:t>
            </a:r>
            <a:r>
              <a:rPr sz="3200" spc="50" dirty="0">
                <a:latin typeface="Cambria Math"/>
                <a:cs typeface="Cambria Math"/>
              </a:rPr>
              <a:t>𝑦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𝑧	⇒</a:t>
            </a:r>
            <a:r>
              <a:rPr sz="3200" spc="185" dirty="0">
                <a:latin typeface="Cambria Math"/>
                <a:cs typeface="Cambria Math"/>
              </a:rPr>
              <a:t> </a:t>
            </a:r>
            <a:r>
              <a:rPr sz="3200" spc="-350" dirty="0">
                <a:solidFill>
                  <a:srgbClr val="B48200"/>
                </a:solidFill>
                <a:latin typeface="Cambria Math"/>
                <a:cs typeface="Cambria Math"/>
              </a:rPr>
              <a:t>𝑟</a:t>
            </a:r>
            <a:r>
              <a:rPr sz="3450" spc="300" baseline="-15700" dirty="0">
                <a:solidFill>
                  <a:srgbClr val="B48200"/>
                </a:solidFill>
                <a:latin typeface="Cambria Math"/>
                <a:cs typeface="Cambria Math"/>
              </a:rPr>
              <a:t>/</a:t>
            </a:r>
            <a:r>
              <a:rPr sz="3450" baseline="-15700" dirty="0">
                <a:solidFill>
                  <a:srgbClr val="B48200"/>
                </a:solidFill>
                <a:latin typeface="Cambria Math"/>
                <a:cs typeface="Cambria Math"/>
              </a:rPr>
              <a:t>	</a:t>
            </a:r>
            <a:r>
              <a:rPr sz="3200" spc="90" dirty="0">
                <a:latin typeface="Cambria Math"/>
                <a:cs typeface="Cambria Math"/>
              </a:rPr>
              <a:t>𝑥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𝑧	∀</a:t>
            </a:r>
            <a:r>
              <a:rPr sz="3200" spc="90" dirty="0">
                <a:latin typeface="Cambria Math"/>
                <a:cs typeface="Cambria Math"/>
              </a:rPr>
              <a:t>𝑥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spc="50" dirty="0">
                <a:latin typeface="Cambria Math"/>
                <a:cs typeface="Cambria Math"/>
              </a:rPr>
              <a:t>𝑦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𝑧</a:t>
            </a:r>
            <a:endParaRPr sz="3200">
              <a:latin typeface="Cambria Math"/>
              <a:cs typeface="Cambria Math"/>
            </a:endParaRPr>
          </a:p>
          <a:p>
            <a:pPr marL="676275" lvl="1" indent="-274955">
              <a:lnSpc>
                <a:spcPts val="3135"/>
              </a:lnSpc>
              <a:spcBef>
                <a:spcPts val="355"/>
              </a:spcBef>
              <a:buClr>
                <a:srgbClr val="60B5CC"/>
              </a:buClr>
              <a:buFont typeface="Wingdings"/>
              <a:buChar char=""/>
              <a:tabLst>
                <a:tab pos="676275" algn="l"/>
              </a:tabLst>
            </a:pPr>
            <a:r>
              <a:rPr sz="2800" b="1" spc="-10" dirty="0">
                <a:solidFill>
                  <a:srgbClr val="008000"/>
                </a:solidFill>
                <a:latin typeface="Calibri"/>
                <a:cs typeface="Calibri"/>
              </a:rPr>
              <a:t>Example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dirty="0">
                <a:latin typeface="Calibri"/>
                <a:cs typeface="Calibri"/>
              </a:rPr>
              <a:t> My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mother’s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husband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my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father.</a:t>
            </a:r>
            <a:endParaRPr sz="2800">
              <a:latin typeface="Calibri"/>
              <a:cs typeface="Calibri"/>
            </a:endParaRPr>
          </a:p>
          <a:p>
            <a:pPr marL="383540" indent="-320040">
              <a:lnSpc>
                <a:spcPts val="361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82905" algn="l"/>
                <a:tab pos="383540" algn="l"/>
              </a:tabLst>
            </a:pPr>
            <a:r>
              <a:rPr sz="3200" b="1" spc="-45" dirty="0">
                <a:solidFill>
                  <a:srgbClr val="7030A0"/>
                </a:solidFill>
                <a:latin typeface="Calibri"/>
                <a:cs typeface="Calibri"/>
              </a:rPr>
              <a:t>TransR</a:t>
            </a:r>
            <a:r>
              <a:rPr sz="3200" b="1" spc="-2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cannot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model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composition </a:t>
            </a:r>
            <a:r>
              <a:rPr sz="3200" spc="-10" dirty="0">
                <a:latin typeface="Calibri"/>
                <a:cs typeface="Calibri"/>
              </a:rPr>
              <a:t>relations</a:t>
            </a:r>
            <a:endParaRPr sz="3200">
              <a:latin typeface="Calibri"/>
              <a:cs typeface="Calibri"/>
            </a:endParaRPr>
          </a:p>
          <a:p>
            <a:pPr marL="63500">
              <a:lnSpc>
                <a:spcPts val="3670"/>
              </a:lnSpc>
              <a:spcBef>
                <a:spcPts val="3045"/>
              </a:spcBef>
            </a:pPr>
            <a:r>
              <a:rPr sz="3200" spc="-15" dirty="0">
                <a:latin typeface="Calibri"/>
                <a:cs typeface="Calibri"/>
              </a:rPr>
              <a:t>Each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relation</a:t>
            </a:r>
            <a:r>
              <a:rPr sz="3200" dirty="0">
                <a:latin typeface="Calibri"/>
                <a:cs typeface="Calibri"/>
              </a:rPr>
              <a:t> has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25" dirty="0">
                <a:latin typeface="Calibri"/>
                <a:cs typeface="Calibri"/>
              </a:rPr>
              <a:t>different</a:t>
            </a:r>
            <a:r>
              <a:rPr sz="3200" spc="-5" dirty="0">
                <a:latin typeface="Calibri"/>
                <a:cs typeface="Calibri"/>
              </a:rPr>
              <a:t> space.</a:t>
            </a:r>
            <a:endParaRPr sz="3200">
              <a:latin typeface="Calibri"/>
              <a:cs typeface="Calibri"/>
            </a:endParaRPr>
          </a:p>
          <a:p>
            <a:pPr marL="63500">
              <a:lnSpc>
                <a:spcPts val="3670"/>
              </a:lnSpc>
            </a:pPr>
            <a:r>
              <a:rPr sz="3200" dirty="0">
                <a:latin typeface="Calibri"/>
                <a:cs typeface="Calibri"/>
              </a:rPr>
              <a:t>It is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32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naturally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compositional</a:t>
            </a:r>
            <a:r>
              <a:rPr sz="32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for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multiple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42108" y="4460748"/>
            <a:ext cx="19481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0" dirty="0">
                <a:latin typeface="Calibri"/>
                <a:cs typeface="Calibri"/>
              </a:rPr>
              <a:t>relations!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Wingdings"/>
                <a:cs typeface="Wingdings"/>
              </a:rPr>
              <a:t></a:t>
            </a:r>
            <a:endParaRPr sz="3200">
              <a:latin typeface="Wingdings"/>
              <a:cs typeface="Wingding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07366" y="5448106"/>
            <a:ext cx="742315" cy="318135"/>
          </a:xfrm>
          <a:custGeom>
            <a:avLst/>
            <a:gdLst/>
            <a:ahLst/>
            <a:cxnLst/>
            <a:rect l="l" t="t" r="r" b="b"/>
            <a:pathLst>
              <a:path w="742314" h="318135">
                <a:moveTo>
                  <a:pt x="640891" y="0"/>
                </a:moveTo>
                <a:lnTo>
                  <a:pt x="636370" y="12891"/>
                </a:lnTo>
                <a:lnTo>
                  <a:pt x="654756" y="20871"/>
                </a:lnTo>
                <a:lnTo>
                  <a:pt x="670568" y="31916"/>
                </a:lnTo>
                <a:lnTo>
                  <a:pt x="694469" y="63205"/>
                </a:lnTo>
                <a:lnTo>
                  <a:pt x="708533" y="105419"/>
                </a:lnTo>
                <a:lnTo>
                  <a:pt x="713221" y="157218"/>
                </a:lnTo>
                <a:lnTo>
                  <a:pt x="712044" y="185231"/>
                </a:lnTo>
                <a:lnTo>
                  <a:pt x="702626" y="233535"/>
                </a:lnTo>
                <a:lnTo>
                  <a:pt x="683728" y="271260"/>
                </a:lnTo>
                <a:lnTo>
                  <a:pt x="654971" y="296709"/>
                </a:lnTo>
                <a:lnTo>
                  <a:pt x="636873" y="304725"/>
                </a:lnTo>
                <a:lnTo>
                  <a:pt x="640891" y="317617"/>
                </a:lnTo>
                <a:lnTo>
                  <a:pt x="684214" y="297295"/>
                </a:lnTo>
                <a:lnTo>
                  <a:pt x="716067" y="262114"/>
                </a:lnTo>
                <a:lnTo>
                  <a:pt x="735657" y="215003"/>
                </a:lnTo>
                <a:lnTo>
                  <a:pt x="742188" y="158892"/>
                </a:lnTo>
                <a:lnTo>
                  <a:pt x="740550" y="129775"/>
                </a:lnTo>
                <a:lnTo>
                  <a:pt x="727448" y="78165"/>
                </a:lnTo>
                <a:lnTo>
                  <a:pt x="701464" y="36149"/>
                </a:lnTo>
                <a:lnTo>
                  <a:pt x="663918" y="8314"/>
                </a:lnTo>
                <a:lnTo>
                  <a:pt x="640891" y="0"/>
                </a:lnTo>
                <a:close/>
              </a:path>
              <a:path w="742314" h="318135">
                <a:moveTo>
                  <a:pt x="101296" y="0"/>
                </a:moveTo>
                <a:lnTo>
                  <a:pt x="58077" y="20363"/>
                </a:lnTo>
                <a:lnTo>
                  <a:pt x="26202" y="55671"/>
                </a:lnTo>
                <a:lnTo>
                  <a:pt x="6550" y="102866"/>
                </a:lnTo>
                <a:lnTo>
                  <a:pt x="0" y="158892"/>
                </a:lnTo>
                <a:lnTo>
                  <a:pt x="1632" y="188072"/>
                </a:lnTo>
                <a:lnTo>
                  <a:pt x="14691" y="239683"/>
                </a:lnTo>
                <a:lnTo>
                  <a:pt x="40612" y="281562"/>
                </a:lnTo>
                <a:lnTo>
                  <a:pt x="78201" y="309314"/>
                </a:lnTo>
                <a:lnTo>
                  <a:pt x="101296" y="317617"/>
                </a:lnTo>
                <a:lnTo>
                  <a:pt x="105314" y="304725"/>
                </a:lnTo>
                <a:lnTo>
                  <a:pt x="87216" y="296709"/>
                </a:lnTo>
                <a:lnTo>
                  <a:pt x="71597" y="285554"/>
                </a:lnTo>
                <a:lnTo>
                  <a:pt x="47801" y="253826"/>
                </a:lnTo>
                <a:lnTo>
                  <a:pt x="33674" y="210670"/>
                </a:lnTo>
                <a:lnTo>
                  <a:pt x="28966" y="157218"/>
                </a:lnTo>
                <a:lnTo>
                  <a:pt x="30143" y="130120"/>
                </a:lnTo>
                <a:lnTo>
                  <a:pt x="39560" y="83114"/>
                </a:lnTo>
                <a:lnTo>
                  <a:pt x="58491" y="46028"/>
                </a:lnTo>
                <a:lnTo>
                  <a:pt x="87498" y="20871"/>
                </a:lnTo>
                <a:lnTo>
                  <a:pt x="105816" y="12891"/>
                </a:lnTo>
                <a:lnTo>
                  <a:pt x="1012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49513" y="5448106"/>
            <a:ext cx="720725" cy="318135"/>
          </a:xfrm>
          <a:custGeom>
            <a:avLst/>
            <a:gdLst/>
            <a:ahLst/>
            <a:cxnLst/>
            <a:rect l="l" t="t" r="r" b="b"/>
            <a:pathLst>
              <a:path w="720725" h="318135">
                <a:moveTo>
                  <a:pt x="618920" y="0"/>
                </a:moveTo>
                <a:lnTo>
                  <a:pt x="614399" y="12891"/>
                </a:lnTo>
                <a:lnTo>
                  <a:pt x="632785" y="20871"/>
                </a:lnTo>
                <a:lnTo>
                  <a:pt x="648597" y="31916"/>
                </a:lnTo>
                <a:lnTo>
                  <a:pt x="672498" y="63205"/>
                </a:lnTo>
                <a:lnTo>
                  <a:pt x="686562" y="105419"/>
                </a:lnTo>
                <a:lnTo>
                  <a:pt x="691250" y="157218"/>
                </a:lnTo>
                <a:lnTo>
                  <a:pt x="690073" y="185231"/>
                </a:lnTo>
                <a:lnTo>
                  <a:pt x="680655" y="233535"/>
                </a:lnTo>
                <a:lnTo>
                  <a:pt x="661757" y="271260"/>
                </a:lnTo>
                <a:lnTo>
                  <a:pt x="633000" y="296709"/>
                </a:lnTo>
                <a:lnTo>
                  <a:pt x="614902" y="304725"/>
                </a:lnTo>
                <a:lnTo>
                  <a:pt x="618920" y="317617"/>
                </a:lnTo>
                <a:lnTo>
                  <a:pt x="662243" y="297295"/>
                </a:lnTo>
                <a:lnTo>
                  <a:pt x="694096" y="262114"/>
                </a:lnTo>
                <a:lnTo>
                  <a:pt x="713686" y="215003"/>
                </a:lnTo>
                <a:lnTo>
                  <a:pt x="720217" y="158892"/>
                </a:lnTo>
                <a:lnTo>
                  <a:pt x="718579" y="129775"/>
                </a:lnTo>
                <a:lnTo>
                  <a:pt x="705477" y="78165"/>
                </a:lnTo>
                <a:lnTo>
                  <a:pt x="679493" y="36149"/>
                </a:lnTo>
                <a:lnTo>
                  <a:pt x="641947" y="8314"/>
                </a:lnTo>
                <a:lnTo>
                  <a:pt x="618920" y="0"/>
                </a:lnTo>
                <a:close/>
              </a:path>
              <a:path w="720725" h="318135">
                <a:moveTo>
                  <a:pt x="101296" y="0"/>
                </a:moveTo>
                <a:lnTo>
                  <a:pt x="58077" y="20363"/>
                </a:lnTo>
                <a:lnTo>
                  <a:pt x="26202" y="55671"/>
                </a:lnTo>
                <a:lnTo>
                  <a:pt x="6550" y="102866"/>
                </a:lnTo>
                <a:lnTo>
                  <a:pt x="0" y="158892"/>
                </a:lnTo>
                <a:lnTo>
                  <a:pt x="1632" y="188072"/>
                </a:lnTo>
                <a:lnTo>
                  <a:pt x="14692" y="239683"/>
                </a:lnTo>
                <a:lnTo>
                  <a:pt x="40612" y="281562"/>
                </a:lnTo>
                <a:lnTo>
                  <a:pt x="78201" y="309314"/>
                </a:lnTo>
                <a:lnTo>
                  <a:pt x="101296" y="317617"/>
                </a:lnTo>
                <a:lnTo>
                  <a:pt x="105314" y="304725"/>
                </a:lnTo>
                <a:lnTo>
                  <a:pt x="87216" y="296709"/>
                </a:lnTo>
                <a:lnTo>
                  <a:pt x="71597" y="285554"/>
                </a:lnTo>
                <a:lnTo>
                  <a:pt x="47801" y="253826"/>
                </a:lnTo>
                <a:lnTo>
                  <a:pt x="33675" y="210670"/>
                </a:lnTo>
                <a:lnTo>
                  <a:pt x="28966" y="157218"/>
                </a:lnTo>
                <a:lnTo>
                  <a:pt x="30143" y="130120"/>
                </a:lnTo>
                <a:lnTo>
                  <a:pt x="39561" y="83114"/>
                </a:lnTo>
                <a:lnTo>
                  <a:pt x="58491" y="46028"/>
                </a:lnTo>
                <a:lnTo>
                  <a:pt x="87498" y="20871"/>
                </a:lnTo>
                <a:lnTo>
                  <a:pt x="105816" y="12891"/>
                </a:lnTo>
                <a:lnTo>
                  <a:pt x="1012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53208" y="5350255"/>
            <a:ext cx="8559800" cy="1211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>
              <a:lnSpc>
                <a:spcPts val="3170"/>
              </a:lnSpc>
              <a:spcBef>
                <a:spcPts val="100"/>
              </a:spcBef>
              <a:tabLst>
                <a:tab pos="4866005" algn="l"/>
                <a:tab pos="5621655" algn="l"/>
                <a:tab pos="6807834" algn="l"/>
                <a:tab pos="7541259" algn="l"/>
              </a:tabLst>
            </a:pPr>
            <a:r>
              <a:rPr sz="2700" b="1" spc="-5" dirty="0">
                <a:latin typeface="Calibri"/>
                <a:cs typeface="Calibri"/>
              </a:rPr>
              <a:t>Intuition</a:t>
            </a:r>
            <a:r>
              <a:rPr sz="2700" spc="-5" dirty="0">
                <a:latin typeface="Calibri"/>
                <a:cs typeface="Calibri"/>
              </a:rPr>
              <a:t>: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The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manifold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10" dirty="0">
                <a:latin typeface="Cambria Math"/>
                <a:cs typeface="Cambria Math"/>
              </a:rPr>
              <a:t>{𝑧|∃𝑦,</a:t>
            </a:r>
            <a:r>
              <a:rPr sz="2700" spc="-140" dirty="0">
                <a:latin typeface="Cambria Math"/>
                <a:cs typeface="Cambria Math"/>
              </a:rPr>
              <a:t> </a:t>
            </a:r>
            <a:r>
              <a:rPr sz="2700" spc="-335" dirty="0">
                <a:latin typeface="Cambria Math"/>
                <a:cs typeface="Cambria Math"/>
              </a:rPr>
              <a:t>𝑓</a:t>
            </a:r>
            <a:r>
              <a:rPr sz="3000" spc="-502" baseline="-15277" dirty="0">
                <a:latin typeface="Cambria Math"/>
                <a:cs typeface="Cambria Math"/>
              </a:rPr>
              <a:t>*</a:t>
            </a:r>
            <a:r>
              <a:rPr sz="2400" spc="-502" baseline="-32986" dirty="0">
                <a:latin typeface="Cambria Math"/>
                <a:cs typeface="Cambria Math"/>
              </a:rPr>
              <a:t>@	</a:t>
            </a:r>
            <a:r>
              <a:rPr sz="2700" spc="40" dirty="0">
                <a:latin typeface="Cambria Math"/>
                <a:cs typeface="Cambria Math"/>
              </a:rPr>
              <a:t>𝑥,</a:t>
            </a:r>
            <a:r>
              <a:rPr sz="2700" spc="-150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𝑦	=</a:t>
            </a:r>
            <a:r>
              <a:rPr sz="2700" spc="150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0,</a:t>
            </a:r>
            <a:r>
              <a:rPr sz="2700" spc="-150" dirty="0">
                <a:latin typeface="Cambria Math"/>
                <a:cs typeface="Cambria Math"/>
              </a:rPr>
              <a:t> </a:t>
            </a:r>
            <a:r>
              <a:rPr sz="2700" spc="-195" dirty="0">
                <a:latin typeface="Cambria Math"/>
                <a:cs typeface="Cambria Math"/>
              </a:rPr>
              <a:t>𝑓</a:t>
            </a:r>
            <a:r>
              <a:rPr sz="3000" spc="-292" baseline="-15277" dirty="0">
                <a:latin typeface="Cambria Math"/>
                <a:cs typeface="Cambria Math"/>
              </a:rPr>
              <a:t>*</a:t>
            </a:r>
            <a:r>
              <a:rPr sz="2400" spc="-292" baseline="-32986" dirty="0">
                <a:latin typeface="Cambria Math"/>
                <a:cs typeface="Cambria Math"/>
              </a:rPr>
              <a:t>A	</a:t>
            </a:r>
            <a:r>
              <a:rPr sz="2700" spc="20" dirty="0">
                <a:latin typeface="Cambria Math"/>
                <a:cs typeface="Cambria Math"/>
              </a:rPr>
              <a:t>𝑦,</a:t>
            </a:r>
            <a:r>
              <a:rPr sz="2700" spc="-145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𝑧	=</a:t>
            </a:r>
            <a:r>
              <a:rPr sz="2700" spc="110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0}</a:t>
            </a:r>
            <a:r>
              <a:rPr sz="2700" spc="-15" dirty="0">
                <a:latin typeface="Cambria Math"/>
                <a:cs typeface="Cambria Math"/>
              </a:rPr>
              <a:t> </a:t>
            </a:r>
            <a:r>
              <a:rPr sz="2700" spc="5" dirty="0">
                <a:latin typeface="Calibri"/>
                <a:cs typeface="Calibri"/>
              </a:rPr>
              <a:t>is</a:t>
            </a:r>
            <a:endParaRPr sz="2700" dirty="0">
              <a:latin typeface="Calibri"/>
              <a:cs typeface="Calibri"/>
            </a:endParaRPr>
          </a:p>
          <a:p>
            <a:pPr marL="101600">
              <a:lnSpc>
                <a:spcPts val="3050"/>
              </a:lnSpc>
            </a:pPr>
            <a:r>
              <a:rPr sz="2700" b="1" spc="-5" dirty="0">
                <a:solidFill>
                  <a:srgbClr val="FF0000"/>
                </a:solidFill>
                <a:latin typeface="Calibri"/>
                <a:cs typeface="Calibri"/>
              </a:rPr>
              <a:t>high dimensional</a:t>
            </a:r>
            <a:r>
              <a:rPr sz="27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and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may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not be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modeled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using</a:t>
            </a:r>
            <a:r>
              <a:rPr sz="2700" dirty="0">
                <a:latin typeface="Calibri"/>
                <a:cs typeface="Calibri"/>
              </a:rPr>
              <a:t> a</a:t>
            </a:r>
            <a:r>
              <a:rPr sz="2700" spc="10" dirty="0">
                <a:latin typeface="Calibri"/>
                <a:cs typeface="Calibri"/>
              </a:rPr>
              <a:t> </a:t>
            </a:r>
            <a:r>
              <a:rPr sz="2700" spc="-5" dirty="0">
                <a:solidFill>
                  <a:srgbClr val="FF0000"/>
                </a:solidFill>
                <a:latin typeface="Calibri"/>
                <a:cs typeface="Calibri"/>
              </a:rPr>
              <a:t>single</a:t>
            </a:r>
            <a:endParaRPr sz="2700" dirty="0">
              <a:latin typeface="Calibri"/>
              <a:cs typeface="Calibri"/>
            </a:endParaRPr>
          </a:p>
          <a:p>
            <a:pPr marL="101600">
              <a:lnSpc>
                <a:spcPts val="3120"/>
              </a:lnSpc>
            </a:pPr>
            <a:r>
              <a:rPr sz="2700" spc="-15" dirty="0">
                <a:solidFill>
                  <a:srgbClr val="B48200"/>
                </a:solidFill>
                <a:latin typeface="Cambria Math"/>
                <a:cs typeface="Cambria Math"/>
              </a:rPr>
              <a:t>𝐌</a:t>
            </a:r>
            <a:r>
              <a:rPr lang="en-AU" sz="3000" spc="-22" baseline="-15277" dirty="0">
                <a:solidFill>
                  <a:srgbClr val="B48200"/>
                </a:solidFill>
                <a:latin typeface="Cambria Math"/>
                <a:cs typeface="Cambria Math"/>
              </a:rPr>
              <a:t>r</a:t>
            </a:r>
            <a:r>
              <a:rPr lang="en-AU" sz="2400" spc="-22" baseline="-32986" dirty="0">
                <a:solidFill>
                  <a:srgbClr val="B48200"/>
                </a:solidFill>
                <a:latin typeface="Cambria Math"/>
                <a:cs typeface="Cambria Math"/>
              </a:rPr>
              <a:t>3</a:t>
            </a:r>
            <a:r>
              <a:rPr sz="2400" spc="172" baseline="-32986" dirty="0">
                <a:solidFill>
                  <a:srgbClr val="B48200"/>
                </a:solidFill>
                <a:latin typeface="Cambria Math"/>
                <a:cs typeface="Cambria Math"/>
              </a:rPr>
              <a:t> </a:t>
            </a:r>
            <a:r>
              <a:rPr sz="2700" spc="-10" dirty="0">
                <a:latin typeface="Calibri"/>
                <a:cs typeface="Calibri"/>
              </a:rPr>
              <a:t>and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85" dirty="0">
                <a:solidFill>
                  <a:srgbClr val="B48200"/>
                </a:solidFill>
                <a:latin typeface="Cambria Math"/>
                <a:cs typeface="Cambria Math"/>
              </a:rPr>
              <a:t>𝐫</a:t>
            </a:r>
            <a:r>
              <a:rPr lang="en-AU" sz="3000" spc="-127" baseline="-15277" dirty="0">
                <a:solidFill>
                  <a:srgbClr val="B48200"/>
                </a:solidFill>
                <a:latin typeface="Cambria Math"/>
                <a:cs typeface="Cambria Math"/>
              </a:rPr>
              <a:t>3</a:t>
            </a:r>
            <a:endParaRPr sz="3000" baseline="-15277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16976" y="5101552"/>
            <a:ext cx="1668780" cy="306705"/>
          </a:xfrm>
          <a:custGeom>
            <a:avLst/>
            <a:gdLst/>
            <a:ahLst/>
            <a:cxnLst/>
            <a:rect l="l" t="t" r="r" b="b"/>
            <a:pathLst>
              <a:path w="1668779" h="306704">
                <a:moveTo>
                  <a:pt x="846239" y="13563"/>
                </a:moveTo>
                <a:lnTo>
                  <a:pt x="751357" y="0"/>
                </a:lnTo>
                <a:lnTo>
                  <a:pt x="760387" y="27114"/>
                </a:lnTo>
                <a:lnTo>
                  <a:pt x="4051" y="279222"/>
                </a:lnTo>
                <a:lnTo>
                  <a:pt x="0" y="287312"/>
                </a:lnTo>
                <a:lnTo>
                  <a:pt x="4991" y="302285"/>
                </a:lnTo>
                <a:lnTo>
                  <a:pt x="13093" y="306336"/>
                </a:lnTo>
                <a:lnTo>
                  <a:pt x="769429" y="54216"/>
                </a:lnTo>
                <a:lnTo>
                  <a:pt x="778459" y="81330"/>
                </a:lnTo>
                <a:lnTo>
                  <a:pt x="839698" y="20104"/>
                </a:lnTo>
                <a:lnTo>
                  <a:pt x="846239" y="13563"/>
                </a:lnTo>
                <a:close/>
              </a:path>
              <a:path w="1668779" h="306704">
                <a:moveTo>
                  <a:pt x="1668513" y="288036"/>
                </a:moveTo>
                <a:lnTo>
                  <a:pt x="1664830" y="279768"/>
                </a:lnTo>
                <a:lnTo>
                  <a:pt x="1015619" y="30899"/>
                </a:lnTo>
                <a:lnTo>
                  <a:pt x="1018654" y="22961"/>
                </a:lnTo>
                <a:lnTo>
                  <a:pt x="1025842" y="4216"/>
                </a:lnTo>
                <a:lnTo>
                  <a:pt x="930452" y="13563"/>
                </a:lnTo>
                <a:lnTo>
                  <a:pt x="995159" y="84264"/>
                </a:lnTo>
                <a:lnTo>
                  <a:pt x="1005382" y="57581"/>
                </a:lnTo>
                <a:lnTo>
                  <a:pt x="1654606" y="306451"/>
                </a:lnTo>
                <a:lnTo>
                  <a:pt x="1662861" y="302768"/>
                </a:lnTo>
                <a:lnTo>
                  <a:pt x="1668513" y="2880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370815" y="4778755"/>
            <a:ext cx="1536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E88651"/>
                </a:solidFill>
                <a:latin typeface="Arial"/>
                <a:cs typeface="Arial"/>
              </a:rPr>
              <a:t>Zero</a:t>
            </a:r>
            <a:r>
              <a:rPr b="1" spc="-60" dirty="0">
                <a:solidFill>
                  <a:srgbClr val="E88651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E88651"/>
                </a:solidFill>
                <a:latin typeface="Arial"/>
                <a:cs typeface="Arial"/>
              </a:rPr>
              <a:t>Distance</a:t>
            </a:r>
            <a:endParaRPr>
              <a:latin typeface="Arial"/>
              <a:cs typeface="Arial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B33DEF9-330A-41B0-B8B0-9E7D5F95C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127" y="1267179"/>
            <a:ext cx="8739881" cy="53225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8168640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9" y="1348741"/>
            <a:ext cx="7813675" cy="1996059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32740" marR="159385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Node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types</a:t>
            </a:r>
            <a:r>
              <a:rPr sz="3200" spc="-5" dirty="0">
                <a:latin typeface="Calibri"/>
                <a:cs typeface="Calibri"/>
              </a:rPr>
              <a:t>: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paper,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title,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author,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conference,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year</a:t>
            </a:r>
            <a:endParaRPr sz="3200">
              <a:latin typeface="Calibri"/>
              <a:cs typeface="Calibri"/>
            </a:endParaRPr>
          </a:p>
          <a:p>
            <a:pPr marL="332740" marR="5080" indent="-320040">
              <a:lnSpc>
                <a:spcPts val="3790"/>
              </a:lnSpc>
              <a:spcBef>
                <a:spcPts val="11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5" dirty="0">
                <a:solidFill>
                  <a:srgbClr val="D60093"/>
                </a:solidFill>
                <a:latin typeface="Calibri"/>
                <a:cs typeface="Calibri"/>
              </a:rPr>
              <a:t>Relation</a:t>
            </a:r>
            <a:r>
              <a:rPr sz="3200" b="1" spc="-5" dirty="0">
                <a:solidFill>
                  <a:srgbClr val="D60093"/>
                </a:solidFill>
                <a:latin typeface="Calibri"/>
                <a:cs typeface="Calibri"/>
              </a:rPr>
              <a:t> types</a:t>
            </a:r>
            <a:r>
              <a:rPr sz="3200" spc="-5" dirty="0">
                <a:latin typeface="Calibri"/>
                <a:cs typeface="Calibri"/>
              </a:rPr>
              <a:t>: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pubWhere,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65" dirty="0">
                <a:latin typeface="Calibri"/>
                <a:cs typeface="Calibri"/>
              </a:rPr>
              <a:t>pubYear,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hasTitle,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hasAuthor,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cite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1496" y="3489460"/>
            <a:ext cx="5349006" cy="259623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9216" y="347472"/>
            <a:ext cx="6861048" cy="55778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359547" y="3443923"/>
            <a:ext cx="768350" cy="353060"/>
          </a:xfrm>
          <a:custGeom>
            <a:avLst/>
            <a:gdLst/>
            <a:ahLst/>
            <a:cxnLst/>
            <a:rect l="l" t="t" r="r" b="b"/>
            <a:pathLst>
              <a:path w="768350" h="353060">
                <a:moveTo>
                  <a:pt x="655769" y="0"/>
                </a:moveTo>
                <a:lnTo>
                  <a:pt x="650746" y="14324"/>
                </a:lnTo>
                <a:lnTo>
                  <a:pt x="671175" y="23189"/>
                </a:lnTo>
                <a:lnTo>
                  <a:pt x="688744" y="35462"/>
                </a:lnTo>
                <a:lnTo>
                  <a:pt x="715300" y="70227"/>
                </a:lnTo>
                <a:lnTo>
                  <a:pt x="730928" y="117132"/>
                </a:lnTo>
                <a:lnTo>
                  <a:pt x="736137" y="174685"/>
                </a:lnTo>
                <a:lnTo>
                  <a:pt x="734829" y="205812"/>
                </a:lnTo>
                <a:lnTo>
                  <a:pt x="724364" y="259483"/>
                </a:lnTo>
                <a:lnTo>
                  <a:pt x="703365" y="301399"/>
                </a:lnTo>
                <a:lnTo>
                  <a:pt x="671414" y="329677"/>
                </a:lnTo>
                <a:lnTo>
                  <a:pt x="651305" y="338583"/>
                </a:lnTo>
                <a:lnTo>
                  <a:pt x="655769" y="352907"/>
                </a:lnTo>
                <a:lnTo>
                  <a:pt x="703906" y="330327"/>
                </a:lnTo>
                <a:lnTo>
                  <a:pt x="739300" y="291237"/>
                </a:lnTo>
                <a:lnTo>
                  <a:pt x="761065" y="238891"/>
                </a:lnTo>
                <a:lnTo>
                  <a:pt x="768320" y="176546"/>
                </a:lnTo>
                <a:lnTo>
                  <a:pt x="766501" y="144193"/>
                </a:lnTo>
                <a:lnTo>
                  <a:pt x="751944" y="86849"/>
                </a:lnTo>
                <a:lnTo>
                  <a:pt x="723074" y="40166"/>
                </a:lnTo>
                <a:lnTo>
                  <a:pt x="681355" y="9237"/>
                </a:lnTo>
                <a:lnTo>
                  <a:pt x="655769" y="0"/>
                </a:lnTo>
                <a:close/>
              </a:path>
              <a:path w="768350" h="353060">
                <a:moveTo>
                  <a:pt x="112551" y="0"/>
                </a:moveTo>
                <a:lnTo>
                  <a:pt x="64531" y="22626"/>
                </a:lnTo>
                <a:lnTo>
                  <a:pt x="29114" y="61856"/>
                </a:lnTo>
                <a:lnTo>
                  <a:pt x="7278" y="114294"/>
                </a:lnTo>
                <a:lnTo>
                  <a:pt x="0" y="176546"/>
                </a:lnTo>
                <a:lnTo>
                  <a:pt x="1813" y="208969"/>
                </a:lnTo>
                <a:lnTo>
                  <a:pt x="16324" y="266314"/>
                </a:lnTo>
                <a:lnTo>
                  <a:pt x="45125" y="312846"/>
                </a:lnTo>
                <a:lnTo>
                  <a:pt x="86890" y="343681"/>
                </a:lnTo>
                <a:lnTo>
                  <a:pt x="112551" y="352907"/>
                </a:lnTo>
                <a:lnTo>
                  <a:pt x="117016" y="338583"/>
                </a:lnTo>
                <a:lnTo>
                  <a:pt x="96907" y="329677"/>
                </a:lnTo>
                <a:lnTo>
                  <a:pt x="79553" y="317282"/>
                </a:lnTo>
                <a:lnTo>
                  <a:pt x="53113" y="282028"/>
                </a:lnTo>
                <a:lnTo>
                  <a:pt x="37416" y="234078"/>
                </a:lnTo>
                <a:lnTo>
                  <a:pt x="32184" y="174685"/>
                </a:lnTo>
                <a:lnTo>
                  <a:pt x="33492" y="144577"/>
                </a:lnTo>
                <a:lnTo>
                  <a:pt x="43957" y="92348"/>
                </a:lnTo>
                <a:lnTo>
                  <a:pt x="64990" y="51141"/>
                </a:lnTo>
                <a:lnTo>
                  <a:pt x="97221" y="23189"/>
                </a:lnTo>
                <a:lnTo>
                  <a:pt x="117574" y="14324"/>
                </a:lnTo>
                <a:lnTo>
                  <a:pt x="1125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12593" y="1227835"/>
            <a:ext cx="8368665" cy="259207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70840" marR="346710" indent="-320040">
              <a:lnSpc>
                <a:spcPts val="3190"/>
              </a:lnSpc>
              <a:spcBef>
                <a:spcPts val="545"/>
              </a:spcBef>
              <a:buClr>
                <a:srgbClr val="F0AD00"/>
              </a:buClr>
              <a:buSzPct val="80000"/>
              <a:buFont typeface="Wingdings 2"/>
              <a:buChar char=""/>
              <a:tabLst>
                <a:tab pos="370205" algn="l"/>
                <a:tab pos="370840" algn="l"/>
              </a:tabLst>
            </a:pPr>
            <a:r>
              <a:rPr sz="3000" b="1" spc="-5" dirty="0">
                <a:latin typeface="Calibri"/>
                <a:cs typeface="Calibri"/>
              </a:rPr>
              <a:t>So </a:t>
            </a:r>
            <a:r>
              <a:rPr sz="3000" b="1" spc="-20" dirty="0">
                <a:latin typeface="Calibri"/>
                <a:cs typeface="Calibri"/>
              </a:rPr>
              <a:t>far: </a:t>
            </a:r>
            <a:r>
              <a:rPr sz="3000" spc="-5" dirty="0">
                <a:latin typeface="Calibri"/>
                <a:cs typeface="Calibri"/>
              </a:rPr>
              <a:t>The </a:t>
            </a:r>
            <a:r>
              <a:rPr sz="3000" spc="-10" dirty="0">
                <a:latin typeface="Calibri"/>
                <a:cs typeface="Calibri"/>
              </a:rPr>
              <a:t>scoring </a:t>
            </a:r>
            <a:r>
              <a:rPr sz="3000" spc="-5" dirty="0">
                <a:latin typeface="Calibri"/>
                <a:cs typeface="Calibri"/>
              </a:rPr>
              <a:t>function </a:t>
            </a:r>
            <a:r>
              <a:rPr sz="3000" spc="-85" dirty="0">
                <a:latin typeface="Cambria Math"/>
                <a:cs typeface="Cambria Math"/>
              </a:rPr>
              <a:t>𝑓</a:t>
            </a:r>
            <a:r>
              <a:rPr sz="3300" spc="-127" baseline="-15151" dirty="0">
                <a:latin typeface="Cambria Math"/>
                <a:cs typeface="Cambria Math"/>
              </a:rPr>
              <a:t>8</a:t>
            </a:r>
            <a:r>
              <a:rPr sz="3000" spc="-85" dirty="0">
                <a:latin typeface="Cambria Math"/>
                <a:cs typeface="Cambria Math"/>
              </a:rPr>
              <a:t>(ℎ, </a:t>
            </a:r>
            <a:r>
              <a:rPr sz="3000" spc="35" dirty="0">
                <a:latin typeface="Cambria Math"/>
                <a:cs typeface="Cambria Math"/>
              </a:rPr>
              <a:t>𝑡) </a:t>
            </a:r>
            <a:r>
              <a:rPr sz="3000" spc="-5" dirty="0">
                <a:latin typeface="Calibri"/>
                <a:cs typeface="Calibri"/>
              </a:rPr>
              <a:t>is </a:t>
            </a:r>
            <a:r>
              <a:rPr sz="3000" b="1" spc="-15" dirty="0">
                <a:solidFill>
                  <a:srgbClr val="E66C7D"/>
                </a:solidFill>
                <a:latin typeface="Calibri"/>
                <a:cs typeface="Calibri"/>
              </a:rPr>
              <a:t>negative </a:t>
            </a:r>
            <a:r>
              <a:rPr sz="3000" b="1" spc="-5" dirty="0">
                <a:solidFill>
                  <a:srgbClr val="E66C7D"/>
                </a:solidFill>
                <a:latin typeface="Calibri"/>
                <a:cs typeface="Calibri"/>
              </a:rPr>
              <a:t>of </a:t>
            </a:r>
            <a:r>
              <a:rPr sz="3000" b="1" spc="-665" dirty="0">
                <a:solidFill>
                  <a:srgbClr val="E66C7D"/>
                </a:solidFill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E66C7D"/>
                </a:solidFill>
                <a:latin typeface="Calibri"/>
                <a:cs typeface="Calibri"/>
              </a:rPr>
              <a:t>L1 </a:t>
            </a:r>
            <a:r>
              <a:rPr sz="3000" b="1" dirty="0">
                <a:solidFill>
                  <a:srgbClr val="E66C7D"/>
                </a:solidFill>
                <a:latin typeface="Calibri"/>
                <a:cs typeface="Calibri"/>
              </a:rPr>
              <a:t>/</a:t>
            </a:r>
            <a:r>
              <a:rPr sz="3000" b="1" spc="-10" dirty="0">
                <a:solidFill>
                  <a:srgbClr val="E66C7D"/>
                </a:solidFill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E66C7D"/>
                </a:solidFill>
                <a:latin typeface="Calibri"/>
                <a:cs typeface="Calibri"/>
              </a:rPr>
              <a:t>L2</a:t>
            </a:r>
            <a:r>
              <a:rPr sz="3000" b="1" dirty="0">
                <a:solidFill>
                  <a:srgbClr val="E66C7D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E66C7D"/>
                </a:solidFill>
                <a:latin typeface="Calibri"/>
                <a:cs typeface="Calibri"/>
              </a:rPr>
              <a:t>distance</a:t>
            </a:r>
            <a:r>
              <a:rPr sz="3000" b="1" spc="-10" dirty="0">
                <a:solidFill>
                  <a:srgbClr val="E66C7D"/>
                </a:solidFill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in </a:t>
            </a:r>
            <a:r>
              <a:rPr sz="3000" b="1" spc="-40" dirty="0">
                <a:latin typeface="Calibri"/>
                <a:cs typeface="Calibri"/>
              </a:rPr>
              <a:t>TransE</a:t>
            </a:r>
            <a:r>
              <a:rPr sz="3000" b="1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and </a:t>
            </a:r>
            <a:r>
              <a:rPr sz="3000" b="1" spc="-40" dirty="0">
                <a:latin typeface="Calibri"/>
                <a:cs typeface="Calibri"/>
              </a:rPr>
              <a:t>TransR</a:t>
            </a:r>
            <a:endParaRPr sz="3000">
              <a:latin typeface="Calibri"/>
              <a:cs typeface="Calibri"/>
            </a:endParaRPr>
          </a:p>
          <a:p>
            <a:pPr marL="370840" indent="-320040">
              <a:lnSpc>
                <a:spcPts val="3025"/>
              </a:lnSpc>
              <a:buClr>
                <a:srgbClr val="F0AD00"/>
              </a:buClr>
              <a:buSzPct val="80000"/>
              <a:buFont typeface="Wingdings 2"/>
              <a:buChar char=""/>
              <a:tabLst>
                <a:tab pos="370205" algn="l"/>
                <a:tab pos="370840" algn="l"/>
              </a:tabLst>
            </a:pPr>
            <a:r>
              <a:rPr sz="3000" spc="-5" dirty="0">
                <a:solidFill>
                  <a:srgbClr val="0000FF"/>
                </a:solidFill>
                <a:latin typeface="Calibri"/>
                <a:cs typeface="Calibri"/>
              </a:rPr>
              <a:t>Another line</a:t>
            </a:r>
            <a:r>
              <a:rPr sz="3000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/>
                <a:cs typeface="Calibri"/>
              </a:rPr>
              <a:t>of</a:t>
            </a:r>
            <a:r>
              <a:rPr sz="30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000" spc="-60" dirty="0">
                <a:solidFill>
                  <a:srgbClr val="0000FF"/>
                </a:solidFill>
                <a:latin typeface="Calibri"/>
                <a:cs typeface="Calibri"/>
              </a:rPr>
              <a:t>KG</a:t>
            </a:r>
            <a:r>
              <a:rPr sz="30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000" spc="-5" dirty="0">
                <a:solidFill>
                  <a:srgbClr val="0000FF"/>
                </a:solidFill>
                <a:latin typeface="Calibri"/>
                <a:cs typeface="Calibri"/>
              </a:rPr>
              <a:t>embeddings adopt </a:t>
            </a:r>
            <a:r>
              <a:rPr sz="3000" b="1" spc="-5" dirty="0">
                <a:solidFill>
                  <a:srgbClr val="0000FF"/>
                </a:solidFill>
                <a:latin typeface="Calibri"/>
                <a:cs typeface="Calibri"/>
              </a:rPr>
              <a:t>bilinear</a:t>
            </a:r>
            <a:endParaRPr sz="3000">
              <a:latin typeface="Calibri"/>
              <a:cs typeface="Calibri"/>
            </a:endParaRPr>
          </a:p>
          <a:p>
            <a:pPr marL="370840">
              <a:lnSpc>
                <a:spcPts val="3300"/>
              </a:lnSpc>
            </a:pPr>
            <a:r>
              <a:rPr sz="3000" spc="-5" dirty="0">
                <a:solidFill>
                  <a:srgbClr val="0000FF"/>
                </a:solidFill>
                <a:latin typeface="Calibri"/>
                <a:cs typeface="Calibri"/>
              </a:rPr>
              <a:t>modeling</a:t>
            </a:r>
            <a:endParaRPr sz="3000">
              <a:latin typeface="Calibri"/>
              <a:cs typeface="Calibri"/>
            </a:endParaRPr>
          </a:p>
          <a:p>
            <a:pPr marL="370840" indent="-320040">
              <a:lnSpc>
                <a:spcPts val="3454"/>
              </a:lnSpc>
              <a:buClr>
                <a:srgbClr val="F0AD00"/>
              </a:buClr>
              <a:buSzPct val="80000"/>
              <a:buFont typeface="Wingdings 2"/>
              <a:buChar char=""/>
              <a:tabLst>
                <a:tab pos="370205" algn="l"/>
                <a:tab pos="370840" algn="l"/>
              </a:tabLst>
            </a:pPr>
            <a:r>
              <a:rPr sz="3000" b="1" spc="-10" dirty="0">
                <a:solidFill>
                  <a:srgbClr val="C00000"/>
                </a:solidFill>
                <a:latin typeface="Calibri"/>
                <a:cs typeface="Calibri"/>
              </a:rPr>
              <a:t>DistMult</a:t>
            </a:r>
            <a:r>
              <a:rPr sz="3000" spc="-10" dirty="0">
                <a:latin typeface="Calibri"/>
                <a:cs typeface="Calibri"/>
              </a:rPr>
              <a:t>: Entities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and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relations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using </a:t>
            </a:r>
            <a:r>
              <a:rPr sz="3000" spc="-20" dirty="0">
                <a:latin typeface="Calibri"/>
                <a:cs typeface="Calibri"/>
              </a:rPr>
              <a:t>vectors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in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55" dirty="0">
                <a:latin typeface="Cambria Math"/>
                <a:cs typeface="Cambria Math"/>
              </a:rPr>
              <a:t>ℝ</a:t>
            </a:r>
            <a:r>
              <a:rPr sz="3300" spc="82" baseline="27777" dirty="0">
                <a:latin typeface="Cambria Math"/>
                <a:cs typeface="Cambria Math"/>
              </a:rPr>
              <a:t>7</a:t>
            </a:r>
            <a:endParaRPr sz="3300" baseline="27777">
              <a:latin typeface="Cambria Math"/>
              <a:cs typeface="Cambria Math"/>
            </a:endParaRPr>
          </a:p>
          <a:p>
            <a:pPr marL="370840" indent="-320040">
              <a:buClr>
                <a:srgbClr val="F0AD00"/>
              </a:buClr>
              <a:buSzPct val="80000"/>
              <a:buFont typeface="Wingdings 2"/>
              <a:buChar char=""/>
              <a:tabLst>
                <a:tab pos="370205" algn="l"/>
                <a:tab pos="370840" algn="l"/>
                <a:tab pos="3271520" algn="l"/>
                <a:tab pos="4054475" algn="l"/>
              </a:tabLst>
            </a:pPr>
            <a:r>
              <a:rPr sz="3000" b="1" spc="-10" dirty="0">
                <a:solidFill>
                  <a:srgbClr val="D60093"/>
                </a:solidFill>
                <a:latin typeface="Calibri"/>
                <a:cs typeface="Calibri"/>
              </a:rPr>
              <a:t>S</a:t>
            </a:r>
            <a:r>
              <a:rPr sz="3000" b="1" spc="-15" dirty="0">
                <a:solidFill>
                  <a:srgbClr val="D60093"/>
                </a:solidFill>
                <a:latin typeface="Calibri"/>
                <a:cs typeface="Calibri"/>
              </a:rPr>
              <a:t>c</a:t>
            </a:r>
            <a:r>
              <a:rPr sz="3000" b="1" dirty="0">
                <a:solidFill>
                  <a:srgbClr val="D60093"/>
                </a:solidFill>
                <a:latin typeface="Calibri"/>
                <a:cs typeface="Calibri"/>
              </a:rPr>
              <a:t>o</a:t>
            </a:r>
            <a:r>
              <a:rPr sz="3000" b="1" spc="-30" dirty="0">
                <a:solidFill>
                  <a:srgbClr val="D60093"/>
                </a:solidFill>
                <a:latin typeface="Calibri"/>
                <a:cs typeface="Calibri"/>
              </a:rPr>
              <a:t>r</a:t>
            </a:r>
            <a:r>
              <a:rPr sz="3000" b="1" dirty="0">
                <a:solidFill>
                  <a:srgbClr val="D60093"/>
                </a:solidFill>
                <a:latin typeface="Calibri"/>
                <a:cs typeface="Calibri"/>
              </a:rPr>
              <a:t>e</a:t>
            </a:r>
            <a:r>
              <a:rPr sz="3000" b="1" spc="-5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D60093"/>
                </a:solidFill>
                <a:latin typeface="Calibri"/>
                <a:cs typeface="Calibri"/>
              </a:rPr>
              <a:t>fun</a:t>
            </a:r>
            <a:r>
              <a:rPr sz="3000" b="1" spc="-10" dirty="0">
                <a:solidFill>
                  <a:srgbClr val="D60093"/>
                </a:solidFill>
                <a:latin typeface="Calibri"/>
                <a:cs typeface="Calibri"/>
              </a:rPr>
              <a:t>c</a:t>
            </a:r>
            <a:r>
              <a:rPr sz="3000" b="1" spc="-880" dirty="0">
                <a:solidFill>
                  <a:srgbClr val="D60093"/>
                </a:solidFill>
                <a:latin typeface="Calibri"/>
                <a:cs typeface="Calibri"/>
              </a:rPr>
              <a:t>M</a:t>
            </a:r>
            <a:r>
              <a:rPr sz="3000" b="1" dirty="0">
                <a:solidFill>
                  <a:srgbClr val="D60093"/>
                </a:solidFill>
                <a:latin typeface="Calibri"/>
                <a:cs typeface="Calibri"/>
              </a:rPr>
              <a:t>on</a:t>
            </a:r>
            <a:r>
              <a:rPr sz="3000" dirty="0">
                <a:solidFill>
                  <a:srgbClr val="D60093"/>
                </a:solidFill>
                <a:latin typeface="Cambria Math"/>
                <a:cs typeface="Cambria Math"/>
              </a:rPr>
              <a:t>:</a:t>
            </a:r>
            <a:r>
              <a:rPr sz="3000" spc="-165" dirty="0">
                <a:solidFill>
                  <a:srgbClr val="D60093"/>
                </a:solidFill>
                <a:latin typeface="Cambria Math"/>
                <a:cs typeface="Cambria Math"/>
              </a:rPr>
              <a:t> </a:t>
            </a:r>
            <a:r>
              <a:rPr sz="3000" spc="-590" dirty="0">
                <a:latin typeface="Cambria Math"/>
                <a:cs typeface="Cambria Math"/>
              </a:rPr>
              <a:t>𝑓</a:t>
            </a:r>
            <a:r>
              <a:rPr sz="3300" spc="-82" baseline="-15151" dirty="0">
                <a:latin typeface="Cambria Math"/>
                <a:cs typeface="Cambria Math"/>
              </a:rPr>
              <a:t>8</a:t>
            </a:r>
            <a:r>
              <a:rPr sz="3300" baseline="-15151" dirty="0">
                <a:latin typeface="Cambria Math"/>
                <a:cs typeface="Cambria Math"/>
              </a:rPr>
              <a:t>	</a:t>
            </a:r>
            <a:r>
              <a:rPr sz="3000" spc="45" dirty="0">
                <a:latin typeface="Cambria Math"/>
                <a:cs typeface="Cambria Math"/>
              </a:rPr>
              <a:t>ℎ</a:t>
            </a:r>
            <a:r>
              <a:rPr sz="3000" dirty="0">
                <a:latin typeface="Cambria Math"/>
                <a:cs typeface="Cambria Math"/>
              </a:rPr>
              <a:t>,</a:t>
            </a:r>
            <a:r>
              <a:rPr sz="3000" spc="-16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𝑡	</a:t>
            </a:r>
            <a:r>
              <a:rPr sz="3000" spc="-5" dirty="0">
                <a:latin typeface="Cambria Math"/>
                <a:cs typeface="Cambria Math"/>
              </a:rPr>
              <a:t>=</a:t>
            </a:r>
            <a:r>
              <a:rPr sz="3000" dirty="0">
                <a:latin typeface="Cambria Math"/>
                <a:cs typeface="Cambria Math"/>
              </a:rPr>
              <a:t>&lt;</a:t>
            </a:r>
            <a:r>
              <a:rPr sz="3000" spc="17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𝐡,</a:t>
            </a:r>
            <a:r>
              <a:rPr sz="3000" spc="-165" dirty="0">
                <a:latin typeface="Cambria Math"/>
                <a:cs typeface="Cambria Math"/>
              </a:rPr>
              <a:t> </a:t>
            </a:r>
            <a:r>
              <a:rPr sz="3000" spc="-5" dirty="0">
                <a:latin typeface="Cambria Math"/>
                <a:cs typeface="Cambria Math"/>
              </a:rPr>
              <a:t>𝐫</a:t>
            </a:r>
            <a:r>
              <a:rPr sz="3000" dirty="0">
                <a:latin typeface="Cambria Math"/>
                <a:cs typeface="Cambria Math"/>
              </a:rPr>
              <a:t>,</a:t>
            </a:r>
            <a:r>
              <a:rPr sz="3000" spc="-16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𝐭</a:t>
            </a:r>
            <a:r>
              <a:rPr sz="3000" spc="170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&gt; =</a:t>
            </a:r>
            <a:r>
              <a:rPr sz="3000" spc="165" dirty="0">
                <a:latin typeface="Cambria Math"/>
                <a:cs typeface="Cambria Math"/>
              </a:rPr>
              <a:t> </a:t>
            </a:r>
            <a:r>
              <a:rPr sz="4500" baseline="2777" dirty="0">
                <a:latin typeface="Cambria Math"/>
                <a:cs typeface="Cambria Math"/>
              </a:rPr>
              <a:t>∑</a:t>
            </a:r>
            <a:r>
              <a:rPr sz="3300" spc="-1320" baseline="-17676" dirty="0">
                <a:latin typeface="Cambria Math"/>
                <a:cs typeface="Cambria Math"/>
              </a:rPr>
              <a:t>&gt;</a:t>
            </a:r>
            <a:r>
              <a:rPr sz="3300" spc="120" baseline="-17676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𝐡</a:t>
            </a:r>
            <a:r>
              <a:rPr sz="3300" spc="-1320" baseline="-15151" dirty="0">
                <a:latin typeface="Cambria Math"/>
                <a:cs typeface="Cambria Math"/>
              </a:rPr>
              <a:t>&gt;</a:t>
            </a:r>
            <a:r>
              <a:rPr sz="3300" baseline="-15151" dirty="0">
                <a:latin typeface="Cambria Math"/>
                <a:cs typeface="Cambria Math"/>
              </a:rPr>
              <a:t> </a:t>
            </a:r>
            <a:r>
              <a:rPr sz="3300" spc="-172" baseline="-15151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⋅</a:t>
            </a:r>
            <a:r>
              <a:rPr sz="3000" spc="5" dirty="0">
                <a:latin typeface="Cambria Math"/>
                <a:cs typeface="Cambria Math"/>
              </a:rPr>
              <a:t> </a:t>
            </a:r>
            <a:r>
              <a:rPr sz="3000" spc="-245" dirty="0">
                <a:latin typeface="Cambria Math"/>
                <a:cs typeface="Cambria Math"/>
              </a:rPr>
              <a:t>𝐫</a:t>
            </a:r>
            <a:r>
              <a:rPr sz="3300" spc="-1320" baseline="-15151" dirty="0">
                <a:latin typeface="Cambria Math"/>
                <a:cs typeface="Cambria Math"/>
              </a:rPr>
              <a:t>&gt;</a:t>
            </a:r>
            <a:r>
              <a:rPr sz="3300" baseline="-15151" dirty="0">
                <a:latin typeface="Cambria Math"/>
                <a:cs typeface="Cambria Math"/>
              </a:rPr>
              <a:t> </a:t>
            </a:r>
            <a:r>
              <a:rPr sz="3300" spc="-172" baseline="-15151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⋅</a:t>
            </a:r>
            <a:r>
              <a:rPr sz="3000" spc="5" dirty="0">
                <a:latin typeface="Cambria Math"/>
                <a:cs typeface="Cambria Math"/>
              </a:rPr>
              <a:t> </a:t>
            </a:r>
            <a:r>
              <a:rPr sz="3000" spc="110" dirty="0">
                <a:latin typeface="Cambria Math"/>
                <a:cs typeface="Cambria Math"/>
              </a:rPr>
              <a:t>𝐭</a:t>
            </a:r>
            <a:r>
              <a:rPr sz="3300" spc="-1320" baseline="-15151" dirty="0">
                <a:latin typeface="Cambria Math"/>
                <a:cs typeface="Cambria Math"/>
              </a:rPr>
              <a:t>&gt;</a:t>
            </a:r>
            <a:endParaRPr sz="3300" baseline="-15151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25292" y="3806444"/>
            <a:ext cx="2141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140" indent="-320040">
              <a:spcBef>
                <a:spcPts val="100"/>
              </a:spcBef>
              <a:buClr>
                <a:srgbClr val="F0AD00"/>
              </a:buClr>
              <a:buSzPct val="8000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000" dirty="0">
                <a:latin typeface="Cambria Math"/>
                <a:cs typeface="Cambria Math"/>
              </a:rPr>
              <a:t>𝐡,</a:t>
            </a:r>
            <a:r>
              <a:rPr sz="3000" spc="-165" dirty="0">
                <a:latin typeface="Cambria Math"/>
                <a:cs typeface="Cambria Math"/>
              </a:rPr>
              <a:t> </a:t>
            </a:r>
            <a:r>
              <a:rPr sz="3000" spc="-5" dirty="0">
                <a:latin typeface="Cambria Math"/>
                <a:cs typeface="Cambria Math"/>
              </a:rPr>
              <a:t>𝐫</a:t>
            </a:r>
            <a:r>
              <a:rPr sz="3000" dirty="0">
                <a:latin typeface="Cambria Math"/>
                <a:cs typeface="Cambria Math"/>
              </a:rPr>
              <a:t>,</a:t>
            </a:r>
            <a:r>
              <a:rPr sz="3000" spc="-16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𝐭</a:t>
            </a:r>
            <a:r>
              <a:rPr sz="3000" spc="170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∈</a:t>
            </a:r>
            <a:r>
              <a:rPr sz="3000" spc="17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ℝ</a:t>
            </a:r>
            <a:r>
              <a:rPr sz="3300" spc="165" baseline="27777" dirty="0">
                <a:latin typeface="Cambria Math"/>
                <a:cs typeface="Cambria Math"/>
              </a:rPr>
              <a:t>7</a:t>
            </a:r>
            <a:endParaRPr sz="3300" baseline="27777">
              <a:latin typeface="Cambria Math"/>
              <a:cs typeface="Cambria Math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342514" y="6049703"/>
          <a:ext cx="1543049" cy="409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67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8000"/>
                      </a:solidFill>
                      <a:prstDash val="solid"/>
                    </a:lnL>
                    <a:lnR w="38100">
                      <a:solidFill>
                        <a:srgbClr val="2F6231"/>
                      </a:solidFill>
                      <a:prstDash val="solid"/>
                    </a:lnR>
                    <a:lnT w="53975">
                      <a:solidFill>
                        <a:srgbClr val="008000"/>
                      </a:solidFill>
                      <a:prstDash val="solid"/>
                    </a:lnT>
                    <a:lnB w="53975">
                      <a:solidFill>
                        <a:srgbClr val="008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2F6231"/>
                      </a:solidFill>
                      <a:prstDash val="solid"/>
                    </a:lnL>
                    <a:lnR w="53975">
                      <a:solidFill>
                        <a:srgbClr val="008000"/>
                      </a:solidFill>
                      <a:prstDash val="solid"/>
                    </a:lnR>
                    <a:lnT w="53975">
                      <a:solidFill>
                        <a:srgbClr val="008000"/>
                      </a:solidFill>
                      <a:prstDash val="solid"/>
                    </a:lnT>
                    <a:lnB w="53975">
                      <a:solidFill>
                        <a:srgbClr val="008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8000"/>
                      </a:solidFill>
                      <a:prstDash val="solid"/>
                    </a:lnL>
                    <a:lnR w="38100">
                      <a:solidFill>
                        <a:srgbClr val="2F6231"/>
                      </a:solidFill>
                      <a:prstDash val="solid"/>
                    </a:lnR>
                    <a:lnB w="53975">
                      <a:solidFill>
                        <a:srgbClr val="008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2F6231"/>
                      </a:solidFill>
                      <a:prstDash val="solid"/>
                    </a:lnL>
                    <a:lnR w="53975">
                      <a:solidFill>
                        <a:srgbClr val="008000"/>
                      </a:solidFill>
                      <a:prstDash val="solid"/>
                    </a:lnR>
                    <a:lnB w="53975">
                      <a:solidFill>
                        <a:srgbClr val="008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824817" y="6049701"/>
          <a:ext cx="1543049" cy="409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67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B w="539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53975">
                      <a:solidFill>
                        <a:srgbClr val="0000FF"/>
                      </a:solidFill>
                      <a:prstDash val="solid"/>
                    </a:lnR>
                    <a:lnB w="539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53975">
                      <a:solidFill>
                        <a:srgbClr val="0000FF"/>
                      </a:solidFill>
                      <a:prstDash val="solid"/>
                    </a:lnT>
                    <a:lnB w="539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53975">
                      <a:solidFill>
                        <a:srgbClr val="0000FF"/>
                      </a:solidFill>
                      <a:prstDash val="solid"/>
                    </a:lnR>
                    <a:lnT w="53975">
                      <a:solidFill>
                        <a:srgbClr val="0000FF"/>
                      </a:solidFill>
                      <a:prstDash val="solid"/>
                    </a:lnT>
                    <a:lnB w="53975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498762" y="5051482"/>
          <a:ext cx="1543049" cy="409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67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D9253E"/>
                      </a:solidFill>
                      <a:prstDash val="solid"/>
                    </a:lnL>
                    <a:lnR w="38100">
                      <a:solidFill>
                        <a:srgbClr val="D9253E"/>
                      </a:solidFill>
                      <a:prstDash val="solid"/>
                    </a:lnR>
                    <a:lnT w="53975">
                      <a:solidFill>
                        <a:srgbClr val="D9253E"/>
                      </a:solidFill>
                      <a:prstDash val="solid"/>
                    </a:lnT>
                    <a:lnB w="53975">
                      <a:solidFill>
                        <a:srgbClr val="D9253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D9253E"/>
                      </a:solidFill>
                      <a:prstDash val="solid"/>
                    </a:lnL>
                    <a:lnR w="53975">
                      <a:solidFill>
                        <a:srgbClr val="D9253E"/>
                      </a:solidFill>
                      <a:prstDash val="solid"/>
                    </a:lnR>
                    <a:lnT w="53975">
                      <a:solidFill>
                        <a:srgbClr val="D9253E"/>
                      </a:solidFill>
                      <a:prstDash val="solid"/>
                    </a:lnT>
                    <a:lnB w="53975">
                      <a:solidFill>
                        <a:srgbClr val="D9253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D9253E"/>
                      </a:solidFill>
                      <a:prstDash val="solid"/>
                    </a:lnL>
                    <a:lnR w="38100">
                      <a:solidFill>
                        <a:srgbClr val="D9253E"/>
                      </a:solidFill>
                      <a:prstDash val="solid"/>
                    </a:lnR>
                    <a:lnT w="53975">
                      <a:solidFill>
                        <a:srgbClr val="D9253E"/>
                      </a:solidFill>
                      <a:prstDash val="solid"/>
                    </a:lnT>
                    <a:lnB w="53975">
                      <a:solidFill>
                        <a:srgbClr val="D9253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D9253E"/>
                      </a:solidFill>
                      <a:prstDash val="solid"/>
                    </a:lnL>
                    <a:lnR w="53975">
                      <a:solidFill>
                        <a:srgbClr val="D9253E"/>
                      </a:solidFill>
                      <a:prstDash val="solid"/>
                    </a:lnR>
                    <a:lnT w="53975">
                      <a:solidFill>
                        <a:srgbClr val="D9253E"/>
                      </a:solidFill>
                      <a:prstDash val="solid"/>
                    </a:lnT>
                    <a:lnB w="53975">
                      <a:solidFill>
                        <a:srgbClr val="D9253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4535741" y="5475516"/>
            <a:ext cx="3676650" cy="609600"/>
          </a:xfrm>
          <a:custGeom>
            <a:avLst/>
            <a:gdLst/>
            <a:ahLst/>
            <a:cxnLst/>
            <a:rect l="l" t="t" r="r" b="b"/>
            <a:pathLst>
              <a:path w="3676650" h="609600">
                <a:moveTo>
                  <a:pt x="1124331" y="4597"/>
                </a:moveTo>
                <a:lnTo>
                  <a:pt x="1028509" y="6959"/>
                </a:lnTo>
                <a:lnTo>
                  <a:pt x="1041920" y="32194"/>
                </a:lnTo>
                <a:lnTo>
                  <a:pt x="2641" y="584327"/>
                </a:lnTo>
                <a:lnTo>
                  <a:pt x="0" y="592975"/>
                </a:lnTo>
                <a:lnTo>
                  <a:pt x="7404" y="606907"/>
                </a:lnTo>
                <a:lnTo>
                  <a:pt x="16052" y="609561"/>
                </a:lnTo>
                <a:lnTo>
                  <a:pt x="1055319" y="57429"/>
                </a:lnTo>
                <a:lnTo>
                  <a:pt x="1068730" y="82664"/>
                </a:lnTo>
                <a:lnTo>
                  <a:pt x="1112075" y="21793"/>
                </a:lnTo>
                <a:lnTo>
                  <a:pt x="1124331" y="4597"/>
                </a:lnTo>
                <a:close/>
              </a:path>
              <a:path w="3676650" h="609600">
                <a:moveTo>
                  <a:pt x="3676319" y="591820"/>
                </a:moveTo>
                <a:lnTo>
                  <a:pt x="3673056" y="583374"/>
                </a:lnTo>
                <a:lnTo>
                  <a:pt x="2417153" y="26289"/>
                </a:lnTo>
                <a:lnTo>
                  <a:pt x="2421140" y="17297"/>
                </a:lnTo>
                <a:lnTo>
                  <a:pt x="2428735" y="177"/>
                </a:lnTo>
                <a:lnTo>
                  <a:pt x="2333002" y="4597"/>
                </a:lnTo>
                <a:lnTo>
                  <a:pt x="2238794" y="6337"/>
                </a:lnTo>
                <a:lnTo>
                  <a:pt x="2252027" y="31661"/>
                </a:lnTo>
                <a:lnTo>
                  <a:pt x="2150287" y="84874"/>
                </a:lnTo>
                <a:lnTo>
                  <a:pt x="2117902" y="70586"/>
                </a:lnTo>
                <a:lnTo>
                  <a:pt x="2117902" y="101815"/>
                </a:lnTo>
                <a:lnTo>
                  <a:pt x="1981174" y="173316"/>
                </a:lnTo>
                <a:lnTo>
                  <a:pt x="1948853" y="158953"/>
                </a:lnTo>
                <a:lnTo>
                  <a:pt x="1948853" y="190220"/>
                </a:lnTo>
                <a:lnTo>
                  <a:pt x="1798129" y="269036"/>
                </a:lnTo>
                <a:lnTo>
                  <a:pt x="1627898" y="192735"/>
                </a:lnTo>
                <a:lnTo>
                  <a:pt x="1780273" y="115277"/>
                </a:lnTo>
                <a:lnTo>
                  <a:pt x="1948853" y="190220"/>
                </a:lnTo>
                <a:lnTo>
                  <a:pt x="1948853" y="158953"/>
                </a:lnTo>
                <a:lnTo>
                  <a:pt x="1813090" y="98590"/>
                </a:lnTo>
                <a:lnTo>
                  <a:pt x="1896503" y="56184"/>
                </a:lnTo>
                <a:lnTo>
                  <a:pt x="1909457" y="81648"/>
                </a:lnTo>
                <a:lnTo>
                  <a:pt x="1950681" y="25908"/>
                </a:lnTo>
                <a:lnTo>
                  <a:pt x="1994166" y="78422"/>
                </a:lnTo>
                <a:lnTo>
                  <a:pt x="2005711" y="52285"/>
                </a:lnTo>
                <a:lnTo>
                  <a:pt x="2117902" y="101815"/>
                </a:lnTo>
                <a:lnTo>
                  <a:pt x="2117902" y="70586"/>
                </a:lnTo>
                <a:lnTo>
                  <a:pt x="2017242" y="26136"/>
                </a:lnTo>
                <a:lnTo>
                  <a:pt x="2021192" y="17183"/>
                </a:lnTo>
                <a:lnTo>
                  <a:pt x="2028786" y="0"/>
                </a:lnTo>
                <a:lnTo>
                  <a:pt x="1933054" y="4597"/>
                </a:lnTo>
                <a:lnTo>
                  <a:pt x="1933232" y="4826"/>
                </a:lnTo>
                <a:lnTo>
                  <a:pt x="1870608" y="5232"/>
                </a:lnTo>
                <a:lnTo>
                  <a:pt x="1883562" y="30708"/>
                </a:lnTo>
                <a:lnTo>
                  <a:pt x="1779460" y="83642"/>
                </a:lnTo>
                <a:lnTo>
                  <a:pt x="1650644" y="26365"/>
                </a:lnTo>
                <a:lnTo>
                  <a:pt x="1654644" y="17348"/>
                </a:lnTo>
                <a:lnTo>
                  <a:pt x="1662252" y="254"/>
                </a:lnTo>
                <a:lnTo>
                  <a:pt x="1566506" y="4597"/>
                </a:lnTo>
                <a:lnTo>
                  <a:pt x="1627428" y="78587"/>
                </a:lnTo>
                <a:lnTo>
                  <a:pt x="1639036" y="52476"/>
                </a:lnTo>
                <a:lnTo>
                  <a:pt x="1746643" y="100317"/>
                </a:lnTo>
                <a:lnTo>
                  <a:pt x="1594383" y="177723"/>
                </a:lnTo>
                <a:lnTo>
                  <a:pt x="1408353" y="94348"/>
                </a:lnTo>
                <a:lnTo>
                  <a:pt x="1478267" y="57327"/>
                </a:lnTo>
                <a:lnTo>
                  <a:pt x="1491640" y="82588"/>
                </a:lnTo>
                <a:lnTo>
                  <a:pt x="1535137" y="21704"/>
                </a:lnTo>
                <a:lnTo>
                  <a:pt x="1547355" y="4597"/>
                </a:lnTo>
                <a:lnTo>
                  <a:pt x="1451533" y="6819"/>
                </a:lnTo>
                <a:lnTo>
                  <a:pt x="1464906" y="32080"/>
                </a:lnTo>
                <a:lnTo>
                  <a:pt x="1375283" y="79527"/>
                </a:lnTo>
                <a:lnTo>
                  <a:pt x="1257249" y="26619"/>
                </a:lnTo>
                <a:lnTo>
                  <a:pt x="1261313" y="17538"/>
                </a:lnTo>
                <a:lnTo>
                  <a:pt x="1268933" y="533"/>
                </a:lnTo>
                <a:lnTo>
                  <a:pt x="1173187" y="4597"/>
                </a:lnTo>
                <a:lnTo>
                  <a:pt x="1233881" y="78765"/>
                </a:lnTo>
                <a:lnTo>
                  <a:pt x="1245565" y="52692"/>
                </a:lnTo>
                <a:lnTo>
                  <a:pt x="1343253" y="96481"/>
                </a:lnTo>
                <a:lnTo>
                  <a:pt x="421754" y="584301"/>
                </a:lnTo>
                <a:lnTo>
                  <a:pt x="419100" y="592950"/>
                </a:lnTo>
                <a:lnTo>
                  <a:pt x="426478" y="606894"/>
                </a:lnTo>
                <a:lnTo>
                  <a:pt x="435127" y="609561"/>
                </a:lnTo>
                <a:lnTo>
                  <a:pt x="1376324" y="111302"/>
                </a:lnTo>
                <a:lnTo>
                  <a:pt x="1561655" y="194360"/>
                </a:lnTo>
                <a:lnTo>
                  <a:pt x="795058" y="584085"/>
                </a:lnTo>
                <a:lnTo>
                  <a:pt x="792251" y="592683"/>
                </a:lnTo>
                <a:lnTo>
                  <a:pt x="799401" y="606755"/>
                </a:lnTo>
                <a:lnTo>
                  <a:pt x="807999" y="609549"/>
                </a:lnTo>
                <a:lnTo>
                  <a:pt x="1595158" y="209384"/>
                </a:lnTo>
                <a:lnTo>
                  <a:pt x="1765884" y="285902"/>
                </a:lnTo>
                <a:lnTo>
                  <a:pt x="1195412" y="584238"/>
                </a:lnTo>
                <a:lnTo>
                  <a:pt x="1192707" y="592874"/>
                </a:lnTo>
                <a:lnTo>
                  <a:pt x="1200023" y="606856"/>
                </a:lnTo>
                <a:lnTo>
                  <a:pt x="1208646" y="609561"/>
                </a:lnTo>
                <a:lnTo>
                  <a:pt x="1799094" y="300786"/>
                </a:lnTo>
                <a:lnTo>
                  <a:pt x="2487968" y="609511"/>
                </a:lnTo>
                <a:lnTo>
                  <a:pt x="2496413" y="606285"/>
                </a:lnTo>
                <a:lnTo>
                  <a:pt x="2502865" y="591883"/>
                </a:lnTo>
                <a:lnTo>
                  <a:pt x="2499652" y="583425"/>
                </a:lnTo>
                <a:lnTo>
                  <a:pt x="1831340" y="283921"/>
                </a:lnTo>
                <a:lnTo>
                  <a:pt x="1982190" y="205041"/>
                </a:lnTo>
                <a:lnTo>
                  <a:pt x="2892018" y="609498"/>
                </a:lnTo>
                <a:lnTo>
                  <a:pt x="2900464" y="606259"/>
                </a:lnTo>
                <a:lnTo>
                  <a:pt x="2906865" y="591832"/>
                </a:lnTo>
                <a:lnTo>
                  <a:pt x="2903626" y="583387"/>
                </a:lnTo>
                <a:lnTo>
                  <a:pt x="2014512" y="188137"/>
                </a:lnTo>
                <a:lnTo>
                  <a:pt x="2151342" y="116573"/>
                </a:lnTo>
                <a:lnTo>
                  <a:pt x="3268180" y="609498"/>
                </a:lnTo>
                <a:lnTo>
                  <a:pt x="3276612" y="606234"/>
                </a:lnTo>
                <a:lnTo>
                  <a:pt x="3282988" y="591794"/>
                </a:lnTo>
                <a:lnTo>
                  <a:pt x="3279711" y="583361"/>
                </a:lnTo>
                <a:lnTo>
                  <a:pt x="2183739" y="99631"/>
                </a:lnTo>
                <a:lnTo>
                  <a:pt x="2265273" y="56984"/>
                </a:lnTo>
                <a:lnTo>
                  <a:pt x="2278519" y="82308"/>
                </a:lnTo>
                <a:lnTo>
                  <a:pt x="2322499" y="21386"/>
                </a:lnTo>
                <a:lnTo>
                  <a:pt x="2333853" y="5651"/>
                </a:lnTo>
                <a:lnTo>
                  <a:pt x="2393975" y="78536"/>
                </a:lnTo>
                <a:lnTo>
                  <a:pt x="2405570" y="52412"/>
                </a:lnTo>
                <a:lnTo>
                  <a:pt x="3661473" y="609498"/>
                </a:lnTo>
                <a:lnTo>
                  <a:pt x="3669919" y="606247"/>
                </a:lnTo>
                <a:lnTo>
                  <a:pt x="3676319" y="591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689583" y="4225665"/>
            <a:ext cx="1195705" cy="873125"/>
            <a:chOff x="4165582" y="4225664"/>
            <a:chExt cx="1195705" cy="873125"/>
          </a:xfrm>
        </p:grpSpPr>
        <p:sp>
          <p:nvSpPr>
            <p:cNvPr id="11" name="object 11"/>
            <p:cNvSpPr/>
            <p:nvPr/>
          </p:nvSpPr>
          <p:spPr>
            <a:xfrm>
              <a:off x="4763256" y="4654289"/>
              <a:ext cx="598170" cy="426084"/>
            </a:xfrm>
            <a:custGeom>
              <a:avLst/>
              <a:gdLst/>
              <a:ahLst/>
              <a:cxnLst/>
              <a:rect l="l" t="t" r="r" b="b"/>
              <a:pathLst>
                <a:path w="598170" h="426085">
                  <a:moveTo>
                    <a:pt x="536540" y="360437"/>
                  </a:moveTo>
                  <a:lnTo>
                    <a:pt x="527627" y="361984"/>
                  </a:lnTo>
                  <a:lnTo>
                    <a:pt x="518539" y="374886"/>
                  </a:lnTo>
                  <a:lnTo>
                    <a:pt x="520086" y="383799"/>
                  </a:lnTo>
                  <a:lnTo>
                    <a:pt x="579711" y="425796"/>
                  </a:lnTo>
                  <a:lnTo>
                    <a:pt x="588624" y="424251"/>
                  </a:lnTo>
                  <a:lnTo>
                    <a:pt x="597712" y="411349"/>
                  </a:lnTo>
                  <a:lnTo>
                    <a:pt x="596165" y="402435"/>
                  </a:lnTo>
                  <a:lnTo>
                    <a:pt x="536540" y="360437"/>
                  </a:lnTo>
                  <a:close/>
                </a:path>
                <a:path w="598170" h="426085">
                  <a:moveTo>
                    <a:pt x="443094" y="294618"/>
                  </a:moveTo>
                  <a:lnTo>
                    <a:pt x="434181" y="296165"/>
                  </a:lnTo>
                  <a:lnTo>
                    <a:pt x="425093" y="309067"/>
                  </a:lnTo>
                  <a:lnTo>
                    <a:pt x="426638" y="317980"/>
                  </a:lnTo>
                  <a:lnTo>
                    <a:pt x="486265" y="359977"/>
                  </a:lnTo>
                  <a:lnTo>
                    <a:pt x="495178" y="358432"/>
                  </a:lnTo>
                  <a:lnTo>
                    <a:pt x="504266" y="345528"/>
                  </a:lnTo>
                  <a:lnTo>
                    <a:pt x="502719" y="336616"/>
                  </a:lnTo>
                  <a:lnTo>
                    <a:pt x="443094" y="294618"/>
                  </a:lnTo>
                  <a:close/>
                </a:path>
                <a:path w="598170" h="426085">
                  <a:moveTo>
                    <a:pt x="349647" y="228799"/>
                  </a:moveTo>
                  <a:lnTo>
                    <a:pt x="340734" y="230344"/>
                  </a:lnTo>
                  <a:lnTo>
                    <a:pt x="331646" y="243248"/>
                  </a:lnTo>
                  <a:lnTo>
                    <a:pt x="333192" y="252161"/>
                  </a:lnTo>
                  <a:lnTo>
                    <a:pt x="392818" y="294158"/>
                  </a:lnTo>
                  <a:lnTo>
                    <a:pt x="401731" y="292611"/>
                  </a:lnTo>
                  <a:lnTo>
                    <a:pt x="410819" y="279709"/>
                  </a:lnTo>
                  <a:lnTo>
                    <a:pt x="409272" y="270797"/>
                  </a:lnTo>
                  <a:lnTo>
                    <a:pt x="349647" y="228799"/>
                  </a:lnTo>
                  <a:close/>
                </a:path>
                <a:path w="598170" h="426085">
                  <a:moveTo>
                    <a:pt x="256200" y="162980"/>
                  </a:moveTo>
                  <a:lnTo>
                    <a:pt x="247286" y="164525"/>
                  </a:lnTo>
                  <a:lnTo>
                    <a:pt x="238199" y="177427"/>
                  </a:lnTo>
                  <a:lnTo>
                    <a:pt x="239745" y="186342"/>
                  </a:lnTo>
                  <a:lnTo>
                    <a:pt x="299370" y="228338"/>
                  </a:lnTo>
                  <a:lnTo>
                    <a:pt x="308284" y="226792"/>
                  </a:lnTo>
                  <a:lnTo>
                    <a:pt x="317371" y="213890"/>
                  </a:lnTo>
                  <a:lnTo>
                    <a:pt x="315826" y="204976"/>
                  </a:lnTo>
                  <a:lnTo>
                    <a:pt x="256200" y="162980"/>
                  </a:lnTo>
                  <a:close/>
                </a:path>
                <a:path w="598170" h="426085">
                  <a:moveTo>
                    <a:pt x="162754" y="97160"/>
                  </a:moveTo>
                  <a:lnTo>
                    <a:pt x="153840" y="98706"/>
                  </a:lnTo>
                  <a:lnTo>
                    <a:pt x="144753" y="111608"/>
                  </a:lnTo>
                  <a:lnTo>
                    <a:pt x="146298" y="120521"/>
                  </a:lnTo>
                  <a:lnTo>
                    <a:pt x="205924" y="162519"/>
                  </a:lnTo>
                  <a:lnTo>
                    <a:pt x="214838" y="160973"/>
                  </a:lnTo>
                  <a:lnTo>
                    <a:pt x="223925" y="148070"/>
                  </a:lnTo>
                  <a:lnTo>
                    <a:pt x="222379" y="139157"/>
                  </a:lnTo>
                  <a:lnTo>
                    <a:pt x="162754" y="97160"/>
                  </a:lnTo>
                  <a:close/>
                </a:path>
                <a:path w="598170" h="426085">
                  <a:moveTo>
                    <a:pt x="78312" y="37684"/>
                  </a:moveTo>
                  <a:lnTo>
                    <a:pt x="61857" y="61045"/>
                  </a:lnTo>
                  <a:lnTo>
                    <a:pt x="112477" y="96700"/>
                  </a:lnTo>
                  <a:lnTo>
                    <a:pt x="121391" y="95153"/>
                  </a:lnTo>
                  <a:lnTo>
                    <a:pt x="130478" y="82251"/>
                  </a:lnTo>
                  <a:lnTo>
                    <a:pt x="128932" y="73338"/>
                  </a:lnTo>
                  <a:lnTo>
                    <a:pt x="78312" y="37684"/>
                  </a:lnTo>
                  <a:close/>
                </a:path>
                <a:path w="598170" h="426085">
                  <a:moveTo>
                    <a:pt x="0" y="0"/>
                  </a:moveTo>
                  <a:lnTo>
                    <a:pt x="45402" y="84408"/>
                  </a:lnTo>
                  <a:lnTo>
                    <a:pt x="61857" y="61045"/>
                  </a:lnTo>
                  <a:lnTo>
                    <a:pt x="52852" y="54702"/>
                  </a:lnTo>
                  <a:lnTo>
                    <a:pt x="51305" y="45789"/>
                  </a:lnTo>
                  <a:lnTo>
                    <a:pt x="60393" y="32886"/>
                  </a:lnTo>
                  <a:lnTo>
                    <a:pt x="69306" y="31341"/>
                  </a:lnTo>
                  <a:lnTo>
                    <a:pt x="82779" y="31341"/>
                  </a:lnTo>
                  <a:lnTo>
                    <a:pt x="94767" y="14321"/>
                  </a:lnTo>
                  <a:lnTo>
                    <a:pt x="0" y="0"/>
                  </a:lnTo>
                  <a:close/>
                </a:path>
                <a:path w="598170" h="426085">
                  <a:moveTo>
                    <a:pt x="69306" y="31341"/>
                  </a:moveTo>
                  <a:lnTo>
                    <a:pt x="60393" y="32886"/>
                  </a:lnTo>
                  <a:lnTo>
                    <a:pt x="51305" y="45789"/>
                  </a:lnTo>
                  <a:lnTo>
                    <a:pt x="52852" y="54702"/>
                  </a:lnTo>
                  <a:lnTo>
                    <a:pt x="61857" y="61045"/>
                  </a:lnTo>
                  <a:lnTo>
                    <a:pt x="78312" y="37684"/>
                  </a:lnTo>
                  <a:lnTo>
                    <a:pt x="69306" y="31341"/>
                  </a:lnTo>
                  <a:close/>
                </a:path>
                <a:path w="598170" h="426085">
                  <a:moveTo>
                    <a:pt x="82779" y="31341"/>
                  </a:moveTo>
                  <a:lnTo>
                    <a:pt x="69306" y="31341"/>
                  </a:lnTo>
                  <a:lnTo>
                    <a:pt x="78312" y="37684"/>
                  </a:lnTo>
                  <a:lnTo>
                    <a:pt x="82779" y="313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55747" y="4244714"/>
              <a:ext cx="415290" cy="409575"/>
            </a:xfrm>
            <a:custGeom>
              <a:avLst/>
              <a:gdLst/>
              <a:ahLst/>
              <a:cxnLst/>
              <a:rect l="l" t="t" r="r" b="b"/>
              <a:pathLst>
                <a:path w="415289" h="409575">
                  <a:moveTo>
                    <a:pt x="0" y="0"/>
                  </a:moveTo>
                  <a:lnTo>
                    <a:pt x="415017" y="0"/>
                  </a:lnTo>
                  <a:lnTo>
                    <a:pt x="415017" y="409575"/>
                  </a:lnTo>
                  <a:lnTo>
                    <a:pt x="0" y="40957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B48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65574" y="4654295"/>
              <a:ext cx="803275" cy="444500"/>
            </a:xfrm>
            <a:custGeom>
              <a:avLst/>
              <a:gdLst/>
              <a:ahLst/>
              <a:cxnLst/>
              <a:rect l="l" t="t" r="r" b="b"/>
              <a:pathLst>
                <a:path w="803275" h="444500">
                  <a:moveTo>
                    <a:pt x="78409" y="391706"/>
                  </a:moveTo>
                  <a:lnTo>
                    <a:pt x="69062" y="378993"/>
                  </a:lnTo>
                  <a:lnTo>
                    <a:pt x="60121" y="377621"/>
                  </a:lnTo>
                  <a:lnTo>
                    <a:pt x="1371" y="420839"/>
                  </a:lnTo>
                  <a:lnTo>
                    <a:pt x="0" y="429780"/>
                  </a:lnTo>
                  <a:lnTo>
                    <a:pt x="9347" y="442493"/>
                  </a:lnTo>
                  <a:lnTo>
                    <a:pt x="18300" y="443852"/>
                  </a:lnTo>
                  <a:lnTo>
                    <a:pt x="77050" y="400646"/>
                  </a:lnTo>
                  <a:lnTo>
                    <a:pt x="78409" y="391706"/>
                  </a:lnTo>
                  <a:close/>
                </a:path>
                <a:path w="803275" h="444500">
                  <a:moveTo>
                    <a:pt x="170484" y="323977"/>
                  </a:moveTo>
                  <a:lnTo>
                    <a:pt x="161137" y="311264"/>
                  </a:lnTo>
                  <a:lnTo>
                    <a:pt x="152196" y="309905"/>
                  </a:lnTo>
                  <a:lnTo>
                    <a:pt x="93446" y="353110"/>
                  </a:lnTo>
                  <a:lnTo>
                    <a:pt x="92075" y="362064"/>
                  </a:lnTo>
                  <a:lnTo>
                    <a:pt x="101434" y="374777"/>
                  </a:lnTo>
                  <a:lnTo>
                    <a:pt x="110375" y="376135"/>
                  </a:lnTo>
                  <a:lnTo>
                    <a:pt x="169125" y="332930"/>
                  </a:lnTo>
                  <a:lnTo>
                    <a:pt x="170484" y="323977"/>
                  </a:lnTo>
                  <a:close/>
                </a:path>
                <a:path w="803275" h="444500">
                  <a:moveTo>
                    <a:pt x="262572" y="256260"/>
                  </a:moveTo>
                  <a:lnTo>
                    <a:pt x="253212" y="243547"/>
                  </a:lnTo>
                  <a:lnTo>
                    <a:pt x="244271" y="242189"/>
                  </a:lnTo>
                  <a:lnTo>
                    <a:pt x="185521" y="285394"/>
                  </a:lnTo>
                  <a:lnTo>
                    <a:pt x="184162" y="294335"/>
                  </a:lnTo>
                  <a:lnTo>
                    <a:pt x="193509" y="307047"/>
                  </a:lnTo>
                  <a:lnTo>
                    <a:pt x="202450" y="308419"/>
                  </a:lnTo>
                  <a:lnTo>
                    <a:pt x="261200" y="265201"/>
                  </a:lnTo>
                  <a:lnTo>
                    <a:pt x="262572" y="256260"/>
                  </a:lnTo>
                  <a:close/>
                </a:path>
                <a:path w="803275" h="444500">
                  <a:moveTo>
                    <a:pt x="354647" y="188544"/>
                  </a:moveTo>
                  <a:lnTo>
                    <a:pt x="345300" y="175831"/>
                  </a:lnTo>
                  <a:lnTo>
                    <a:pt x="336346" y="174459"/>
                  </a:lnTo>
                  <a:lnTo>
                    <a:pt x="277596" y="217678"/>
                  </a:lnTo>
                  <a:lnTo>
                    <a:pt x="276237" y="226618"/>
                  </a:lnTo>
                  <a:lnTo>
                    <a:pt x="285584" y="239331"/>
                  </a:lnTo>
                  <a:lnTo>
                    <a:pt x="294525" y="240690"/>
                  </a:lnTo>
                  <a:lnTo>
                    <a:pt x="353275" y="197485"/>
                  </a:lnTo>
                  <a:lnTo>
                    <a:pt x="354647" y="188544"/>
                  </a:lnTo>
                  <a:close/>
                </a:path>
                <a:path w="803275" h="444500">
                  <a:moveTo>
                    <a:pt x="446722" y="120815"/>
                  </a:moveTo>
                  <a:lnTo>
                    <a:pt x="437375" y="108102"/>
                  </a:lnTo>
                  <a:lnTo>
                    <a:pt x="428434" y="106743"/>
                  </a:lnTo>
                  <a:lnTo>
                    <a:pt x="369671" y="149948"/>
                  </a:lnTo>
                  <a:lnTo>
                    <a:pt x="368312" y="158889"/>
                  </a:lnTo>
                  <a:lnTo>
                    <a:pt x="377659" y="171615"/>
                  </a:lnTo>
                  <a:lnTo>
                    <a:pt x="386613" y="172974"/>
                  </a:lnTo>
                  <a:lnTo>
                    <a:pt x="445363" y="129755"/>
                  </a:lnTo>
                  <a:lnTo>
                    <a:pt x="446722" y="120815"/>
                  </a:lnTo>
                  <a:close/>
                </a:path>
                <a:path w="803275" h="444500">
                  <a:moveTo>
                    <a:pt x="450723" y="356336"/>
                  </a:moveTo>
                  <a:lnTo>
                    <a:pt x="447560" y="347865"/>
                  </a:lnTo>
                  <a:lnTo>
                    <a:pt x="433209" y="341312"/>
                  </a:lnTo>
                  <a:lnTo>
                    <a:pt x="424726" y="344474"/>
                  </a:lnTo>
                  <a:lnTo>
                    <a:pt x="394449" y="410819"/>
                  </a:lnTo>
                  <a:lnTo>
                    <a:pt x="397611" y="419290"/>
                  </a:lnTo>
                  <a:lnTo>
                    <a:pt x="411962" y="425843"/>
                  </a:lnTo>
                  <a:lnTo>
                    <a:pt x="420446" y="422681"/>
                  </a:lnTo>
                  <a:lnTo>
                    <a:pt x="450723" y="356336"/>
                  </a:lnTo>
                  <a:close/>
                </a:path>
                <a:path w="803275" h="444500">
                  <a:moveTo>
                    <a:pt x="498182" y="252361"/>
                  </a:moveTo>
                  <a:lnTo>
                    <a:pt x="495020" y="243878"/>
                  </a:lnTo>
                  <a:lnTo>
                    <a:pt x="480669" y="237324"/>
                  </a:lnTo>
                  <a:lnTo>
                    <a:pt x="472198" y="240487"/>
                  </a:lnTo>
                  <a:lnTo>
                    <a:pt x="441909" y="306832"/>
                  </a:lnTo>
                  <a:lnTo>
                    <a:pt x="445071" y="315315"/>
                  </a:lnTo>
                  <a:lnTo>
                    <a:pt x="459422" y="321868"/>
                  </a:lnTo>
                  <a:lnTo>
                    <a:pt x="467906" y="318706"/>
                  </a:lnTo>
                  <a:lnTo>
                    <a:pt x="498182" y="252361"/>
                  </a:lnTo>
                  <a:close/>
                </a:path>
                <a:path w="803275" h="444500">
                  <a:moveTo>
                    <a:pt x="545655" y="148374"/>
                  </a:moveTo>
                  <a:lnTo>
                    <a:pt x="542493" y="139903"/>
                  </a:lnTo>
                  <a:lnTo>
                    <a:pt x="528129" y="133350"/>
                  </a:lnTo>
                  <a:lnTo>
                    <a:pt x="519658" y="136512"/>
                  </a:lnTo>
                  <a:lnTo>
                    <a:pt x="489369" y="202857"/>
                  </a:lnTo>
                  <a:lnTo>
                    <a:pt x="492531" y="211328"/>
                  </a:lnTo>
                  <a:lnTo>
                    <a:pt x="506895" y="217881"/>
                  </a:lnTo>
                  <a:lnTo>
                    <a:pt x="515366" y="214718"/>
                  </a:lnTo>
                  <a:lnTo>
                    <a:pt x="545655" y="148374"/>
                  </a:lnTo>
                  <a:close/>
                </a:path>
                <a:path w="803275" h="444500">
                  <a:moveTo>
                    <a:pt x="671550" y="61061"/>
                  </a:moveTo>
                  <a:lnTo>
                    <a:pt x="657047" y="49072"/>
                  </a:lnTo>
                  <a:lnTo>
                    <a:pt x="597674" y="0"/>
                  </a:lnTo>
                  <a:lnTo>
                    <a:pt x="503224" y="16256"/>
                  </a:lnTo>
                  <a:lnTo>
                    <a:pt x="520153" y="39281"/>
                  </a:lnTo>
                  <a:lnTo>
                    <a:pt x="461759" y="82232"/>
                  </a:lnTo>
                  <a:lnTo>
                    <a:pt x="460387" y="91173"/>
                  </a:lnTo>
                  <a:lnTo>
                    <a:pt x="469747" y="103886"/>
                  </a:lnTo>
                  <a:lnTo>
                    <a:pt x="478688" y="105244"/>
                  </a:lnTo>
                  <a:lnTo>
                    <a:pt x="533501" y="64947"/>
                  </a:lnTo>
                  <a:lnTo>
                    <a:pt x="541794" y="68732"/>
                  </a:lnTo>
                  <a:lnTo>
                    <a:pt x="547230" y="76111"/>
                  </a:lnTo>
                  <a:lnTo>
                    <a:pt x="536841" y="98882"/>
                  </a:lnTo>
                  <a:lnTo>
                    <a:pt x="540004" y="107353"/>
                  </a:lnTo>
                  <a:lnTo>
                    <a:pt x="554355" y="113906"/>
                  </a:lnTo>
                  <a:lnTo>
                    <a:pt x="562825" y="110744"/>
                  </a:lnTo>
                  <a:lnTo>
                    <a:pt x="575081" y="83921"/>
                  </a:lnTo>
                  <a:lnTo>
                    <a:pt x="593305" y="92252"/>
                  </a:lnTo>
                  <a:lnTo>
                    <a:pt x="593153" y="95732"/>
                  </a:lnTo>
                  <a:lnTo>
                    <a:pt x="597115" y="93992"/>
                  </a:lnTo>
                  <a:lnTo>
                    <a:pt x="601065" y="95783"/>
                  </a:lnTo>
                  <a:lnTo>
                    <a:pt x="600938" y="92290"/>
                  </a:lnTo>
                  <a:lnTo>
                    <a:pt x="619290" y="84175"/>
                  </a:lnTo>
                  <a:lnTo>
                    <a:pt x="638263" y="127076"/>
                  </a:lnTo>
                  <a:lnTo>
                    <a:pt x="646696" y="130340"/>
                  </a:lnTo>
                  <a:lnTo>
                    <a:pt x="661136" y="123952"/>
                  </a:lnTo>
                  <a:lnTo>
                    <a:pt x="664387" y="115519"/>
                  </a:lnTo>
                  <a:lnTo>
                    <a:pt x="645414" y="72618"/>
                  </a:lnTo>
                  <a:lnTo>
                    <a:pt x="671550" y="61061"/>
                  </a:lnTo>
                  <a:close/>
                </a:path>
                <a:path w="803275" h="444500">
                  <a:moveTo>
                    <a:pt x="710628" y="220052"/>
                  </a:moveTo>
                  <a:lnTo>
                    <a:pt x="681126" y="153352"/>
                  </a:lnTo>
                  <a:lnTo>
                    <a:pt x="672693" y="150088"/>
                  </a:lnTo>
                  <a:lnTo>
                    <a:pt x="658253" y="156464"/>
                  </a:lnTo>
                  <a:lnTo>
                    <a:pt x="654989" y="164909"/>
                  </a:lnTo>
                  <a:lnTo>
                    <a:pt x="684491" y="231609"/>
                  </a:lnTo>
                  <a:lnTo>
                    <a:pt x="692937" y="234873"/>
                  </a:lnTo>
                  <a:lnTo>
                    <a:pt x="707364" y="228485"/>
                  </a:lnTo>
                  <a:lnTo>
                    <a:pt x="710628" y="220052"/>
                  </a:lnTo>
                  <a:close/>
                </a:path>
                <a:path w="803275" h="444500">
                  <a:moveTo>
                    <a:pt x="756869" y="324573"/>
                  </a:moveTo>
                  <a:lnTo>
                    <a:pt x="727367" y="257873"/>
                  </a:lnTo>
                  <a:lnTo>
                    <a:pt x="718921" y="254622"/>
                  </a:lnTo>
                  <a:lnTo>
                    <a:pt x="704494" y="260997"/>
                  </a:lnTo>
                  <a:lnTo>
                    <a:pt x="701230" y="269443"/>
                  </a:lnTo>
                  <a:lnTo>
                    <a:pt x="730732" y="336130"/>
                  </a:lnTo>
                  <a:lnTo>
                    <a:pt x="739165" y="339394"/>
                  </a:lnTo>
                  <a:lnTo>
                    <a:pt x="753605" y="333019"/>
                  </a:lnTo>
                  <a:lnTo>
                    <a:pt x="756869" y="324573"/>
                  </a:lnTo>
                  <a:close/>
                </a:path>
                <a:path w="803275" h="444500">
                  <a:moveTo>
                    <a:pt x="803097" y="429107"/>
                  </a:moveTo>
                  <a:lnTo>
                    <a:pt x="773595" y="362407"/>
                  </a:lnTo>
                  <a:lnTo>
                    <a:pt x="765162" y="359143"/>
                  </a:lnTo>
                  <a:lnTo>
                    <a:pt x="750722" y="365531"/>
                  </a:lnTo>
                  <a:lnTo>
                    <a:pt x="747458" y="373964"/>
                  </a:lnTo>
                  <a:lnTo>
                    <a:pt x="776960" y="440664"/>
                  </a:lnTo>
                  <a:lnTo>
                    <a:pt x="785406" y="443928"/>
                  </a:lnTo>
                  <a:lnTo>
                    <a:pt x="799833" y="437553"/>
                  </a:lnTo>
                  <a:lnTo>
                    <a:pt x="803097" y="4291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910061" y="3867404"/>
            <a:ext cx="763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pc="-355" dirty="0">
                <a:latin typeface="Cambria Math"/>
                <a:cs typeface="Cambria Math"/>
              </a:rPr>
              <a:t>𝑓</a:t>
            </a:r>
            <a:r>
              <a:rPr sz="1950" spc="660" baseline="-17094" dirty="0">
                <a:latin typeface="Cambria Math"/>
                <a:cs typeface="Cambria Math"/>
              </a:rPr>
              <a:t>!</a:t>
            </a:r>
            <a:r>
              <a:rPr dirty="0">
                <a:latin typeface="Cambria Math"/>
                <a:cs typeface="Cambria Math"/>
              </a:rPr>
              <a:t>(</a:t>
            </a:r>
            <a:r>
              <a:rPr spc="30" dirty="0">
                <a:latin typeface="Cambria Math"/>
                <a:cs typeface="Cambria Math"/>
              </a:rPr>
              <a:t>ℎ</a:t>
            </a:r>
            <a:r>
              <a:rPr dirty="0">
                <a:latin typeface="Cambria Math"/>
                <a:cs typeface="Cambria Math"/>
              </a:rPr>
              <a:t>,</a:t>
            </a:r>
            <a:r>
              <a:rPr spc="-95" dirty="0">
                <a:latin typeface="Cambria Math"/>
                <a:cs typeface="Cambria Math"/>
              </a:rPr>
              <a:t> </a:t>
            </a:r>
            <a:r>
              <a:rPr spc="45" dirty="0">
                <a:latin typeface="Cambria Math"/>
                <a:cs typeface="Cambria Math"/>
              </a:rPr>
              <a:t>𝑡</a:t>
            </a:r>
            <a:r>
              <a:rPr dirty="0">
                <a:latin typeface="Cambria Math"/>
                <a:cs typeface="Cambria Math"/>
              </a:rPr>
              <a:t>)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18009" y="4617211"/>
            <a:ext cx="49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Sum</a:t>
            </a:r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58160" y="5434076"/>
            <a:ext cx="813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P</a:t>
            </a:r>
            <a:r>
              <a:rPr dirty="0">
                <a:latin typeface="Arial"/>
                <a:cs typeface="Arial"/>
              </a:rPr>
              <a:t>r</a:t>
            </a:r>
            <a:r>
              <a:rPr spc="-5" dirty="0">
                <a:latin typeface="Arial"/>
                <a:cs typeface="Arial"/>
              </a:rPr>
              <a:t>odu</a:t>
            </a:r>
            <a:r>
              <a:rPr dirty="0">
                <a:latin typeface="Arial"/>
                <a:cs typeface="Arial"/>
              </a:rPr>
              <a:t>ct</a:t>
            </a:r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10876" y="5104891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D9253E"/>
                </a:solidFill>
                <a:latin typeface="Cambria Math"/>
                <a:cs typeface="Cambria Math"/>
              </a:rPr>
              <a:t>𝐫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71362" y="6510019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008000"/>
                </a:solidFill>
                <a:latin typeface="Cambria Math"/>
                <a:cs typeface="Cambria Math"/>
              </a:rPr>
              <a:t>𝐡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96101" y="6506971"/>
            <a:ext cx="112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0000FF"/>
                </a:solidFill>
                <a:latin typeface="Cambria Math"/>
                <a:cs typeface="Cambria Math"/>
              </a:rPr>
              <a:t>𝐭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78084" y="29971"/>
            <a:ext cx="64947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Corbel"/>
                <a:cs typeface="Corbel"/>
              </a:rPr>
              <a:t>Yang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et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 al,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Embedding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Entities and </a:t>
            </a:r>
            <a:r>
              <a:rPr sz="1200" u="sng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Relations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for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Learning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and</a:t>
            </a:r>
            <a:r>
              <a:rPr sz="1200" u="sng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Inference</a:t>
            </a:r>
            <a:r>
              <a:rPr sz="1200" u="sng" spc="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in</a:t>
            </a:r>
            <a:r>
              <a:rPr sz="1200" u="sng" spc="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Knowledge</a:t>
            </a:r>
            <a:r>
              <a:rPr sz="1200" u="sng" spc="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Bases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,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ICLR </a:t>
            </a:r>
            <a:r>
              <a:rPr sz="1200" spc="-10" dirty="0">
                <a:solidFill>
                  <a:srgbClr val="FFFFFF"/>
                </a:solidFill>
                <a:latin typeface="Corbel"/>
                <a:cs typeface="Corbel"/>
              </a:rPr>
              <a:t>2015</a:t>
            </a:r>
            <a:endParaRPr sz="1200">
              <a:latin typeface="Corbel"/>
              <a:cs typeface="Corbel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3235F0C-E1E7-4B4C-9BD4-C5E477EAC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589" y="1127359"/>
            <a:ext cx="8820615" cy="573064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FD066C8-F7B0-4D17-AB80-07BE13506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3638" y="6599312"/>
            <a:ext cx="3231426" cy="26420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1240F35-6CD6-4160-9B38-E0FCEA0E1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484" y="6669268"/>
            <a:ext cx="2376341" cy="19257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1180C20-ED5B-487F-A7E5-50D871747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7496101" y="6588368"/>
            <a:ext cx="3352412" cy="27409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2093976" cy="42671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359547" y="1843722"/>
            <a:ext cx="768350" cy="353060"/>
          </a:xfrm>
          <a:custGeom>
            <a:avLst/>
            <a:gdLst/>
            <a:ahLst/>
            <a:cxnLst/>
            <a:rect l="l" t="t" r="r" b="b"/>
            <a:pathLst>
              <a:path w="768350" h="353060">
                <a:moveTo>
                  <a:pt x="655769" y="0"/>
                </a:moveTo>
                <a:lnTo>
                  <a:pt x="650746" y="14324"/>
                </a:lnTo>
                <a:lnTo>
                  <a:pt x="671175" y="23190"/>
                </a:lnTo>
                <a:lnTo>
                  <a:pt x="688744" y="35462"/>
                </a:lnTo>
                <a:lnTo>
                  <a:pt x="715300" y="70228"/>
                </a:lnTo>
                <a:lnTo>
                  <a:pt x="730928" y="117132"/>
                </a:lnTo>
                <a:lnTo>
                  <a:pt x="736137" y="174687"/>
                </a:lnTo>
                <a:lnTo>
                  <a:pt x="734829" y="205812"/>
                </a:lnTo>
                <a:lnTo>
                  <a:pt x="724364" y="259483"/>
                </a:lnTo>
                <a:lnTo>
                  <a:pt x="703365" y="301399"/>
                </a:lnTo>
                <a:lnTo>
                  <a:pt x="671414" y="329677"/>
                </a:lnTo>
                <a:lnTo>
                  <a:pt x="651305" y="338583"/>
                </a:lnTo>
                <a:lnTo>
                  <a:pt x="655769" y="352908"/>
                </a:lnTo>
                <a:lnTo>
                  <a:pt x="703906" y="330328"/>
                </a:lnTo>
                <a:lnTo>
                  <a:pt x="739300" y="291237"/>
                </a:lnTo>
                <a:lnTo>
                  <a:pt x="761065" y="238892"/>
                </a:lnTo>
                <a:lnTo>
                  <a:pt x="768320" y="176546"/>
                </a:lnTo>
                <a:lnTo>
                  <a:pt x="766501" y="144194"/>
                </a:lnTo>
                <a:lnTo>
                  <a:pt x="751944" y="86849"/>
                </a:lnTo>
                <a:lnTo>
                  <a:pt x="723074" y="40166"/>
                </a:lnTo>
                <a:lnTo>
                  <a:pt x="681355" y="9237"/>
                </a:lnTo>
                <a:lnTo>
                  <a:pt x="655769" y="0"/>
                </a:lnTo>
                <a:close/>
              </a:path>
              <a:path w="768350" h="353060">
                <a:moveTo>
                  <a:pt x="112551" y="0"/>
                </a:moveTo>
                <a:lnTo>
                  <a:pt x="64531" y="22626"/>
                </a:lnTo>
                <a:lnTo>
                  <a:pt x="29114" y="61856"/>
                </a:lnTo>
                <a:lnTo>
                  <a:pt x="7278" y="114295"/>
                </a:lnTo>
                <a:lnTo>
                  <a:pt x="0" y="176546"/>
                </a:lnTo>
                <a:lnTo>
                  <a:pt x="1813" y="208969"/>
                </a:lnTo>
                <a:lnTo>
                  <a:pt x="16324" y="266315"/>
                </a:lnTo>
                <a:lnTo>
                  <a:pt x="45125" y="312847"/>
                </a:lnTo>
                <a:lnTo>
                  <a:pt x="86890" y="343682"/>
                </a:lnTo>
                <a:lnTo>
                  <a:pt x="112551" y="352908"/>
                </a:lnTo>
                <a:lnTo>
                  <a:pt x="117016" y="338583"/>
                </a:lnTo>
                <a:lnTo>
                  <a:pt x="96907" y="329677"/>
                </a:lnTo>
                <a:lnTo>
                  <a:pt x="79553" y="317282"/>
                </a:lnTo>
                <a:lnTo>
                  <a:pt x="53113" y="282028"/>
                </a:lnTo>
                <a:lnTo>
                  <a:pt x="37416" y="234078"/>
                </a:lnTo>
                <a:lnTo>
                  <a:pt x="32184" y="174687"/>
                </a:lnTo>
                <a:lnTo>
                  <a:pt x="33492" y="144578"/>
                </a:lnTo>
                <a:lnTo>
                  <a:pt x="43957" y="92349"/>
                </a:lnTo>
                <a:lnTo>
                  <a:pt x="64990" y="51141"/>
                </a:lnTo>
                <a:lnTo>
                  <a:pt x="97221" y="23190"/>
                </a:lnTo>
                <a:lnTo>
                  <a:pt x="117574" y="14324"/>
                </a:lnTo>
                <a:lnTo>
                  <a:pt x="1125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13690" y="4129722"/>
            <a:ext cx="921385" cy="353060"/>
          </a:xfrm>
          <a:custGeom>
            <a:avLst/>
            <a:gdLst/>
            <a:ahLst/>
            <a:cxnLst/>
            <a:rect l="l" t="t" r="r" b="b"/>
            <a:pathLst>
              <a:path w="921385" h="353060">
                <a:moveTo>
                  <a:pt x="808233" y="0"/>
                </a:moveTo>
                <a:lnTo>
                  <a:pt x="803210" y="14324"/>
                </a:lnTo>
                <a:lnTo>
                  <a:pt x="823639" y="23190"/>
                </a:lnTo>
                <a:lnTo>
                  <a:pt x="841208" y="35462"/>
                </a:lnTo>
                <a:lnTo>
                  <a:pt x="867764" y="70228"/>
                </a:lnTo>
                <a:lnTo>
                  <a:pt x="883391" y="117132"/>
                </a:lnTo>
                <a:lnTo>
                  <a:pt x="888601" y="174687"/>
                </a:lnTo>
                <a:lnTo>
                  <a:pt x="887293" y="205812"/>
                </a:lnTo>
                <a:lnTo>
                  <a:pt x="876828" y="259483"/>
                </a:lnTo>
                <a:lnTo>
                  <a:pt x="855829" y="301399"/>
                </a:lnTo>
                <a:lnTo>
                  <a:pt x="823877" y="329677"/>
                </a:lnTo>
                <a:lnTo>
                  <a:pt x="803769" y="338583"/>
                </a:lnTo>
                <a:lnTo>
                  <a:pt x="808233" y="352908"/>
                </a:lnTo>
                <a:lnTo>
                  <a:pt x="856370" y="330328"/>
                </a:lnTo>
                <a:lnTo>
                  <a:pt x="891763" y="291237"/>
                </a:lnTo>
                <a:lnTo>
                  <a:pt x="913529" y="238891"/>
                </a:lnTo>
                <a:lnTo>
                  <a:pt x="920785" y="176546"/>
                </a:lnTo>
                <a:lnTo>
                  <a:pt x="918965" y="144193"/>
                </a:lnTo>
                <a:lnTo>
                  <a:pt x="904408" y="86849"/>
                </a:lnTo>
                <a:lnTo>
                  <a:pt x="875538" y="40166"/>
                </a:lnTo>
                <a:lnTo>
                  <a:pt x="833819" y="9237"/>
                </a:lnTo>
                <a:lnTo>
                  <a:pt x="808233" y="0"/>
                </a:lnTo>
                <a:close/>
              </a:path>
              <a:path w="921385" h="353060">
                <a:moveTo>
                  <a:pt x="112551" y="0"/>
                </a:moveTo>
                <a:lnTo>
                  <a:pt x="64531" y="22626"/>
                </a:lnTo>
                <a:lnTo>
                  <a:pt x="29114" y="61856"/>
                </a:lnTo>
                <a:lnTo>
                  <a:pt x="7278" y="114294"/>
                </a:lnTo>
                <a:lnTo>
                  <a:pt x="0" y="176546"/>
                </a:lnTo>
                <a:lnTo>
                  <a:pt x="1813" y="208969"/>
                </a:lnTo>
                <a:lnTo>
                  <a:pt x="16324" y="266314"/>
                </a:lnTo>
                <a:lnTo>
                  <a:pt x="45125" y="312847"/>
                </a:lnTo>
                <a:lnTo>
                  <a:pt x="86890" y="343682"/>
                </a:lnTo>
                <a:lnTo>
                  <a:pt x="112551" y="352908"/>
                </a:lnTo>
                <a:lnTo>
                  <a:pt x="117016" y="338583"/>
                </a:lnTo>
                <a:lnTo>
                  <a:pt x="96907" y="329677"/>
                </a:lnTo>
                <a:lnTo>
                  <a:pt x="79553" y="317282"/>
                </a:lnTo>
                <a:lnTo>
                  <a:pt x="53113" y="282028"/>
                </a:lnTo>
                <a:lnTo>
                  <a:pt x="37416" y="234078"/>
                </a:lnTo>
                <a:lnTo>
                  <a:pt x="32184" y="174687"/>
                </a:lnTo>
                <a:lnTo>
                  <a:pt x="33492" y="144578"/>
                </a:lnTo>
                <a:lnTo>
                  <a:pt x="43957" y="92349"/>
                </a:lnTo>
                <a:lnTo>
                  <a:pt x="64990" y="51141"/>
                </a:lnTo>
                <a:lnTo>
                  <a:pt x="97221" y="23190"/>
                </a:lnTo>
                <a:lnTo>
                  <a:pt x="117574" y="14324"/>
                </a:lnTo>
                <a:lnTo>
                  <a:pt x="1125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57220" y="4129722"/>
            <a:ext cx="929640" cy="353060"/>
          </a:xfrm>
          <a:custGeom>
            <a:avLst/>
            <a:gdLst/>
            <a:ahLst/>
            <a:cxnLst/>
            <a:rect l="l" t="t" r="r" b="b"/>
            <a:pathLst>
              <a:path w="929639" h="353060">
                <a:moveTo>
                  <a:pt x="817059" y="0"/>
                </a:moveTo>
                <a:lnTo>
                  <a:pt x="812036" y="14324"/>
                </a:lnTo>
                <a:lnTo>
                  <a:pt x="832465" y="23190"/>
                </a:lnTo>
                <a:lnTo>
                  <a:pt x="850034" y="35462"/>
                </a:lnTo>
                <a:lnTo>
                  <a:pt x="876590" y="70228"/>
                </a:lnTo>
                <a:lnTo>
                  <a:pt x="892217" y="117132"/>
                </a:lnTo>
                <a:lnTo>
                  <a:pt x="897426" y="174687"/>
                </a:lnTo>
                <a:lnTo>
                  <a:pt x="896118" y="205812"/>
                </a:lnTo>
                <a:lnTo>
                  <a:pt x="885654" y="259483"/>
                </a:lnTo>
                <a:lnTo>
                  <a:pt x="864655" y="301399"/>
                </a:lnTo>
                <a:lnTo>
                  <a:pt x="832704" y="329677"/>
                </a:lnTo>
                <a:lnTo>
                  <a:pt x="812595" y="338583"/>
                </a:lnTo>
                <a:lnTo>
                  <a:pt x="817059" y="352908"/>
                </a:lnTo>
                <a:lnTo>
                  <a:pt x="865196" y="330328"/>
                </a:lnTo>
                <a:lnTo>
                  <a:pt x="900590" y="291237"/>
                </a:lnTo>
                <a:lnTo>
                  <a:pt x="922355" y="238891"/>
                </a:lnTo>
                <a:lnTo>
                  <a:pt x="929610" y="176546"/>
                </a:lnTo>
                <a:lnTo>
                  <a:pt x="927791" y="144193"/>
                </a:lnTo>
                <a:lnTo>
                  <a:pt x="913234" y="86849"/>
                </a:lnTo>
                <a:lnTo>
                  <a:pt x="884363" y="40166"/>
                </a:lnTo>
                <a:lnTo>
                  <a:pt x="842645" y="9237"/>
                </a:lnTo>
                <a:lnTo>
                  <a:pt x="817059" y="0"/>
                </a:lnTo>
                <a:close/>
              </a:path>
              <a:path w="929639" h="353060">
                <a:moveTo>
                  <a:pt x="112551" y="0"/>
                </a:moveTo>
                <a:lnTo>
                  <a:pt x="64530" y="22626"/>
                </a:lnTo>
                <a:lnTo>
                  <a:pt x="29114" y="61856"/>
                </a:lnTo>
                <a:lnTo>
                  <a:pt x="7278" y="114294"/>
                </a:lnTo>
                <a:lnTo>
                  <a:pt x="0" y="176546"/>
                </a:lnTo>
                <a:lnTo>
                  <a:pt x="1813" y="208969"/>
                </a:lnTo>
                <a:lnTo>
                  <a:pt x="16324" y="266314"/>
                </a:lnTo>
                <a:lnTo>
                  <a:pt x="45125" y="312847"/>
                </a:lnTo>
                <a:lnTo>
                  <a:pt x="86890" y="343682"/>
                </a:lnTo>
                <a:lnTo>
                  <a:pt x="112551" y="352908"/>
                </a:lnTo>
                <a:lnTo>
                  <a:pt x="117016" y="338583"/>
                </a:lnTo>
                <a:lnTo>
                  <a:pt x="96907" y="329677"/>
                </a:lnTo>
                <a:lnTo>
                  <a:pt x="79553" y="317282"/>
                </a:lnTo>
                <a:lnTo>
                  <a:pt x="53112" y="282028"/>
                </a:lnTo>
                <a:lnTo>
                  <a:pt x="37416" y="234078"/>
                </a:lnTo>
                <a:lnTo>
                  <a:pt x="32184" y="174687"/>
                </a:lnTo>
                <a:lnTo>
                  <a:pt x="33492" y="144578"/>
                </a:lnTo>
                <a:lnTo>
                  <a:pt x="43956" y="92349"/>
                </a:lnTo>
                <a:lnTo>
                  <a:pt x="64990" y="51141"/>
                </a:lnTo>
                <a:lnTo>
                  <a:pt x="97221" y="23190"/>
                </a:lnTo>
                <a:lnTo>
                  <a:pt x="117574" y="14324"/>
                </a:lnTo>
                <a:lnTo>
                  <a:pt x="1125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176505" y="4605901"/>
            <a:ext cx="2303145" cy="2077085"/>
            <a:chOff x="4652504" y="4605900"/>
            <a:chExt cx="2303145" cy="2077085"/>
          </a:xfrm>
        </p:grpSpPr>
        <p:sp>
          <p:nvSpPr>
            <p:cNvPr id="7" name="object 7"/>
            <p:cNvSpPr/>
            <p:nvPr/>
          </p:nvSpPr>
          <p:spPr>
            <a:xfrm>
              <a:off x="4784110" y="4605900"/>
              <a:ext cx="528955" cy="2077085"/>
            </a:xfrm>
            <a:custGeom>
              <a:avLst/>
              <a:gdLst/>
              <a:ahLst/>
              <a:cxnLst/>
              <a:rect l="l" t="t" r="r" b="b"/>
              <a:pathLst>
                <a:path w="528954" h="2077084">
                  <a:moveTo>
                    <a:pt x="20040" y="0"/>
                  </a:moveTo>
                  <a:lnTo>
                    <a:pt x="4705" y="3726"/>
                  </a:lnTo>
                  <a:lnTo>
                    <a:pt x="0" y="11452"/>
                  </a:lnTo>
                  <a:lnTo>
                    <a:pt x="17221" y="82321"/>
                  </a:lnTo>
                  <a:lnTo>
                    <a:pt x="24946" y="87026"/>
                  </a:lnTo>
                  <a:lnTo>
                    <a:pt x="40281" y="83300"/>
                  </a:lnTo>
                  <a:lnTo>
                    <a:pt x="44987" y="75575"/>
                  </a:lnTo>
                  <a:lnTo>
                    <a:pt x="27767" y="4705"/>
                  </a:lnTo>
                  <a:lnTo>
                    <a:pt x="20040" y="0"/>
                  </a:lnTo>
                  <a:close/>
                </a:path>
                <a:path w="528954" h="2077084">
                  <a:moveTo>
                    <a:pt x="47029" y="111067"/>
                  </a:moveTo>
                  <a:lnTo>
                    <a:pt x="31694" y="114794"/>
                  </a:lnTo>
                  <a:lnTo>
                    <a:pt x="26988" y="122520"/>
                  </a:lnTo>
                  <a:lnTo>
                    <a:pt x="44209" y="193389"/>
                  </a:lnTo>
                  <a:lnTo>
                    <a:pt x="51935" y="198095"/>
                  </a:lnTo>
                  <a:lnTo>
                    <a:pt x="67270" y="194368"/>
                  </a:lnTo>
                  <a:lnTo>
                    <a:pt x="71975" y="186643"/>
                  </a:lnTo>
                  <a:lnTo>
                    <a:pt x="54756" y="115773"/>
                  </a:lnTo>
                  <a:lnTo>
                    <a:pt x="47029" y="111067"/>
                  </a:lnTo>
                  <a:close/>
                </a:path>
                <a:path w="528954" h="2077084">
                  <a:moveTo>
                    <a:pt x="74018" y="222135"/>
                  </a:moveTo>
                  <a:lnTo>
                    <a:pt x="58682" y="225861"/>
                  </a:lnTo>
                  <a:lnTo>
                    <a:pt x="53977" y="233588"/>
                  </a:lnTo>
                  <a:lnTo>
                    <a:pt x="71198" y="304458"/>
                  </a:lnTo>
                  <a:lnTo>
                    <a:pt x="78924" y="309163"/>
                  </a:lnTo>
                  <a:lnTo>
                    <a:pt x="94259" y="305436"/>
                  </a:lnTo>
                  <a:lnTo>
                    <a:pt x="98964" y="297710"/>
                  </a:lnTo>
                  <a:lnTo>
                    <a:pt x="81744" y="226841"/>
                  </a:lnTo>
                  <a:lnTo>
                    <a:pt x="74018" y="222135"/>
                  </a:lnTo>
                  <a:close/>
                </a:path>
                <a:path w="528954" h="2077084">
                  <a:moveTo>
                    <a:pt x="101006" y="333203"/>
                  </a:moveTo>
                  <a:lnTo>
                    <a:pt x="85671" y="336929"/>
                  </a:lnTo>
                  <a:lnTo>
                    <a:pt x="80966" y="344656"/>
                  </a:lnTo>
                  <a:lnTo>
                    <a:pt x="98187" y="415526"/>
                  </a:lnTo>
                  <a:lnTo>
                    <a:pt x="105912" y="420231"/>
                  </a:lnTo>
                  <a:lnTo>
                    <a:pt x="121248" y="416505"/>
                  </a:lnTo>
                  <a:lnTo>
                    <a:pt x="125953" y="408778"/>
                  </a:lnTo>
                  <a:lnTo>
                    <a:pt x="108733" y="337908"/>
                  </a:lnTo>
                  <a:lnTo>
                    <a:pt x="101006" y="333203"/>
                  </a:lnTo>
                  <a:close/>
                </a:path>
                <a:path w="528954" h="2077084">
                  <a:moveTo>
                    <a:pt x="127995" y="444271"/>
                  </a:moveTo>
                  <a:lnTo>
                    <a:pt x="112660" y="447997"/>
                  </a:lnTo>
                  <a:lnTo>
                    <a:pt x="107955" y="455724"/>
                  </a:lnTo>
                  <a:lnTo>
                    <a:pt x="125176" y="526594"/>
                  </a:lnTo>
                  <a:lnTo>
                    <a:pt x="132901" y="531299"/>
                  </a:lnTo>
                  <a:lnTo>
                    <a:pt x="148236" y="527573"/>
                  </a:lnTo>
                  <a:lnTo>
                    <a:pt x="152942" y="519846"/>
                  </a:lnTo>
                  <a:lnTo>
                    <a:pt x="135722" y="448976"/>
                  </a:lnTo>
                  <a:lnTo>
                    <a:pt x="127995" y="444271"/>
                  </a:lnTo>
                  <a:close/>
                </a:path>
                <a:path w="528954" h="2077084">
                  <a:moveTo>
                    <a:pt x="154984" y="555339"/>
                  </a:moveTo>
                  <a:lnTo>
                    <a:pt x="139649" y="559066"/>
                  </a:lnTo>
                  <a:lnTo>
                    <a:pt x="134943" y="566792"/>
                  </a:lnTo>
                  <a:lnTo>
                    <a:pt x="152165" y="637661"/>
                  </a:lnTo>
                  <a:lnTo>
                    <a:pt x="159890" y="642367"/>
                  </a:lnTo>
                  <a:lnTo>
                    <a:pt x="175225" y="638641"/>
                  </a:lnTo>
                  <a:lnTo>
                    <a:pt x="179931" y="630914"/>
                  </a:lnTo>
                  <a:lnTo>
                    <a:pt x="162711" y="560044"/>
                  </a:lnTo>
                  <a:lnTo>
                    <a:pt x="154984" y="555339"/>
                  </a:lnTo>
                  <a:close/>
                </a:path>
                <a:path w="528954" h="2077084">
                  <a:moveTo>
                    <a:pt x="181973" y="666408"/>
                  </a:moveTo>
                  <a:lnTo>
                    <a:pt x="166637" y="670134"/>
                  </a:lnTo>
                  <a:lnTo>
                    <a:pt x="161932" y="677859"/>
                  </a:lnTo>
                  <a:lnTo>
                    <a:pt x="179153" y="748729"/>
                  </a:lnTo>
                  <a:lnTo>
                    <a:pt x="186879" y="753435"/>
                  </a:lnTo>
                  <a:lnTo>
                    <a:pt x="202214" y="749708"/>
                  </a:lnTo>
                  <a:lnTo>
                    <a:pt x="206921" y="741982"/>
                  </a:lnTo>
                  <a:lnTo>
                    <a:pt x="189699" y="671113"/>
                  </a:lnTo>
                  <a:lnTo>
                    <a:pt x="181973" y="666408"/>
                  </a:lnTo>
                  <a:close/>
                </a:path>
                <a:path w="528954" h="2077084">
                  <a:moveTo>
                    <a:pt x="208961" y="777476"/>
                  </a:moveTo>
                  <a:lnTo>
                    <a:pt x="193626" y="781202"/>
                  </a:lnTo>
                  <a:lnTo>
                    <a:pt x="188921" y="788927"/>
                  </a:lnTo>
                  <a:lnTo>
                    <a:pt x="206142" y="859797"/>
                  </a:lnTo>
                  <a:lnTo>
                    <a:pt x="213868" y="864502"/>
                  </a:lnTo>
                  <a:lnTo>
                    <a:pt x="229203" y="860776"/>
                  </a:lnTo>
                  <a:lnTo>
                    <a:pt x="233909" y="853050"/>
                  </a:lnTo>
                  <a:lnTo>
                    <a:pt x="216688" y="782181"/>
                  </a:lnTo>
                  <a:lnTo>
                    <a:pt x="208961" y="777476"/>
                  </a:lnTo>
                  <a:close/>
                </a:path>
                <a:path w="528954" h="2077084">
                  <a:moveTo>
                    <a:pt x="235950" y="888544"/>
                  </a:moveTo>
                  <a:lnTo>
                    <a:pt x="220615" y="892270"/>
                  </a:lnTo>
                  <a:lnTo>
                    <a:pt x="215910" y="899996"/>
                  </a:lnTo>
                  <a:lnTo>
                    <a:pt x="233131" y="970865"/>
                  </a:lnTo>
                  <a:lnTo>
                    <a:pt x="240856" y="975570"/>
                  </a:lnTo>
                  <a:lnTo>
                    <a:pt x="256193" y="971844"/>
                  </a:lnTo>
                  <a:lnTo>
                    <a:pt x="260898" y="964117"/>
                  </a:lnTo>
                  <a:lnTo>
                    <a:pt x="243677" y="893249"/>
                  </a:lnTo>
                  <a:lnTo>
                    <a:pt x="235950" y="888544"/>
                  </a:lnTo>
                  <a:close/>
                </a:path>
                <a:path w="528954" h="2077084">
                  <a:moveTo>
                    <a:pt x="262939" y="999611"/>
                  </a:moveTo>
                  <a:lnTo>
                    <a:pt x="247604" y="1003338"/>
                  </a:lnTo>
                  <a:lnTo>
                    <a:pt x="242898" y="1011064"/>
                  </a:lnTo>
                  <a:lnTo>
                    <a:pt x="260120" y="1081933"/>
                  </a:lnTo>
                  <a:lnTo>
                    <a:pt x="267846" y="1086639"/>
                  </a:lnTo>
                  <a:lnTo>
                    <a:pt x="283182" y="1082912"/>
                  </a:lnTo>
                  <a:lnTo>
                    <a:pt x="287887" y="1075186"/>
                  </a:lnTo>
                  <a:lnTo>
                    <a:pt x="270666" y="1004317"/>
                  </a:lnTo>
                  <a:lnTo>
                    <a:pt x="262939" y="999611"/>
                  </a:lnTo>
                  <a:close/>
                </a:path>
                <a:path w="528954" h="2077084">
                  <a:moveTo>
                    <a:pt x="289928" y="1110679"/>
                  </a:moveTo>
                  <a:lnTo>
                    <a:pt x="274593" y="1114406"/>
                  </a:lnTo>
                  <a:lnTo>
                    <a:pt x="269887" y="1122132"/>
                  </a:lnTo>
                  <a:lnTo>
                    <a:pt x="287108" y="1193001"/>
                  </a:lnTo>
                  <a:lnTo>
                    <a:pt x="294835" y="1197707"/>
                  </a:lnTo>
                  <a:lnTo>
                    <a:pt x="310170" y="1193980"/>
                  </a:lnTo>
                  <a:lnTo>
                    <a:pt x="314876" y="1186254"/>
                  </a:lnTo>
                  <a:lnTo>
                    <a:pt x="297654" y="1115385"/>
                  </a:lnTo>
                  <a:lnTo>
                    <a:pt x="289928" y="1110679"/>
                  </a:lnTo>
                  <a:close/>
                </a:path>
                <a:path w="528954" h="2077084">
                  <a:moveTo>
                    <a:pt x="316917" y="1221747"/>
                  </a:moveTo>
                  <a:lnTo>
                    <a:pt x="301581" y="1225474"/>
                  </a:lnTo>
                  <a:lnTo>
                    <a:pt x="296876" y="1233200"/>
                  </a:lnTo>
                  <a:lnTo>
                    <a:pt x="314097" y="1304069"/>
                  </a:lnTo>
                  <a:lnTo>
                    <a:pt x="321824" y="1308775"/>
                  </a:lnTo>
                  <a:lnTo>
                    <a:pt x="337159" y="1305048"/>
                  </a:lnTo>
                  <a:lnTo>
                    <a:pt x="341864" y="1297322"/>
                  </a:lnTo>
                  <a:lnTo>
                    <a:pt x="324643" y="1226453"/>
                  </a:lnTo>
                  <a:lnTo>
                    <a:pt x="316917" y="1221747"/>
                  </a:lnTo>
                  <a:close/>
                </a:path>
                <a:path w="528954" h="2077084">
                  <a:moveTo>
                    <a:pt x="343905" y="1332815"/>
                  </a:moveTo>
                  <a:lnTo>
                    <a:pt x="328570" y="1336542"/>
                  </a:lnTo>
                  <a:lnTo>
                    <a:pt x="323865" y="1344268"/>
                  </a:lnTo>
                  <a:lnTo>
                    <a:pt x="341086" y="1415137"/>
                  </a:lnTo>
                  <a:lnTo>
                    <a:pt x="348813" y="1419843"/>
                  </a:lnTo>
                  <a:lnTo>
                    <a:pt x="364148" y="1416116"/>
                  </a:lnTo>
                  <a:lnTo>
                    <a:pt x="368853" y="1408390"/>
                  </a:lnTo>
                  <a:lnTo>
                    <a:pt x="351632" y="1337521"/>
                  </a:lnTo>
                  <a:lnTo>
                    <a:pt x="343905" y="1332815"/>
                  </a:lnTo>
                  <a:close/>
                </a:path>
                <a:path w="528954" h="2077084">
                  <a:moveTo>
                    <a:pt x="370894" y="1443883"/>
                  </a:moveTo>
                  <a:lnTo>
                    <a:pt x="355559" y="1447610"/>
                  </a:lnTo>
                  <a:lnTo>
                    <a:pt x="350854" y="1455336"/>
                  </a:lnTo>
                  <a:lnTo>
                    <a:pt x="368075" y="1526205"/>
                  </a:lnTo>
                  <a:lnTo>
                    <a:pt x="375801" y="1530911"/>
                  </a:lnTo>
                  <a:lnTo>
                    <a:pt x="391137" y="1527184"/>
                  </a:lnTo>
                  <a:lnTo>
                    <a:pt x="395842" y="1519458"/>
                  </a:lnTo>
                  <a:lnTo>
                    <a:pt x="378621" y="1448589"/>
                  </a:lnTo>
                  <a:lnTo>
                    <a:pt x="370894" y="1443883"/>
                  </a:lnTo>
                  <a:close/>
                </a:path>
                <a:path w="528954" h="2077084">
                  <a:moveTo>
                    <a:pt x="397883" y="1554951"/>
                  </a:moveTo>
                  <a:lnTo>
                    <a:pt x="382548" y="1558678"/>
                  </a:lnTo>
                  <a:lnTo>
                    <a:pt x="377842" y="1566404"/>
                  </a:lnTo>
                  <a:lnTo>
                    <a:pt x="395063" y="1637273"/>
                  </a:lnTo>
                  <a:lnTo>
                    <a:pt x="402790" y="1641979"/>
                  </a:lnTo>
                  <a:lnTo>
                    <a:pt x="418125" y="1638252"/>
                  </a:lnTo>
                  <a:lnTo>
                    <a:pt x="422831" y="1630526"/>
                  </a:lnTo>
                  <a:lnTo>
                    <a:pt x="405610" y="1559657"/>
                  </a:lnTo>
                  <a:lnTo>
                    <a:pt x="397883" y="1554951"/>
                  </a:lnTo>
                  <a:close/>
                </a:path>
                <a:path w="528954" h="2077084">
                  <a:moveTo>
                    <a:pt x="424872" y="1666019"/>
                  </a:moveTo>
                  <a:lnTo>
                    <a:pt x="409536" y="1669746"/>
                  </a:lnTo>
                  <a:lnTo>
                    <a:pt x="404831" y="1677472"/>
                  </a:lnTo>
                  <a:lnTo>
                    <a:pt x="422052" y="1748341"/>
                  </a:lnTo>
                  <a:lnTo>
                    <a:pt x="429779" y="1753047"/>
                  </a:lnTo>
                  <a:lnTo>
                    <a:pt x="445114" y="1749320"/>
                  </a:lnTo>
                  <a:lnTo>
                    <a:pt x="449820" y="1741594"/>
                  </a:lnTo>
                  <a:lnTo>
                    <a:pt x="432598" y="1670725"/>
                  </a:lnTo>
                  <a:lnTo>
                    <a:pt x="424872" y="1666019"/>
                  </a:lnTo>
                  <a:close/>
                </a:path>
                <a:path w="528954" h="2077084">
                  <a:moveTo>
                    <a:pt x="451860" y="1777087"/>
                  </a:moveTo>
                  <a:lnTo>
                    <a:pt x="436525" y="1780813"/>
                  </a:lnTo>
                  <a:lnTo>
                    <a:pt x="431820" y="1788540"/>
                  </a:lnTo>
                  <a:lnTo>
                    <a:pt x="449041" y="1859409"/>
                  </a:lnTo>
                  <a:lnTo>
                    <a:pt x="456768" y="1864114"/>
                  </a:lnTo>
                  <a:lnTo>
                    <a:pt x="472103" y="1860388"/>
                  </a:lnTo>
                  <a:lnTo>
                    <a:pt x="476808" y="1852662"/>
                  </a:lnTo>
                  <a:lnTo>
                    <a:pt x="459587" y="1781793"/>
                  </a:lnTo>
                  <a:lnTo>
                    <a:pt x="451860" y="1777087"/>
                  </a:lnTo>
                  <a:close/>
                </a:path>
                <a:path w="528954" h="2077084">
                  <a:moveTo>
                    <a:pt x="478849" y="1888155"/>
                  </a:moveTo>
                  <a:lnTo>
                    <a:pt x="463514" y="1891881"/>
                  </a:lnTo>
                  <a:lnTo>
                    <a:pt x="458809" y="1899608"/>
                  </a:lnTo>
                  <a:lnTo>
                    <a:pt x="476030" y="1970477"/>
                  </a:lnTo>
                  <a:lnTo>
                    <a:pt x="483756" y="1975182"/>
                  </a:lnTo>
                  <a:lnTo>
                    <a:pt x="499092" y="1971456"/>
                  </a:lnTo>
                  <a:lnTo>
                    <a:pt x="503797" y="1963730"/>
                  </a:lnTo>
                  <a:lnTo>
                    <a:pt x="486576" y="1892860"/>
                  </a:lnTo>
                  <a:lnTo>
                    <a:pt x="478849" y="1888155"/>
                  </a:lnTo>
                  <a:close/>
                </a:path>
                <a:path w="528954" h="2077084">
                  <a:moveTo>
                    <a:pt x="505839" y="1999223"/>
                  </a:moveTo>
                  <a:lnTo>
                    <a:pt x="490503" y="2002949"/>
                  </a:lnTo>
                  <a:lnTo>
                    <a:pt x="485797" y="2010676"/>
                  </a:lnTo>
                  <a:lnTo>
                    <a:pt x="500687" y="2071948"/>
                  </a:lnTo>
                  <a:lnTo>
                    <a:pt x="508414" y="2076654"/>
                  </a:lnTo>
                  <a:lnTo>
                    <a:pt x="523749" y="2072927"/>
                  </a:lnTo>
                  <a:lnTo>
                    <a:pt x="528454" y="2065201"/>
                  </a:lnTo>
                  <a:lnTo>
                    <a:pt x="513565" y="2003928"/>
                  </a:lnTo>
                  <a:lnTo>
                    <a:pt x="505839" y="1999223"/>
                  </a:lnTo>
                  <a:close/>
                </a:path>
              </a:pathLst>
            </a:custGeom>
            <a:solidFill>
              <a:srgbClr val="1515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0242" y="5275502"/>
              <a:ext cx="1915795" cy="502920"/>
            </a:xfrm>
            <a:custGeom>
              <a:avLst/>
              <a:gdLst/>
              <a:ahLst/>
              <a:cxnLst/>
              <a:rect l="l" t="t" r="r" b="b"/>
              <a:pathLst>
                <a:path w="1915795" h="502920">
                  <a:moveTo>
                    <a:pt x="1828710" y="27754"/>
                  </a:moveTo>
                  <a:lnTo>
                    <a:pt x="4691" y="474680"/>
                  </a:lnTo>
                  <a:lnTo>
                    <a:pt x="0" y="482415"/>
                  </a:lnTo>
                  <a:lnTo>
                    <a:pt x="3756" y="497743"/>
                  </a:lnTo>
                  <a:lnTo>
                    <a:pt x="11490" y="502434"/>
                  </a:lnTo>
                  <a:lnTo>
                    <a:pt x="1835511" y="55508"/>
                  </a:lnTo>
                  <a:lnTo>
                    <a:pt x="1828710" y="27754"/>
                  </a:lnTo>
                  <a:close/>
                </a:path>
                <a:path w="1915795" h="502920">
                  <a:moveTo>
                    <a:pt x="1913905" y="22476"/>
                  </a:moveTo>
                  <a:lnTo>
                    <a:pt x="1850250" y="22476"/>
                  </a:lnTo>
                  <a:lnTo>
                    <a:pt x="1857985" y="27167"/>
                  </a:lnTo>
                  <a:lnTo>
                    <a:pt x="1861741" y="42495"/>
                  </a:lnTo>
                  <a:lnTo>
                    <a:pt x="1857051" y="50231"/>
                  </a:lnTo>
                  <a:lnTo>
                    <a:pt x="1835511" y="55508"/>
                  </a:lnTo>
                  <a:lnTo>
                    <a:pt x="1842311" y="83262"/>
                  </a:lnTo>
                  <a:lnTo>
                    <a:pt x="1913905" y="22476"/>
                  </a:lnTo>
                  <a:close/>
                </a:path>
                <a:path w="1915795" h="502920">
                  <a:moveTo>
                    <a:pt x="1850250" y="22476"/>
                  </a:moveTo>
                  <a:lnTo>
                    <a:pt x="1828710" y="27754"/>
                  </a:lnTo>
                  <a:lnTo>
                    <a:pt x="1835511" y="55508"/>
                  </a:lnTo>
                  <a:lnTo>
                    <a:pt x="1857051" y="50231"/>
                  </a:lnTo>
                  <a:lnTo>
                    <a:pt x="1861741" y="42495"/>
                  </a:lnTo>
                  <a:lnTo>
                    <a:pt x="1857985" y="27167"/>
                  </a:lnTo>
                  <a:lnTo>
                    <a:pt x="1850250" y="22476"/>
                  </a:lnTo>
                  <a:close/>
                </a:path>
                <a:path w="1915795" h="502920">
                  <a:moveTo>
                    <a:pt x="1821910" y="0"/>
                  </a:moveTo>
                  <a:lnTo>
                    <a:pt x="1828710" y="27754"/>
                  </a:lnTo>
                  <a:lnTo>
                    <a:pt x="1850250" y="22476"/>
                  </a:lnTo>
                  <a:lnTo>
                    <a:pt x="1913905" y="22476"/>
                  </a:lnTo>
                  <a:lnTo>
                    <a:pt x="1915373" y="21230"/>
                  </a:lnTo>
                  <a:lnTo>
                    <a:pt x="18219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39710" y="4766292"/>
              <a:ext cx="1511935" cy="974090"/>
            </a:xfrm>
            <a:custGeom>
              <a:avLst/>
              <a:gdLst/>
              <a:ahLst/>
              <a:cxnLst/>
              <a:rect l="l" t="t" r="r" b="b"/>
              <a:pathLst>
                <a:path w="1511934" h="974089">
                  <a:moveTo>
                    <a:pt x="1431560" y="34206"/>
                  </a:moveTo>
                  <a:lnTo>
                    <a:pt x="1936" y="949943"/>
                  </a:lnTo>
                  <a:lnTo>
                    <a:pt x="0" y="958780"/>
                  </a:lnTo>
                  <a:lnTo>
                    <a:pt x="8512" y="972069"/>
                  </a:lnTo>
                  <a:lnTo>
                    <a:pt x="17349" y="974005"/>
                  </a:lnTo>
                  <a:lnTo>
                    <a:pt x="1446973" y="58269"/>
                  </a:lnTo>
                  <a:lnTo>
                    <a:pt x="1431560" y="34206"/>
                  </a:lnTo>
                  <a:close/>
                </a:path>
                <a:path w="1511934" h="974089">
                  <a:moveTo>
                    <a:pt x="1498195" y="22245"/>
                  </a:moveTo>
                  <a:lnTo>
                    <a:pt x="1450234" y="22245"/>
                  </a:lnTo>
                  <a:lnTo>
                    <a:pt x="1459071" y="24182"/>
                  </a:lnTo>
                  <a:lnTo>
                    <a:pt x="1467584" y="37471"/>
                  </a:lnTo>
                  <a:lnTo>
                    <a:pt x="1465647" y="46308"/>
                  </a:lnTo>
                  <a:lnTo>
                    <a:pt x="1446973" y="58269"/>
                  </a:lnTo>
                  <a:lnTo>
                    <a:pt x="1462385" y="82331"/>
                  </a:lnTo>
                  <a:lnTo>
                    <a:pt x="1498195" y="22245"/>
                  </a:lnTo>
                  <a:close/>
                </a:path>
                <a:path w="1511934" h="974089">
                  <a:moveTo>
                    <a:pt x="1450234" y="22245"/>
                  </a:moveTo>
                  <a:lnTo>
                    <a:pt x="1431560" y="34206"/>
                  </a:lnTo>
                  <a:lnTo>
                    <a:pt x="1446973" y="58269"/>
                  </a:lnTo>
                  <a:lnTo>
                    <a:pt x="1465647" y="46308"/>
                  </a:lnTo>
                  <a:lnTo>
                    <a:pt x="1467584" y="37471"/>
                  </a:lnTo>
                  <a:lnTo>
                    <a:pt x="1459071" y="24182"/>
                  </a:lnTo>
                  <a:lnTo>
                    <a:pt x="1450234" y="22245"/>
                  </a:lnTo>
                  <a:close/>
                </a:path>
                <a:path w="1511934" h="974089">
                  <a:moveTo>
                    <a:pt x="1511453" y="0"/>
                  </a:moveTo>
                  <a:lnTo>
                    <a:pt x="1416147" y="10144"/>
                  </a:lnTo>
                  <a:lnTo>
                    <a:pt x="1431560" y="34206"/>
                  </a:lnTo>
                  <a:lnTo>
                    <a:pt x="1450234" y="22245"/>
                  </a:lnTo>
                  <a:lnTo>
                    <a:pt x="1498195" y="22245"/>
                  </a:lnTo>
                  <a:lnTo>
                    <a:pt x="1511453" y="0"/>
                  </a:lnTo>
                  <a:close/>
                </a:path>
              </a:pathLst>
            </a:custGeom>
            <a:solidFill>
              <a:srgbClr val="4792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52504" y="5746182"/>
              <a:ext cx="419734" cy="492125"/>
            </a:xfrm>
            <a:custGeom>
              <a:avLst/>
              <a:gdLst/>
              <a:ahLst/>
              <a:cxnLst/>
              <a:rect l="l" t="t" r="r" b="b"/>
              <a:pathLst>
                <a:path w="419735" h="492125">
                  <a:moveTo>
                    <a:pt x="22759" y="398640"/>
                  </a:moveTo>
                  <a:lnTo>
                    <a:pt x="0" y="491742"/>
                  </a:lnTo>
                  <a:lnTo>
                    <a:pt x="88137" y="454089"/>
                  </a:lnTo>
                  <a:lnTo>
                    <a:pt x="87161" y="453261"/>
                  </a:lnTo>
                  <a:lnTo>
                    <a:pt x="42983" y="453261"/>
                  </a:lnTo>
                  <a:lnTo>
                    <a:pt x="30948" y="443053"/>
                  </a:lnTo>
                  <a:lnTo>
                    <a:pt x="30206" y="434037"/>
                  </a:lnTo>
                  <a:lnTo>
                    <a:pt x="44552" y="417123"/>
                  </a:lnTo>
                  <a:lnTo>
                    <a:pt x="22759" y="398640"/>
                  </a:lnTo>
                  <a:close/>
                </a:path>
                <a:path w="419735" h="492125">
                  <a:moveTo>
                    <a:pt x="44552" y="417123"/>
                  </a:moveTo>
                  <a:lnTo>
                    <a:pt x="30206" y="434037"/>
                  </a:lnTo>
                  <a:lnTo>
                    <a:pt x="30948" y="443053"/>
                  </a:lnTo>
                  <a:lnTo>
                    <a:pt x="42983" y="453261"/>
                  </a:lnTo>
                  <a:lnTo>
                    <a:pt x="52000" y="452520"/>
                  </a:lnTo>
                  <a:lnTo>
                    <a:pt x="66345" y="435606"/>
                  </a:lnTo>
                  <a:lnTo>
                    <a:pt x="44552" y="417123"/>
                  </a:lnTo>
                  <a:close/>
                </a:path>
                <a:path w="419735" h="492125">
                  <a:moveTo>
                    <a:pt x="66345" y="435606"/>
                  </a:moveTo>
                  <a:lnTo>
                    <a:pt x="52000" y="452520"/>
                  </a:lnTo>
                  <a:lnTo>
                    <a:pt x="42983" y="453261"/>
                  </a:lnTo>
                  <a:lnTo>
                    <a:pt x="87161" y="453261"/>
                  </a:lnTo>
                  <a:lnTo>
                    <a:pt x="66345" y="435606"/>
                  </a:lnTo>
                  <a:close/>
                </a:path>
                <a:path w="419735" h="492125">
                  <a:moveTo>
                    <a:pt x="406717" y="0"/>
                  </a:moveTo>
                  <a:lnTo>
                    <a:pt x="397701" y="740"/>
                  </a:lnTo>
                  <a:lnTo>
                    <a:pt x="44552" y="417123"/>
                  </a:lnTo>
                  <a:lnTo>
                    <a:pt x="66345" y="435606"/>
                  </a:lnTo>
                  <a:lnTo>
                    <a:pt x="419493" y="19223"/>
                  </a:lnTo>
                  <a:lnTo>
                    <a:pt x="418753" y="10207"/>
                  </a:lnTo>
                  <a:lnTo>
                    <a:pt x="406717" y="0"/>
                  </a:lnTo>
                  <a:close/>
                </a:path>
              </a:pathLst>
            </a:custGeom>
            <a:solidFill>
              <a:srgbClr val="D925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187193" y="1279652"/>
            <a:ext cx="8419465" cy="52347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6240" indent="-320040">
              <a:spcBef>
                <a:spcPts val="100"/>
              </a:spcBef>
              <a:buClr>
                <a:srgbClr val="F0AD00"/>
              </a:buClr>
              <a:buSzPct val="80000"/>
              <a:buFont typeface="Wingdings 2"/>
              <a:buChar char=""/>
              <a:tabLst>
                <a:tab pos="395605" algn="l"/>
                <a:tab pos="396240" algn="l"/>
              </a:tabLst>
            </a:pPr>
            <a:r>
              <a:rPr sz="3000" b="1" spc="-10" dirty="0">
                <a:solidFill>
                  <a:srgbClr val="C00000"/>
                </a:solidFill>
                <a:latin typeface="Calibri"/>
                <a:cs typeface="Calibri"/>
              </a:rPr>
              <a:t>DistMult</a:t>
            </a:r>
            <a:r>
              <a:rPr sz="3000" spc="-10" dirty="0">
                <a:latin typeface="Calibri"/>
                <a:cs typeface="Calibri"/>
              </a:rPr>
              <a:t>: Entities</a:t>
            </a:r>
            <a:r>
              <a:rPr sz="3000" spc="-5" dirty="0">
                <a:latin typeface="Calibri"/>
                <a:cs typeface="Calibri"/>
              </a:rPr>
              <a:t> and </a:t>
            </a:r>
            <a:r>
              <a:rPr sz="3000" spc="-15" dirty="0">
                <a:latin typeface="Calibri"/>
                <a:cs typeface="Calibri"/>
              </a:rPr>
              <a:t>relations</a:t>
            </a:r>
            <a:r>
              <a:rPr sz="3000" spc="-5" dirty="0">
                <a:latin typeface="Calibri"/>
                <a:cs typeface="Calibri"/>
              </a:rPr>
              <a:t> using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vectors</a:t>
            </a:r>
            <a:r>
              <a:rPr sz="3000" spc="-5" dirty="0">
                <a:latin typeface="Calibri"/>
                <a:cs typeface="Calibri"/>
              </a:rPr>
              <a:t> in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55" dirty="0">
                <a:latin typeface="Cambria Math"/>
                <a:cs typeface="Cambria Math"/>
              </a:rPr>
              <a:t>ℝ</a:t>
            </a:r>
            <a:r>
              <a:rPr sz="3300" spc="82" baseline="27777" dirty="0">
                <a:latin typeface="Cambria Math"/>
                <a:cs typeface="Cambria Math"/>
              </a:rPr>
              <a:t>7</a:t>
            </a:r>
            <a:endParaRPr sz="3300" baseline="27777">
              <a:latin typeface="Cambria Math"/>
              <a:cs typeface="Cambria Math"/>
            </a:endParaRPr>
          </a:p>
          <a:p>
            <a:pPr marL="396240" indent="-320040">
              <a:buClr>
                <a:srgbClr val="F0AD00"/>
              </a:buClr>
              <a:buSzPct val="80000"/>
              <a:buFont typeface="Wingdings 2"/>
              <a:buChar char=""/>
              <a:tabLst>
                <a:tab pos="395605" algn="l"/>
                <a:tab pos="396240" algn="l"/>
                <a:tab pos="3296920" algn="l"/>
                <a:tab pos="4079875" algn="l"/>
              </a:tabLst>
            </a:pPr>
            <a:r>
              <a:rPr sz="3000" b="1" spc="-10" dirty="0">
                <a:solidFill>
                  <a:srgbClr val="D60093"/>
                </a:solidFill>
                <a:latin typeface="Calibri"/>
                <a:cs typeface="Calibri"/>
              </a:rPr>
              <a:t>S</a:t>
            </a:r>
            <a:r>
              <a:rPr sz="3000" b="1" spc="-15" dirty="0">
                <a:solidFill>
                  <a:srgbClr val="D60093"/>
                </a:solidFill>
                <a:latin typeface="Calibri"/>
                <a:cs typeface="Calibri"/>
              </a:rPr>
              <a:t>c</a:t>
            </a:r>
            <a:r>
              <a:rPr sz="3000" b="1" dirty="0">
                <a:solidFill>
                  <a:srgbClr val="D60093"/>
                </a:solidFill>
                <a:latin typeface="Calibri"/>
                <a:cs typeface="Calibri"/>
              </a:rPr>
              <a:t>o</a:t>
            </a:r>
            <a:r>
              <a:rPr sz="3000" b="1" spc="-30" dirty="0">
                <a:solidFill>
                  <a:srgbClr val="D60093"/>
                </a:solidFill>
                <a:latin typeface="Calibri"/>
                <a:cs typeface="Calibri"/>
              </a:rPr>
              <a:t>r</a:t>
            </a:r>
            <a:r>
              <a:rPr sz="3000" b="1" dirty="0">
                <a:solidFill>
                  <a:srgbClr val="D60093"/>
                </a:solidFill>
                <a:latin typeface="Calibri"/>
                <a:cs typeface="Calibri"/>
              </a:rPr>
              <a:t>e</a:t>
            </a:r>
            <a:r>
              <a:rPr sz="3000" b="1" spc="-5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D60093"/>
                </a:solidFill>
                <a:latin typeface="Calibri"/>
                <a:cs typeface="Calibri"/>
              </a:rPr>
              <a:t>fun</a:t>
            </a:r>
            <a:r>
              <a:rPr sz="3000" b="1" spc="-10" dirty="0">
                <a:solidFill>
                  <a:srgbClr val="D60093"/>
                </a:solidFill>
                <a:latin typeface="Calibri"/>
                <a:cs typeface="Calibri"/>
              </a:rPr>
              <a:t>c</a:t>
            </a:r>
            <a:r>
              <a:rPr sz="3000" b="1" spc="-880" dirty="0">
                <a:solidFill>
                  <a:srgbClr val="D60093"/>
                </a:solidFill>
                <a:latin typeface="Calibri"/>
                <a:cs typeface="Calibri"/>
              </a:rPr>
              <a:t>M</a:t>
            </a:r>
            <a:r>
              <a:rPr sz="3000" b="1" dirty="0">
                <a:solidFill>
                  <a:srgbClr val="D60093"/>
                </a:solidFill>
                <a:latin typeface="Calibri"/>
                <a:cs typeface="Calibri"/>
              </a:rPr>
              <a:t>on</a:t>
            </a:r>
            <a:r>
              <a:rPr sz="3000" dirty="0">
                <a:solidFill>
                  <a:srgbClr val="D60093"/>
                </a:solidFill>
                <a:latin typeface="Cambria Math"/>
                <a:cs typeface="Cambria Math"/>
              </a:rPr>
              <a:t>:</a:t>
            </a:r>
            <a:r>
              <a:rPr sz="3000" spc="-165" dirty="0">
                <a:solidFill>
                  <a:srgbClr val="D60093"/>
                </a:solidFill>
                <a:latin typeface="Cambria Math"/>
                <a:cs typeface="Cambria Math"/>
              </a:rPr>
              <a:t> </a:t>
            </a:r>
            <a:r>
              <a:rPr sz="3000" spc="-590" dirty="0">
                <a:latin typeface="Cambria Math"/>
                <a:cs typeface="Cambria Math"/>
              </a:rPr>
              <a:t>𝑓</a:t>
            </a:r>
            <a:r>
              <a:rPr sz="3300" spc="-82" baseline="-15151" dirty="0">
                <a:latin typeface="Cambria Math"/>
                <a:cs typeface="Cambria Math"/>
              </a:rPr>
              <a:t>8</a:t>
            </a:r>
            <a:r>
              <a:rPr sz="3300" baseline="-15151" dirty="0">
                <a:latin typeface="Cambria Math"/>
                <a:cs typeface="Cambria Math"/>
              </a:rPr>
              <a:t>	</a:t>
            </a:r>
            <a:r>
              <a:rPr sz="3000" spc="45" dirty="0">
                <a:latin typeface="Cambria Math"/>
                <a:cs typeface="Cambria Math"/>
              </a:rPr>
              <a:t>ℎ</a:t>
            </a:r>
            <a:r>
              <a:rPr sz="3000" dirty="0">
                <a:latin typeface="Cambria Math"/>
                <a:cs typeface="Cambria Math"/>
              </a:rPr>
              <a:t>,</a:t>
            </a:r>
            <a:r>
              <a:rPr sz="3000" spc="-16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𝑡	</a:t>
            </a:r>
            <a:r>
              <a:rPr sz="3000" spc="-5" dirty="0">
                <a:latin typeface="Cambria Math"/>
                <a:cs typeface="Cambria Math"/>
              </a:rPr>
              <a:t>=</a:t>
            </a:r>
            <a:r>
              <a:rPr sz="3000" dirty="0">
                <a:latin typeface="Cambria Math"/>
                <a:cs typeface="Cambria Math"/>
              </a:rPr>
              <a:t>&lt;</a:t>
            </a:r>
            <a:r>
              <a:rPr sz="3000" spc="17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𝐡,</a:t>
            </a:r>
            <a:r>
              <a:rPr sz="3000" spc="-165" dirty="0">
                <a:latin typeface="Cambria Math"/>
                <a:cs typeface="Cambria Math"/>
              </a:rPr>
              <a:t> </a:t>
            </a:r>
            <a:r>
              <a:rPr sz="3000" spc="-5" dirty="0">
                <a:latin typeface="Cambria Math"/>
                <a:cs typeface="Cambria Math"/>
              </a:rPr>
              <a:t>𝐫</a:t>
            </a:r>
            <a:r>
              <a:rPr sz="3000" dirty="0">
                <a:latin typeface="Cambria Math"/>
                <a:cs typeface="Cambria Math"/>
              </a:rPr>
              <a:t>,</a:t>
            </a:r>
            <a:r>
              <a:rPr sz="3000" spc="-16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𝐭</a:t>
            </a:r>
            <a:r>
              <a:rPr sz="3000" spc="170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&gt; =</a:t>
            </a:r>
            <a:r>
              <a:rPr sz="3000" spc="165" dirty="0">
                <a:latin typeface="Cambria Math"/>
                <a:cs typeface="Cambria Math"/>
              </a:rPr>
              <a:t> </a:t>
            </a:r>
            <a:r>
              <a:rPr sz="4500" baseline="2777" dirty="0">
                <a:latin typeface="Cambria Math"/>
                <a:cs typeface="Cambria Math"/>
              </a:rPr>
              <a:t>∑</a:t>
            </a:r>
            <a:r>
              <a:rPr sz="3300" spc="-1320" baseline="-17676" dirty="0">
                <a:latin typeface="Cambria Math"/>
                <a:cs typeface="Cambria Math"/>
              </a:rPr>
              <a:t>&gt;</a:t>
            </a:r>
            <a:r>
              <a:rPr sz="3300" spc="120" baseline="-17676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𝐡</a:t>
            </a:r>
            <a:r>
              <a:rPr sz="3300" spc="-1320" baseline="-15151" dirty="0">
                <a:latin typeface="Cambria Math"/>
                <a:cs typeface="Cambria Math"/>
              </a:rPr>
              <a:t>&gt;</a:t>
            </a:r>
            <a:r>
              <a:rPr sz="3300" baseline="-15151" dirty="0">
                <a:latin typeface="Cambria Math"/>
                <a:cs typeface="Cambria Math"/>
              </a:rPr>
              <a:t> </a:t>
            </a:r>
            <a:r>
              <a:rPr sz="3300" spc="-172" baseline="-15151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⋅</a:t>
            </a:r>
            <a:r>
              <a:rPr sz="3000" spc="5" dirty="0">
                <a:latin typeface="Cambria Math"/>
                <a:cs typeface="Cambria Math"/>
              </a:rPr>
              <a:t> </a:t>
            </a:r>
            <a:r>
              <a:rPr sz="3000" spc="-245" dirty="0">
                <a:latin typeface="Cambria Math"/>
                <a:cs typeface="Cambria Math"/>
              </a:rPr>
              <a:t>𝐫</a:t>
            </a:r>
            <a:r>
              <a:rPr sz="3300" spc="-1320" baseline="-15151" dirty="0">
                <a:latin typeface="Cambria Math"/>
                <a:cs typeface="Cambria Math"/>
              </a:rPr>
              <a:t>&gt;</a:t>
            </a:r>
            <a:r>
              <a:rPr sz="3300" baseline="-15151" dirty="0">
                <a:latin typeface="Cambria Math"/>
                <a:cs typeface="Cambria Math"/>
              </a:rPr>
              <a:t> </a:t>
            </a:r>
            <a:r>
              <a:rPr sz="3300" spc="-172" baseline="-15151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⋅</a:t>
            </a:r>
            <a:r>
              <a:rPr sz="3000" spc="5" dirty="0">
                <a:latin typeface="Cambria Math"/>
                <a:cs typeface="Cambria Math"/>
              </a:rPr>
              <a:t> </a:t>
            </a:r>
            <a:r>
              <a:rPr sz="3000" spc="110" dirty="0">
                <a:latin typeface="Cambria Math"/>
                <a:cs typeface="Cambria Math"/>
              </a:rPr>
              <a:t>𝐭</a:t>
            </a:r>
            <a:r>
              <a:rPr sz="3300" spc="-1320" baseline="-15151" dirty="0">
                <a:latin typeface="Cambria Math"/>
                <a:cs typeface="Cambria Math"/>
              </a:rPr>
              <a:t>&gt;</a:t>
            </a:r>
            <a:endParaRPr sz="3300" baseline="-15151">
              <a:latin typeface="Cambria Math"/>
              <a:cs typeface="Cambria Math"/>
            </a:endParaRPr>
          </a:p>
          <a:p>
            <a:pPr marL="396240" indent="-320040">
              <a:lnSpc>
                <a:spcPts val="3550"/>
              </a:lnSpc>
              <a:spcBef>
                <a:spcPts val="95"/>
              </a:spcBef>
              <a:buClr>
                <a:srgbClr val="F0AD00"/>
              </a:buClr>
              <a:buSzPct val="80000"/>
              <a:buFont typeface="Wingdings 2"/>
              <a:buChar char=""/>
              <a:tabLst>
                <a:tab pos="395605" algn="l"/>
                <a:tab pos="396240" algn="l"/>
              </a:tabLst>
            </a:pPr>
            <a:r>
              <a:rPr sz="3000" dirty="0">
                <a:latin typeface="Cambria Math"/>
                <a:cs typeface="Cambria Math"/>
              </a:rPr>
              <a:t>𝐡,</a:t>
            </a:r>
            <a:r>
              <a:rPr sz="3000" spc="-165" dirty="0">
                <a:latin typeface="Cambria Math"/>
                <a:cs typeface="Cambria Math"/>
              </a:rPr>
              <a:t> </a:t>
            </a:r>
            <a:r>
              <a:rPr sz="3000" spc="-5" dirty="0">
                <a:latin typeface="Cambria Math"/>
                <a:cs typeface="Cambria Math"/>
              </a:rPr>
              <a:t>𝐫</a:t>
            </a:r>
            <a:r>
              <a:rPr sz="3000" dirty="0">
                <a:latin typeface="Cambria Math"/>
                <a:cs typeface="Cambria Math"/>
              </a:rPr>
              <a:t>,</a:t>
            </a:r>
            <a:r>
              <a:rPr sz="3000" spc="-16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𝐭</a:t>
            </a:r>
            <a:r>
              <a:rPr sz="3000" spc="170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∈</a:t>
            </a:r>
            <a:r>
              <a:rPr sz="3000" spc="17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ℝ</a:t>
            </a:r>
            <a:r>
              <a:rPr sz="3300" spc="165" baseline="27777" dirty="0">
                <a:latin typeface="Cambria Math"/>
                <a:cs typeface="Cambria Math"/>
              </a:rPr>
              <a:t>7</a:t>
            </a:r>
            <a:endParaRPr sz="3300" baseline="27777">
              <a:latin typeface="Cambria Math"/>
              <a:cs typeface="Cambria Math"/>
            </a:endParaRPr>
          </a:p>
          <a:p>
            <a:pPr marL="396240" indent="-320040">
              <a:lnSpc>
                <a:spcPts val="3550"/>
              </a:lnSpc>
              <a:buClr>
                <a:srgbClr val="F0AD00"/>
              </a:buClr>
              <a:buSzPct val="80000"/>
              <a:buFont typeface="Wingdings 2"/>
              <a:buChar char=""/>
              <a:tabLst>
                <a:tab pos="395605" algn="l"/>
                <a:tab pos="396240" algn="l"/>
              </a:tabLst>
            </a:pPr>
            <a:r>
              <a:rPr sz="3000" b="1" spc="-5" dirty="0">
                <a:latin typeface="Calibri"/>
                <a:cs typeface="Calibri"/>
              </a:rPr>
              <a:t>Intuition</a:t>
            </a:r>
            <a:r>
              <a:rPr sz="3000" b="1" spc="-10" dirty="0">
                <a:latin typeface="Calibri"/>
                <a:cs typeface="Calibri"/>
              </a:rPr>
              <a:t> </a:t>
            </a:r>
            <a:r>
              <a:rPr sz="3000" b="1" dirty="0">
                <a:latin typeface="Calibri"/>
                <a:cs typeface="Calibri"/>
              </a:rPr>
              <a:t>of</a:t>
            </a:r>
            <a:r>
              <a:rPr sz="3000" b="1" spc="-5" dirty="0">
                <a:latin typeface="Calibri"/>
                <a:cs typeface="Calibri"/>
              </a:rPr>
              <a:t> the </a:t>
            </a:r>
            <a:r>
              <a:rPr sz="3000" b="1" spc="-15" dirty="0">
                <a:solidFill>
                  <a:srgbClr val="D60093"/>
                </a:solidFill>
                <a:latin typeface="Calibri"/>
                <a:cs typeface="Calibri"/>
              </a:rPr>
              <a:t>score</a:t>
            </a:r>
            <a:r>
              <a:rPr sz="3000" b="1" spc="-10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D60093"/>
                </a:solidFill>
                <a:latin typeface="Calibri"/>
                <a:cs typeface="Calibri"/>
              </a:rPr>
              <a:t>function</a:t>
            </a:r>
            <a:r>
              <a:rPr sz="3000" b="1" spc="-5" dirty="0">
                <a:latin typeface="Calibri"/>
                <a:cs typeface="Calibri"/>
              </a:rPr>
              <a:t>:</a:t>
            </a:r>
            <a:r>
              <a:rPr sz="3000" b="1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Can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be</a:t>
            </a:r>
            <a:r>
              <a:rPr sz="3000" spc="-15" dirty="0">
                <a:latin typeface="Calibri"/>
                <a:cs typeface="Calibri"/>
              </a:rPr>
              <a:t> viewed </a:t>
            </a:r>
            <a:r>
              <a:rPr sz="3000" dirty="0">
                <a:latin typeface="Calibri"/>
                <a:cs typeface="Calibri"/>
              </a:rPr>
              <a:t>as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endParaRPr sz="3000">
              <a:latin typeface="Calibri"/>
              <a:cs typeface="Calibri"/>
            </a:endParaRPr>
          </a:p>
          <a:p>
            <a:pPr marL="396240"/>
            <a:r>
              <a:rPr sz="3000" b="1" spc="-5" dirty="0">
                <a:solidFill>
                  <a:srgbClr val="3792AA"/>
                </a:solidFill>
                <a:latin typeface="Calibri"/>
                <a:cs typeface="Calibri"/>
              </a:rPr>
              <a:t>cosine</a:t>
            </a:r>
            <a:r>
              <a:rPr sz="3000" b="1" spc="-10" dirty="0">
                <a:solidFill>
                  <a:srgbClr val="3792AA"/>
                </a:solidFill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3792AA"/>
                </a:solidFill>
                <a:latin typeface="Calibri"/>
                <a:cs typeface="Calibri"/>
              </a:rPr>
              <a:t>similarity</a:t>
            </a:r>
            <a:r>
              <a:rPr sz="3000" b="1" dirty="0">
                <a:solidFill>
                  <a:srgbClr val="3792AA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between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dirty="0">
                <a:latin typeface="Cambria Math"/>
                <a:cs typeface="Cambria Math"/>
              </a:rPr>
              <a:t>𝐡 ⋅ 𝐫</a:t>
            </a:r>
            <a:r>
              <a:rPr sz="3000" spc="10" dirty="0">
                <a:latin typeface="Cambria Math"/>
                <a:cs typeface="Cambria Math"/>
              </a:rPr>
              <a:t> </a:t>
            </a:r>
            <a:r>
              <a:rPr sz="3000" spc="-5" dirty="0">
                <a:latin typeface="Calibri"/>
                <a:cs typeface="Calibri"/>
              </a:rPr>
              <a:t>and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mbria Math"/>
                <a:cs typeface="Cambria Math"/>
              </a:rPr>
              <a:t>𝐭</a:t>
            </a:r>
            <a:endParaRPr sz="3000">
              <a:latin typeface="Cambria Math"/>
              <a:cs typeface="Cambria Math"/>
            </a:endParaRPr>
          </a:p>
          <a:p>
            <a:pPr marL="396240" indent="-320040">
              <a:buClr>
                <a:srgbClr val="F0AD00"/>
              </a:buClr>
              <a:buSzPct val="80000"/>
              <a:buFont typeface="Wingdings 2"/>
              <a:buChar char=""/>
              <a:tabLst>
                <a:tab pos="395605" algn="l"/>
                <a:tab pos="396240" algn="l"/>
              </a:tabLst>
            </a:pPr>
            <a:r>
              <a:rPr sz="3000" b="1" spc="-10" dirty="0">
                <a:latin typeface="Calibri"/>
                <a:cs typeface="Calibri"/>
              </a:rPr>
              <a:t>Example:</a:t>
            </a:r>
            <a:endParaRPr sz="3000">
              <a:latin typeface="Calibri"/>
              <a:cs typeface="Calibri"/>
            </a:endParaRPr>
          </a:p>
          <a:p>
            <a:pPr marR="183515" algn="ctr">
              <a:lnSpc>
                <a:spcPts val="3320"/>
              </a:lnSpc>
              <a:tabLst>
                <a:tab pos="465455" algn="l"/>
                <a:tab pos="1400810" algn="l"/>
                <a:tab pos="2842895" algn="l"/>
                <a:tab pos="3308985" algn="l"/>
                <a:tab pos="4253230" algn="l"/>
              </a:tabLst>
            </a:pPr>
            <a:r>
              <a:rPr sz="3000" spc="-325" dirty="0">
                <a:latin typeface="Cambria Math"/>
                <a:cs typeface="Cambria Math"/>
              </a:rPr>
              <a:t>𝑓</a:t>
            </a:r>
            <a:r>
              <a:rPr sz="3300" spc="-487" baseline="-15151" dirty="0">
                <a:latin typeface="Cambria Math"/>
                <a:cs typeface="Cambria Math"/>
              </a:rPr>
              <a:t>8	</a:t>
            </a:r>
            <a:r>
              <a:rPr sz="3000" spc="20" dirty="0">
                <a:latin typeface="Cambria Math"/>
                <a:cs typeface="Cambria Math"/>
              </a:rPr>
              <a:t>ℎ,</a:t>
            </a:r>
            <a:r>
              <a:rPr sz="3000" spc="-165" dirty="0">
                <a:latin typeface="Cambria Math"/>
                <a:cs typeface="Cambria Math"/>
              </a:rPr>
              <a:t> </a:t>
            </a:r>
            <a:r>
              <a:rPr sz="3000" spc="290" dirty="0">
                <a:solidFill>
                  <a:srgbClr val="C00000"/>
                </a:solidFill>
                <a:latin typeface="Cambria Math"/>
                <a:cs typeface="Cambria Math"/>
              </a:rPr>
              <a:t>𝑡</a:t>
            </a:r>
            <a:r>
              <a:rPr sz="3300" spc="434" baseline="-15151" dirty="0">
                <a:solidFill>
                  <a:srgbClr val="C00000"/>
                </a:solidFill>
                <a:latin typeface="Cambria Math"/>
                <a:cs typeface="Cambria Math"/>
              </a:rPr>
              <a:t>;	</a:t>
            </a:r>
            <a:r>
              <a:rPr sz="3000" dirty="0">
                <a:latin typeface="Cambria Math"/>
                <a:cs typeface="Cambria Math"/>
              </a:rPr>
              <a:t>&lt;</a:t>
            </a:r>
            <a:r>
              <a:rPr sz="3000" spc="17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0,	</a:t>
            </a:r>
            <a:r>
              <a:rPr sz="3000" spc="-325" dirty="0">
                <a:latin typeface="Cambria Math"/>
                <a:cs typeface="Cambria Math"/>
              </a:rPr>
              <a:t>𝑓</a:t>
            </a:r>
            <a:r>
              <a:rPr sz="3300" spc="-487" baseline="-15151" dirty="0">
                <a:latin typeface="Cambria Math"/>
                <a:cs typeface="Cambria Math"/>
              </a:rPr>
              <a:t>8	</a:t>
            </a:r>
            <a:r>
              <a:rPr sz="3000" spc="20" dirty="0">
                <a:latin typeface="Cambria Math"/>
                <a:cs typeface="Cambria Math"/>
              </a:rPr>
              <a:t>ℎ,</a:t>
            </a:r>
            <a:r>
              <a:rPr sz="3000" spc="-165" dirty="0">
                <a:latin typeface="Cambria Math"/>
                <a:cs typeface="Cambria Math"/>
              </a:rPr>
              <a:t> </a:t>
            </a:r>
            <a:r>
              <a:rPr sz="3000" spc="320" dirty="0">
                <a:solidFill>
                  <a:srgbClr val="2F6231"/>
                </a:solidFill>
                <a:latin typeface="Cambria Math"/>
                <a:cs typeface="Cambria Math"/>
              </a:rPr>
              <a:t>𝑡</a:t>
            </a:r>
            <a:r>
              <a:rPr sz="3300" spc="480" baseline="-15151" dirty="0">
                <a:solidFill>
                  <a:srgbClr val="2F6231"/>
                </a:solidFill>
                <a:latin typeface="Cambria Math"/>
                <a:cs typeface="Cambria Math"/>
              </a:rPr>
              <a:t>:	</a:t>
            </a:r>
            <a:r>
              <a:rPr sz="3000" dirty="0">
                <a:latin typeface="Cambria Math"/>
                <a:cs typeface="Cambria Math"/>
              </a:rPr>
              <a:t>&gt;</a:t>
            </a:r>
            <a:r>
              <a:rPr sz="3000" spc="15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0</a:t>
            </a:r>
            <a:endParaRPr sz="3000">
              <a:latin typeface="Cambria Math"/>
              <a:cs typeface="Cambria Math"/>
            </a:endParaRPr>
          </a:p>
          <a:p>
            <a:pPr marL="5953760">
              <a:lnSpc>
                <a:spcPts val="2720"/>
              </a:lnSpc>
            </a:pPr>
            <a:r>
              <a:rPr sz="2500" spc="180" dirty="0">
                <a:solidFill>
                  <a:srgbClr val="479249"/>
                </a:solidFill>
                <a:latin typeface="Cambria Math"/>
                <a:cs typeface="Cambria Math"/>
              </a:rPr>
              <a:t>𝐭</a:t>
            </a:r>
            <a:r>
              <a:rPr sz="2700" spc="270" baseline="-15432" dirty="0">
                <a:solidFill>
                  <a:srgbClr val="479249"/>
                </a:solidFill>
                <a:latin typeface="Cambria Math"/>
                <a:cs typeface="Cambria Math"/>
              </a:rPr>
              <a:t>*</a:t>
            </a:r>
            <a:endParaRPr sz="2700" baseline="-15432">
              <a:latin typeface="Cambria Math"/>
              <a:cs typeface="Cambria Math"/>
            </a:endParaRPr>
          </a:p>
          <a:p>
            <a:pPr>
              <a:spcBef>
                <a:spcPts val="20"/>
              </a:spcBef>
            </a:pPr>
            <a:endParaRPr sz="3400">
              <a:latin typeface="Cambria Math"/>
              <a:cs typeface="Cambria Math"/>
            </a:endParaRPr>
          </a:p>
          <a:p>
            <a:pPr marL="6095365"/>
            <a:r>
              <a:rPr sz="2500" dirty="0">
                <a:latin typeface="Cambria Math"/>
                <a:cs typeface="Cambria Math"/>
              </a:rPr>
              <a:t>𝒉</a:t>
            </a:r>
            <a:r>
              <a:rPr sz="2500" spc="-20" dirty="0">
                <a:latin typeface="Cambria Math"/>
                <a:cs typeface="Cambria Math"/>
              </a:rPr>
              <a:t> </a:t>
            </a:r>
            <a:r>
              <a:rPr sz="2500" dirty="0">
                <a:latin typeface="Cambria Math"/>
                <a:cs typeface="Cambria Math"/>
              </a:rPr>
              <a:t>⋅</a:t>
            </a:r>
            <a:r>
              <a:rPr sz="2500" spc="-20" dirty="0">
                <a:latin typeface="Cambria Math"/>
                <a:cs typeface="Cambria Math"/>
              </a:rPr>
              <a:t> </a:t>
            </a:r>
            <a:r>
              <a:rPr sz="2500" dirty="0">
                <a:latin typeface="Cambria Math"/>
                <a:cs typeface="Cambria Math"/>
              </a:rPr>
              <a:t>𝒓</a:t>
            </a:r>
            <a:endParaRPr sz="2500">
              <a:latin typeface="Cambria Math"/>
              <a:cs typeface="Cambria Math"/>
            </a:endParaRPr>
          </a:p>
          <a:p>
            <a:pPr>
              <a:spcBef>
                <a:spcPts val="10"/>
              </a:spcBef>
            </a:pPr>
            <a:endParaRPr sz="2450">
              <a:latin typeface="Cambria Math"/>
              <a:cs typeface="Cambria Math"/>
            </a:endParaRPr>
          </a:p>
          <a:p>
            <a:pPr marL="117475" algn="ctr"/>
            <a:r>
              <a:rPr sz="2500" spc="160" dirty="0">
                <a:solidFill>
                  <a:srgbClr val="D9253E"/>
                </a:solidFill>
                <a:latin typeface="Cambria Math"/>
                <a:cs typeface="Cambria Math"/>
              </a:rPr>
              <a:t>𝐭</a:t>
            </a:r>
            <a:r>
              <a:rPr sz="2700" spc="240" baseline="-16975" dirty="0">
                <a:solidFill>
                  <a:srgbClr val="D9253E"/>
                </a:solidFill>
                <a:latin typeface="Cambria Math"/>
                <a:cs typeface="Cambria Math"/>
              </a:rPr>
              <a:t>)</a:t>
            </a:r>
            <a:endParaRPr sz="2700" baseline="-16975">
              <a:latin typeface="Cambria Math"/>
              <a:cs typeface="Cambria Math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986B87C-A158-4F0B-BF1B-160FFB926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280" y="1049549"/>
            <a:ext cx="8810070" cy="563343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0927" y="347472"/>
            <a:ext cx="6851904" cy="42671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633913" y="3910013"/>
            <a:ext cx="2924175" cy="2263775"/>
            <a:chOff x="3109912" y="3910012"/>
            <a:chExt cx="2924175" cy="2263775"/>
          </a:xfrm>
        </p:grpSpPr>
        <p:sp>
          <p:nvSpPr>
            <p:cNvPr id="4" name="object 4"/>
            <p:cNvSpPr/>
            <p:nvPr/>
          </p:nvSpPr>
          <p:spPr>
            <a:xfrm>
              <a:off x="3143250" y="3924300"/>
              <a:ext cx="0" cy="2235200"/>
            </a:xfrm>
            <a:custGeom>
              <a:avLst/>
              <a:gdLst/>
              <a:ahLst/>
              <a:cxnLst/>
              <a:rect l="l" t="t" r="r" b="b"/>
              <a:pathLst>
                <a:path h="2235200">
                  <a:moveTo>
                    <a:pt x="0" y="0"/>
                  </a:moveTo>
                  <a:lnTo>
                    <a:pt x="1" y="2235200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24200" y="6142922"/>
              <a:ext cx="2895600" cy="15240"/>
            </a:xfrm>
            <a:custGeom>
              <a:avLst/>
              <a:gdLst/>
              <a:ahLst/>
              <a:cxnLst/>
              <a:rect l="l" t="t" r="r" b="b"/>
              <a:pathLst>
                <a:path w="2895600" h="15239">
                  <a:moveTo>
                    <a:pt x="2895600" y="0"/>
                  </a:moveTo>
                  <a:lnTo>
                    <a:pt x="0" y="15240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5595" y="5623868"/>
              <a:ext cx="82763" cy="827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6950" y="5235799"/>
              <a:ext cx="82763" cy="8276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132512" y="5663113"/>
              <a:ext cx="1915795" cy="502920"/>
            </a:xfrm>
            <a:custGeom>
              <a:avLst/>
              <a:gdLst/>
              <a:ahLst/>
              <a:cxnLst/>
              <a:rect l="l" t="t" r="r" b="b"/>
              <a:pathLst>
                <a:path w="1915795" h="502920">
                  <a:moveTo>
                    <a:pt x="1828710" y="27754"/>
                  </a:moveTo>
                  <a:lnTo>
                    <a:pt x="4690" y="474679"/>
                  </a:lnTo>
                  <a:lnTo>
                    <a:pt x="0" y="482415"/>
                  </a:lnTo>
                  <a:lnTo>
                    <a:pt x="3755" y="497743"/>
                  </a:lnTo>
                  <a:lnTo>
                    <a:pt x="11490" y="502433"/>
                  </a:lnTo>
                  <a:lnTo>
                    <a:pt x="1835511" y="55507"/>
                  </a:lnTo>
                  <a:lnTo>
                    <a:pt x="1828710" y="27754"/>
                  </a:lnTo>
                  <a:close/>
                </a:path>
                <a:path w="1915795" h="502920">
                  <a:moveTo>
                    <a:pt x="1913905" y="22476"/>
                  </a:moveTo>
                  <a:lnTo>
                    <a:pt x="1850250" y="22476"/>
                  </a:lnTo>
                  <a:lnTo>
                    <a:pt x="1857984" y="27167"/>
                  </a:lnTo>
                  <a:lnTo>
                    <a:pt x="1861741" y="42495"/>
                  </a:lnTo>
                  <a:lnTo>
                    <a:pt x="1857049" y="50230"/>
                  </a:lnTo>
                  <a:lnTo>
                    <a:pt x="1835511" y="55507"/>
                  </a:lnTo>
                  <a:lnTo>
                    <a:pt x="1842311" y="83262"/>
                  </a:lnTo>
                  <a:lnTo>
                    <a:pt x="1913905" y="22476"/>
                  </a:lnTo>
                  <a:close/>
                </a:path>
                <a:path w="1915795" h="502920">
                  <a:moveTo>
                    <a:pt x="1850250" y="22476"/>
                  </a:moveTo>
                  <a:lnTo>
                    <a:pt x="1828710" y="27754"/>
                  </a:lnTo>
                  <a:lnTo>
                    <a:pt x="1835511" y="55507"/>
                  </a:lnTo>
                  <a:lnTo>
                    <a:pt x="1857049" y="50230"/>
                  </a:lnTo>
                  <a:lnTo>
                    <a:pt x="1861741" y="42495"/>
                  </a:lnTo>
                  <a:lnTo>
                    <a:pt x="1857984" y="27167"/>
                  </a:lnTo>
                  <a:lnTo>
                    <a:pt x="1850250" y="22476"/>
                  </a:lnTo>
                  <a:close/>
                </a:path>
                <a:path w="1915795" h="502920">
                  <a:moveTo>
                    <a:pt x="1821910" y="0"/>
                  </a:moveTo>
                  <a:lnTo>
                    <a:pt x="1828710" y="27754"/>
                  </a:lnTo>
                  <a:lnTo>
                    <a:pt x="1850250" y="22476"/>
                  </a:lnTo>
                  <a:lnTo>
                    <a:pt x="1913905" y="22476"/>
                  </a:lnTo>
                  <a:lnTo>
                    <a:pt x="1915373" y="21229"/>
                  </a:lnTo>
                  <a:lnTo>
                    <a:pt x="18219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26938" y="5304181"/>
              <a:ext cx="1671955" cy="855344"/>
            </a:xfrm>
            <a:custGeom>
              <a:avLst/>
              <a:gdLst/>
              <a:ahLst/>
              <a:cxnLst/>
              <a:rect l="l" t="t" r="r" b="b"/>
              <a:pathLst>
                <a:path w="1671954" h="855345">
                  <a:moveTo>
                    <a:pt x="1588468" y="26006"/>
                  </a:moveTo>
                  <a:lnTo>
                    <a:pt x="2814" y="829562"/>
                  </a:lnTo>
                  <a:lnTo>
                    <a:pt x="0" y="838160"/>
                  </a:lnTo>
                  <a:lnTo>
                    <a:pt x="7134" y="852237"/>
                  </a:lnTo>
                  <a:lnTo>
                    <a:pt x="15731" y="855051"/>
                  </a:lnTo>
                  <a:lnTo>
                    <a:pt x="1601385" y="51495"/>
                  </a:lnTo>
                  <a:lnTo>
                    <a:pt x="1588468" y="26006"/>
                  </a:lnTo>
                  <a:close/>
                </a:path>
                <a:path w="1671954" h="855345">
                  <a:moveTo>
                    <a:pt x="1659541" y="15981"/>
                  </a:moveTo>
                  <a:lnTo>
                    <a:pt x="1608250" y="15981"/>
                  </a:lnTo>
                  <a:lnTo>
                    <a:pt x="1616848" y="18795"/>
                  </a:lnTo>
                  <a:lnTo>
                    <a:pt x="1623982" y="32872"/>
                  </a:lnTo>
                  <a:lnTo>
                    <a:pt x="1621167" y="41470"/>
                  </a:lnTo>
                  <a:lnTo>
                    <a:pt x="1601385" y="51495"/>
                  </a:lnTo>
                  <a:lnTo>
                    <a:pt x="1614302" y="76984"/>
                  </a:lnTo>
                  <a:lnTo>
                    <a:pt x="1659541" y="15981"/>
                  </a:lnTo>
                  <a:close/>
                </a:path>
                <a:path w="1671954" h="855345">
                  <a:moveTo>
                    <a:pt x="1608250" y="15981"/>
                  </a:moveTo>
                  <a:lnTo>
                    <a:pt x="1588468" y="26006"/>
                  </a:lnTo>
                  <a:lnTo>
                    <a:pt x="1601385" y="51495"/>
                  </a:lnTo>
                  <a:lnTo>
                    <a:pt x="1621167" y="41470"/>
                  </a:lnTo>
                  <a:lnTo>
                    <a:pt x="1623982" y="32872"/>
                  </a:lnTo>
                  <a:lnTo>
                    <a:pt x="1616848" y="18795"/>
                  </a:lnTo>
                  <a:lnTo>
                    <a:pt x="1608250" y="15981"/>
                  </a:lnTo>
                  <a:close/>
                </a:path>
                <a:path w="1671954" h="855345">
                  <a:moveTo>
                    <a:pt x="1671393" y="0"/>
                  </a:moveTo>
                  <a:lnTo>
                    <a:pt x="1575551" y="518"/>
                  </a:lnTo>
                  <a:lnTo>
                    <a:pt x="1588468" y="26006"/>
                  </a:lnTo>
                  <a:lnTo>
                    <a:pt x="1608250" y="15981"/>
                  </a:lnTo>
                  <a:lnTo>
                    <a:pt x="1659541" y="15981"/>
                  </a:lnTo>
                  <a:lnTo>
                    <a:pt x="1671393" y="0"/>
                  </a:lnTo>
                  <a:close/>
                </a:path>
              </a:pathLst>
            </a:custGeom>
            <a:solidFill>
              <a:srgbClr val="4792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3192" y="4808283"/>
              <a:ext cx="82763" cy="827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46258" y="4868757"/>
              <a:ext cx="1569720" cy="1297305"/>
            </a:xfrm>
            <a:custGeom>
              <a:avLst/>
              <a:gdLst/>
              <a:ahLst/>
              <a:cxnLst/>
              <a:rect l="l" t="t" r="r" b="b"/>
              <a:pathLst>
                <a:path w="1569720" h="1297304">
                  <a:moveTo>
                    <a:pt x="1493999" y="43523"/>
                  </a:moveTo>
                  <a:lnTo>
                    <a:pt x="863" y="1275033"/>
                  </a:lnTo>
                  <a:lnTo>
                    <a:pt x="0" y="1284038"/>
                  </a:lnTo>
                  <a:lnTo>
                    <a:pt x="10040" y="1296213"/>
                  </a:lnTo>
                  <a:lnTo>
                    <a:pt x="19046" y="1297077"/>
                  </a:lnTo>
                  <a:lnTo>
                    <a:pt x="1512180" y="65567"/>
                  </a:lnTo>
                  <a:lnTo>
                    <a:pt x="1493999" y="43523"/>
                  </a:lnTo>
                  <a:close/>
                </a:path>
                <a:path w="1569720" h="1297304">
                  <a:moveTo>
                    <a:pt x="1556178" y="29410"/>
                  </a:moveTo>
                  <a:lnTo>
                    <a:pt x="1511110" y="29410"/>
                  </a:lnTo>
                  <a:lnTo>
                    <a:pt x="1520115" y="30275"/>
                  </a:lnTo>
                  <a:lnTo>
                    <a:pt x="1530156" y="42449"/>
                  </a:lnTo>
                  <a:lnTo>
                    <a:pt x="1529292" y="51454"/>
                  </a:lnTo>
                  <a:lnTo>
                    <a:pt x="1512180" y="65567"/>
                  </a:lnTo>
                  <a:lnTo>
                    <a:pt x="1530362" y="87612"/>
                  </a:lnTo>
                  <a:lnTo>
                    <a:pt x="1556178" y="29410"/>
                  </a:lnTo>
                  <a:close/>
                </a:path>
                <a:path w="1569720" h="1297304">
                  <a:moveTo>
                    <a:pt x="1511110" y="29410"/>
                  </a:moveTo>
                  <a:lnTo>
                    <a:pt x="1493999" y="43523"/>
                  </a:lnTo>
                  <a:lnTo>
                    <a:pt x="1512180" y="65567"/>
                  </a:lnTo>
                  <a:lnTo>
                    <a:pt x="1529292" y="51454"/>
                  </a:lnTo>
                  <a:lnTo>
                    <a:pt x="1530156" y="42449"/>
                  </a:lnTo>
                  <a:lnTo>
                    <a:pt x="1520115" y="30275"/>
                  </a:lnTo>
                  <a:lnTo>
                    <a:pt x="1511110" y="29410"/>
                  </a:lnTo>
                  <a:close/>
                </a:path>
                <a:path w="1569720" h="1297304">
                  <a:moveTo>
                    <a:pt x="1569223" y="0"/>
                  </a:moveTo>
                  <a:lnTo>
                    <a:pt x="1475817" y="21478"/>
                  </a:lnTo>
                  <a:lnTo>
                    <a:pt x="1493999" y="43523"/>
                  </a:lnTo>
                  <a:lnTo>
                    <a:pt x="1511110" y="29410"/>
                  </a:lnTo>
                  <a:lnTo>
                    <a:pt x="1556178" y="29410"/>
                  </a:lnTo>
                  <a:lnTo>
                    <a:pt x="1569223" y="0"/>
                  </a:lnTo>
                  <a:close/>
                </a:path>
              </a:pathLst>
            </a:custGeom>
            <a:solidFill>
              <a:srgbClr val="D925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104009" y="1252365"/>
            <a:ext cx="7256145" cy="482854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70840" indent="-320040">
              <a:spcBef>
                <a:spcPts val="8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70205" algn="l"/>
                <a:tab pos="370840" algn="l"/>
              </a:tabLst>
            </a:pP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1-to-N </a:t>
            </a:r>
            <a:r>
              <a:rPr sz="3200" b="1" spc="-10" dirty="0">
                <a:latin typeface="Calibri"/>
                <a:cs typeface="Calibri"/>
              </a:rPr>
              <a:t>Relations:</a:t>
            </a:r>
            <a:endParaRPr sz="3200">
              <a:latin typeface="Calibri"/>
              <a:cs typeface="Calibri"/>
            </a:endParaRPr>
          </a:p>
          <a:p>
            <a:pPr marL="663575" marR="43180" lvl="1" indent="-274320">
              <a:lnSpc>
                <a:spcPct val="100699"/>
              </a:lnSpc>
              <a:spcBef>
                <a:spcPts val="645"/>
              </a:spcBef>
              <a:buClr>
                <a:srgbClr val="60B5CC"/>
              </a:buClr>
              <a:buFont typeface="Wingdings"/>
              <a:buChar char=""/>
              <a:tabLst>
                <a:tab pos="663575" algn="l"/>
              </a:tabLst>
            </a:pPr>
            <a:r>
              <a:rPr sz="2800" b="1" spc="-10" dirty="0">
                <a:solidFill>
                  <a:srgbClr val="008000"/>
                </a:solidFill>
                <a:latin typeface="Calibri"/>
                <a:cs typeface="Calibri"/>
              </a:rPr>
              <a:t>Example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If </a:t>
            </a:r>
            <a:r>
              <a:rPr sz="2800" spc="10" dirty="0">
                <a:latin typeface="Cambria Math"/>
                <a:cs typeface="Cambria Math"/>
              </a:rPr>
              <a:t>(ℎ,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spc="30" dirty="0">
                <a:latin typeface="Cambria Math"/>
                <a:cs typeface="Cambria Math"/>
              </a:rPr>
              <a:t>𝑟,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spc="114" dirty="0">
                <a:solidFill>
                  <a:srgbClr val="D9253E"/>
                </a:solidFill>
                <a:latin typeface="Cambria Math"/>
                <a:cs typeface="Cambria Math"/>
              </a:rPr>
              <a:t>𝑡</a:t>
            </a:r>
            <a:r>
              <a:rPr sz="3000" spc="172" baseline="-16666" dirty="0">
                <a:solidFill>
                  <a:srgbClr val="D9253E"/>
                </a:solidFill>
                <a:latin typeface="Cambria Math"/>
                <a:cs typeface="Cambria Math"/>
              </a:rPr>
              <a:t>(</a:t>
            </a:r>
            <a:r>
              <a:rPr sz="2800" spc="114" dirty="0">
                <a:latin typeface="Cambria Math"/>
                <a:cs typeface="Cambria Math"/>
              </a:rPr>
              <a:t>)</a:t>
            </a:r>
            <a:r>
              <a:rPr sz="2800" spc="2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10" dirty="0">
                <a:latin typeface="Cambria Math"/>
                <a:cs typeface="Cambria Math"/>
              </a:rPr>
              <a:t>(ℎ,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spc="30" dirty="0">
                <a:latin typeface="Cambria Math"/>
                <a:cs typeface="Cambria Math"/>
              </a:rPr>
              <a:t>𝑟,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spc="45" dirty="0">
                <a:solidFill>
                  <a:srgbClr val="479249"/>
                </a:solidFill>
                <a:latin typeface="Cambria Math"/>
                <a:cs typeface="Cambria Math"/>
              </a:rPr>
              <a:t>𝑡</a:t>
            </a:r>
            <a:r>
              <a:rPr sz="3000" spc="67" baseline="-16666" dirty="0">
                <a:solidFill>
                  <a:srgbClr val="479249"/>
                </a:solidFill>
                <a:latin typeface="Cambria Math"/>
                <a:cs typeface="Cambria Math"/>
              </a:rPr>
              <a:t>7</a:t>
            </a:r>
            <a:r>
              <a:rPr sz="2800" spc="45" dirty="0">
                <a:latin typeface="Cambria Math"/>
                <a:cs typeface="Cambria Math"/>
              </a:rPr>
              <a:t>)</a:t>
            </a:r>
            <a:r>
              <a:rPr sz="2800" spc="25" dirty="0">
                <a:latin typeface="Cambria Math"/>
                <a:cs typeface="Cambria Math"/>
              </a:rPr>
              <a:t> </a:t>
            </a:r>
            <a:r>
              <a:rPr sz="2800" spc="-20" dirty="0">
                <a:latin typeface="Calibri"/>
                <a:cs typeface="Calibri"/>
              </a:rPr>
              <a:t>exist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knowledge </a:t>
            </a:r>
            <a:r>
              <a:rPr sz="2800" spc="-15" dirty="0">
                <a:latin typeface="Calibri"/>
                <a:cs typeface="Calibri"/>
              </a:rPr>
              <a:t>graph</a:t>
            </a:r>
            <a:endParaRPr sz="2800">
              <a:latin typeface="Calibri"/>
              <a:cs typeface="Calibri"/>
            </a:endParaRPr>
          </a:p>
          <a:p>
            <a:pPr marL="370840" indent="-320040">
              <a:lnSpc>
                <a:spcPts val="3815"/>
              </a:lnSpc>
              <a:spcBef>
                <a:spcPts val="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70205" algn="l"/>
                <a:tab pos="370840" algn="l"/>
              </a:tabLst>
            </a:pP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Distmult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can</a:t>
            </a:r>
            <a:r>
              <a:rPr sz="3200" dirty="0">
                <a:latin typeface="Calibri"/>
                <a:cs typeface="Calibri"/>
              </a:rPr>
              <a:t> model </a:t>
            </a:r>
            <a:r>
              <a:rPr sz="3200" spc="-10" dirty="0">
                <a:latin typeface="Calibri"/>
                <a:cs typeface="Calibri"/>
              </a:rPr>
              <a:t>1-to-N relations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B050"/>
                </a:solidFill>
                <a:latin typeface="Wingdings"/>
                <a:cs typeface="Wingdings"/>
              </a:rPr>
              <a:t></a:t>
            </a:r>
            <a:endParaRPr sz="3200">
              <a:latin typeface="Wingdings"/>
              <a:cs typeface="Wingdings"/>
            </a:endParaRPr>
          </a:p>
          <a:p>
            <a:pPr marL="570230" algn="ctr">
              <a:lnSpc>
                <a:spcPts val="3815"/>
              </a:lnSpc>
              <a:tabLst>
                <a:tab pos="4311650" algn="l"/>
              </a:tabLst>
            </a:pPr>
            <a:r>
              <a:rPr sz="2800" dirty="0">
                <a:latin typeface="Cambria Math"/>
                <a:cs typeface="Cambria Math"/>
              </a:rPr>
              <a:t>&lt;</a:t>
            </a:r>
            <a:r>
              <a:rPr sz="2800" spc="16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𝐡,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𝐫,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spc="180" dirty="0">
                <a:solidFill>
                  <a:srgbClr val="C00000"/>
                </a:solidFill>
                <a:latin typeface="Cambria Math"/>
                <a:cs typeface="Cambria Math"/>
              </a:rPr>
              <a:t>𝐭</a:t>
            </a:r>
            <a:r>
              <a:rPr sz="3000" spc="270" baseline="-16666" dirty="0">
                <a:solidFill>
                  <a:srgbClr val="C00000"/>
                </a:solidFill>
                <a:latin typeface="Cambria Math"/>
                <a:cs typeface="Cambria Math"/>
              </a:rPr>
              <a:t>(</a:t>
            </a:r>
            <a:r>
              <a:rPr sz="3000" spc="727" baseline="-16666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&gt;</a:t>
            </a:r>
            <a:r>
              <a:rPr sz="2800" spc="-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-1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&lt;</a:t>
            </a:r>
            <a:r>
              <a:rPr sz="3200" spc="19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𝐡,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𝐫,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spc="5" dirty="0">
                <a:solidFill>
                  <a:srgbClr val="008000"/>
                </a:solidFill>
                <a:latin typeface="Cambria Math"/>
                <a:cs typeface="Cambria Math"/>
              </a:rPr>
              <a:t>𝐭</a:t>
            </a:r>
            <a:r>
              <a:rPr sz="3450" spc="7" baseline="-14492" dirty="0">
                <a:solidFill>
                  <a:srgbClr val="008000"/>
                </a:solidFill>
                <a:latin typeface="Cambria Math"/>
                <a:cs typeface="Cambria Math"/>
              </a:rPr>
              <a:t>#	</a:t>
            </a:r>
            <a:r>
              <a:rPr sz="3200" dirty="0">
                <a:latin typeface="Cambria Math"/>
                <a:cs typeface="Cambria Math"/>
              </a:rPr>
              <a:t>&gt;</a:t>
            </a:r>
            <a:endParaRPr sz="3200">
              <a:latin typeface="Cambria Math"/>
              <a:cs typeface="Cambria Math"/>
            </a:endParaRPr>
          </a:p>
          <a:p>
            <a:pPr>
              <a:spcBef>
                <a:spcPts val="45"/>
              </a:spcBef>
            </a:pPr>
            <a:endParaRPr sz="4200">
              <a:latin typeface="Cambria Math"/>
              <a:cs typeface="Cambria Math"/>
            </a:endParaRPr>
          </a:p>
          <a:p>
            <a:pPr marL="4335145"/>
            <a:r>
              <a:rPr sz="2500" spc="160" dirty="0">
                <a:solidFill>
                  <a:srgbClr val="D9253E"/>
                </a:solidFill>
                <a:latin typeface="Cambria Math"/>
                <a:cs typeface="Cambria Math"/>
              </a:rPr>
              <a:t>𝐭</a:t>
            </a:r>
            <a:r>
              <a:rPr sz="2700" spc="240" baseline="-15432" dirty="0">
                <a:solidFill>
                  <a:srgbClr val="D9253E"/>
                </a:solidFill>
                <a:latin typeface="Cambria Math"/>
                <a:cs typeface="Cambria Math"/>
              </a:rPr>
              <a:t>)</a:t>
            </a:r>
            <a:endParaRPr sz="2700" baseline="-15432">
              <a:latin typeface="Cambria Math"/>
              <a:cs typeface="Cambria Math"/>
            </a:endParaRPr>
          </a:p>
          <a:p>
            <a:pPr marL="4427220">
              <a:spcBef>
                <a:spcPts val="1730"/>
              </a:spcBef>
            </a:pPr>
            <a:r>
              <a:rPr sz="2500" spc="180" dirty="0">
                <a:solidFill>
                  <a:srgbClr val="479249"/>
                </a:solidFill>
                <a:latin typeface="Cambria Math"/>
                <a:cs typeface="Cambria Math"/>
              </a:rPr>
              <a:t>𝐭</a:t>
            </a:r>
            <a:r>
              <a:rPr sz="2700" spc="270" baseline="-15432" dirty="0">
                <a:solidFill>
                  <a:srgbClr val="479249"/>
                </a:solidFill>
                <a:latin typeface="Cambria Math"/>
                <a:cs typeface="Cambria Math"/>
              </a:rPr>
              <a:t>*</a:t>
            </a:r>
            <a:endParaRPr sz="2700" baseline="-15432">
              <a:latin typeface="Cambria Math"/>
              <a:cs typeface="Cambria Math"/>
            </a:endParaRPr>
          </a:p>
          <a:p>
            <a:pPr marL="4338320">
              <a:spcBef>
                <a:spcPts val="2425"/>
              </a:spcBef>
            </a:pPr>
            <a:r>
              <a:rPr sz="2500" dirty="0">
                <a:latin typeface="Cambria Math"/>
                <a:cs typeface="Cambria Math"/>
              </a:rPr>
              <a:t>𝐡</a:t>
            </a:r>
            <a:r>
              <a:rPr sz="2500" spc="-20" dirty="0">
                <a:latin typeface="Cambria Math"/>
                <a:cs typeface="Cambria Math"/>
              </a:rPr>
              <a:t> </a:t>
            </a:r>
            <a:r>
              <a:rPr sz="2500" dirty="0">
                <a:latin typeface="Cambria Math"/>
                <a:cs typeface="Cambria Math"/>
              </a:rPr>
              <a:t>⋅</a:t>
            </a:r>
            <a:r>
              <a:rPr sz="2500" spc="-20" dirty="0">
                <a:latin typeface="Cambria Math"/>
                <a:cs typeface="Cambria Math"/>
              </a:rPr>
              <a:t> </a:t>
            </a:r>
            <a:r>
              <a:rPr sz="2500" dirty="0">
                <a:latin typeface="Cambria Math"/>
                <a:cs typeface="Cambria Math"/>
              </a:rPr>
              <a:t>𝐫</a:t>
            </a:r>
            <a:endParaRPr sz="25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96000" y="3924301"/>
            <a:ext cx="349250" cy="2022475"/>
          </a:xfrm>
          <a:custGeom>
            <a:avLst/>
            <a:gdLst/>
            <a:ahLst/>
            <a:cxnLst/>
            <a:rect l="l" t="t" r="r" b="b"/>
            <a:pathLst>
              <a:path w="349250" h="2022475">
                <a:moveTo>
                  <a:pt x="0" y="0"/>
                </a:moveTo>
                <a:lnTo>
                  <a:pt x="349135" y="202207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450FD2D-654B-43BD-8C55-3F38FA9D1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3520" y="1229348"/>
            <a:ext cx="7737121" cy="538990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7023" y="347471"/>
            <a:ext cx="7936992" cy="55168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334098" y="1946173"/>
            <a:ext cx="820419" cy="376555"/>
          </a:xfrm>
          <a:custGeom>
            <a:avLst/>
            <a:gdLst/>
            <a:ahLst/>
            <a:cxnLst/>
            <a:rect l="l" t="t" r="r" b="b"/>
            <a:pathLst>
              <a:path w="820420" h="376555">
                <a:moveTo>
                  <a:pt x="700317" y="0"/>
                </a:moveTo>
                <a:lnTo>
                  <a:pt x="694959" y="15279"/>
                </a:lnTo>
                <a:lnTo>
                  <a:pt x="716750" y="24736"/>
                </a:lnTo>
                <a:lnTo>
                  <a:pt x="735490" y="37826"/>
                </a:lnTo>
                <a:lnTo>
                  <a:pt x="763817" y="74909"/>
                </a:lnTo>
                <a:lnTo>
                  <a:pt x="780486" y="124940"/>
                </a:lnTo>
                <a:lnTo>
                  <a:pt x="786042" y="186331"/>
                </a:lnTo>
                <a:lnTo>
                  <a:pt x="784647" y="219533"/>
                </a:lnTo>
                <a:lnTo>
                  <a:pt x="773485" y="276782"/>
                </a:lnTo>
                <a:lnTo>
                  <a:pt x="751086" y="321493"/>
                </a:lnTo>
                <a:lnTo>
                  <a:pt x="717004" y="351655"/>
                </a:lnTo>
                <a:lnTo>
                  <a:pt x="695554" y="361156"/>
                </a:lnTo>
                <a:lnTo>
                  <a:pt x="700317" y="376435"/>
                </a:lnTo>
                <a:lnTo>
                  <a:pt x="751662" y="352349"/>
                </a:lnTo>
                <a:lnTo>
                  <a:pt x="789415" y="310653"/>
                </a:lnTo>
                <a:lnTo>
                  <a:pt x="812632" y="254818"/>
                </a:lnTo>
                <a:lnTo>
                  <a:pt x="820371" y="188316"/>
                </a:lnTo>
                <a:lnTo>
                  <a:pt x="818430" y="153807"/>
                </a:lnTo>
                <a:lnTo>
                  <a:pt x="802903" y="92638"/>
                </a:lnTo>
                <a:lnTo>
                  <a:pt x="772108" y="42843"/>
                </a:lnTo>
                <a:lnTo>
                  <a:pt x="727608" y="9853"/>
                </a:lnTo>
                <a:lnTo>
                  <a:pt x="700317" y="0"/>
                </a:lnTo>
                <a:close/>
              </a:path>
              <a:path w="820420" h="376555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2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7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6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06751" y="1946173"/>
            <a:ext cx="820419" cy="376555"/>
          </a:xfrm>
          <a:custGeom>
            <a:avLst/>
            <a:gdLst/>
            <a:ahLst/>
            <a:cxnLst/>
            <a:rect l="l" t="t" r="r" b="b"/>
            <a:pathLst>
              <a:path w="820420" h="376555">
                <a:moveTo>
                  <a:pt x="700317" y="0"/>
                </a:moveTo>
                <a:lnTo>
                  <a:pt x="694959" y="15279"/>
                </a:lnTo>
                <a:lnTo>
                  <a:pt x="716750" y="24736"/>
                </a:lnTo>
                <a:lnTo>
                  <a:pt x="735490" y="37826"/>
                </a:lnTo>
                <a:lnTo>
                  <a:pt x="763817" y="74909"/>
                </a:lnTo>
                <a:lnTo>
                  <a:pt x="780486" y="124940"/>
                </a:lnTo>
                <a:lnTo>
                  <a:pt x="786042" y="186331"/>
                </a:lnTo>
                <a:lnTo>
                  <a:pt x="784647" y="219533"/>
                </a:lnTo>
                <a:lnTo>
                  <a:pt x="773485" y="276782"/>
                </a:lnTo>
                <a:lnTo>
                  <a:pt x="751086" y="321493"/>
                </a:lnTo>
                <a:lnTo>
                  <a:pt x="717004" y="351655"/>
                </a:lnTo>
                <a:lnTo>
                  <a:pt x="695554" y="361156"/>
                </a:lnTo>
                <a:lnTo>
                  <a:pt x="700317" y="376435"/>
                </a:lnTo>
                <a:lnTo>
                  <a:pt x="751662" y="352349"/>
                </a:lnTo>
                <a:lnTo>
                  <a:pt x="789415" y="310653"/>
                </a:lnTo>
                <a:lnTo>
                  <a:pt x="812632" y="254818"/>
                </a:lnTo>
                <a:lnTo>
                  <a:pt x="820371" y="188316"/>
                </a:lnTo>
                <a:lnTo>
                  <a:pt x="818430" y="153807"/>
                </a:lnTo>
                <a:lnTo>
                  <a:pt x="802903" y="92638"/>
                </a:lnTo>
                <a:lnTo>
                  <a:pt x="772108" y="42843"/>
                </a:lnTo>
                <a:lnTo>
                  <a:pt x="727608" y="9853"/>
                </a:lnTo>
                <a:lnTo>
                  <a:pt x="700317" y="0"/>
                </a:lnTo>
                <a:close/>
              </a:path>
              <a:path w="820420" h="376555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2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7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6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42108" y="1348740"/>
            <a:ext cx="6996430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lnSpc>
                <a:spcPts val="3815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Symmetric</a:t>
            </a:r>
            <a:r>
              <a:rPr sz="3200" b="1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Relations:</a:t>
            </a:r>
            <a:endParaRPr sz="3200">
              <a:latin typeface="Calibri"/>
              <a:cs typeface="Calibri"/>
            </a:endParaRPr>
          </a:p>
          <a:p>
            <a:pPr marL="744855" algn="ctr">
              <a:lnSpc>
                <a:spcPts val="3815"/>
              </a:lnSpc>
              <a:tabLst>
                <a:tab pos="1115695" algn="l"/>
                <a:tab pos="1951989" algn="l"/>
                <a:tab pos="2788285" algn="l"/>
                <a:tab pos="3778250" algn="l"/>
              </a:tabLst>
            </a:pPr>
            <a:r>
              <a:rPr sz="3200" dirty="0">
                <a:latin typeface="Cambria Math"/>
                <a:cs typeface="Cambria Math"/>
              </a:rPr>
              <a:t>𝑟	</a:t>
            </a:r>
            <a:r>
              <a:rPr sz="3200" spc="50" dirty="0">
                <a:latin typeface="Cambria Math"/>
                <a:cs typeface="Cambria Math"/>
              </a:rPr>
              <a:t>ℎ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𝑡	⇒</a:t>
            </a:r>
            <a:r>
              <a:rPr sz="3200" spc="18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𝑟	</a:t>
            </a:r>
            <a:r>
              <a:rPr sz="3200" spc="75" dirty="0">
                <a:latin typeface="Cambria Math"/>
                <a:cs typeface="Cambria Math"/>
              </a:rPr>
              <a:t>𝑡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ℎ	∀</a:t>
            </a:r>
            <a:r>
              <a:rPr sz="3200" spc="50" dirty="0">
                <a:latin typeface="Cambria Math"/>
                <a:cs typeface="Cambria Math"/>
              </a:rPr>
              <a:t>ℎ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  <a:p>
            <a:pPr marL="625475" lvl="1" indent="-274955">
              <a:lnSpc>
                <a:spcPts val="3329"/>
              </a:lnSpc>
              <a:spcBef>
                <a:spcPts val="76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10" dirty="0">
                <a:solidFill>
                  <a:srgbClr val="008000"/>
                </a:solidFill>
                <a:latin typeface="Calibri"/>
                <a:cs typeface="Calibri"/>
              </a:rPr>
              <a:t>Example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Family,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Roommate</a:t>
            </a:r>
            <a:endParaRPr sz="2800">
              <a:latin typeface="Calibri"/>
              <a:cs typeface="Calibri"/>
            </a:endParaRPr>
          </a:p>
          <a:p>
            <a:pPr marL="332740" marR="5080" indent="-320040">
              <a:lnSpc>
                <a:spcPts val="391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DistMult </a:t>
            </a:r>
            <a:r>
              <a:rPr sz="3200" spc="-10" dirty="0">
                <a:latin typeface="Calibri"/>
                <a:cs typeface="Calibri"/>
              </a:rPr>
              <a:t>can naturally </a:t>
            </a:r>
            <a:r>
              <a:rPr sz="3200" dirty="0">
                <a:latin typeface="Calibri"/>
                <a:cs typeface="Calibri"/>
              </a:rPr>
              <a:t>model </a:t>
            </a:r>
            <a:r>
              <a:rPr sz="3200" spc="-10" dirty="0">
                <a:latin typeface="Calibri"/>
                <a:cs typeface="Calibri"/>
              </a:rPr>
              <a:t>symmetric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relations </a:t>
            </a:r>
            <a:r>
              <a:rPr sz="3200" dirty="0">
                <a:solidFill>
                  <a:srgbClr val="00B050"/>
                </a:solidFill>
                <a:latin typeface="Wingdings"/>
                <a:cs typeface="Wingdings"/>
              </a:rPr>
              <a:t></a:t>
            </a:r>
            <a:endParaRPr sz="3200">
              <a:latin typeface="Wingdings"/>
              <a:cs typeface="Wingding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48743" y="4206773"/>
            <a:ext cx="820419" cy="376555"/>
          </a:xfrm>
          <a:custGeom>
            <a:avLst/>
            <a:gdLst/>
            <a:ahLst/>
            <a:cxnLst/>
            <a:rect l="l" t="t" r="r" b="b"/>
            <a:pathLst>
              <a:path w="820419" h="376554">
                <a:moveTo>
                  <a:pt x="700317" y="0"/>
                </a:moveTo>
                <a:lnTo>
                  <a:pt x="694959" y="15279"/>
                </a:lnTo>
                <a:lnTo>
                  <a:pt x="716750" y="24736"/>
                </a:lnTo>
                <a:lnTo>
                  <a:pt x="735490" y="37826"/>
                </a:lnTo>
                <a:lnTo>
                  <a:pt x="763817" y="74909"/>
                </a:lnTo>
                <a:lnTo>
                  <a:pt x="780486" y="124940"/>
                </a:lnTo>
                <a:lnTo>
                  <a:pt x="786042" y="186331"/>
                </a:lnTo>
                <a:lnTo>
                  <a:pt x="784647" y="219533"/>
                </a:lnTo>
                <a:lnTo>
                  <a:pt x="773485" y="276782"/>
                </a:lnTo>
                <a:lnTo>
                  <a:pt x="751086" y="321493"/>
                </a:lnTo>
                <a:lnTo>
                  <a:pt x="717004" y="351655"/>
                </a:lnTo>
                <a:lnTo>
                  <a:pt x="695554" y="361156"/>
                </a:lnTo>
                <a:lnTo>
                  <a:pt x="700317" y="376435"/>
                </a:lnTo>
                <a:lnTo>
                  <a:pt x="751662" y="352350"/>
                </a:lnTo>
                <a:lnTo>
                  <a:pt x="789415" y="310653"/>
                </a:lnTo>
                <a:lnTo>
                  <a:pt x="812632" y="254818"/>
                </a:lnTo>
                <a:lnTo>
                  <a:pt x="820371" y="188316"/>
                </a:lnTo>
                <a:lnTo>
                  <a:pt x="818430" y="153807"/>
                </a:lnTo>
                <a:lnTo>
                  <a:pt x="802903" y="92638"/>
                </a:lnTo>
                <a:lnTo>
                  <a:pt x="772108" y="42843"/>
                </a:lnTo>
                <a:lnTo>
                  <a:pt x="727608" y="9853"/>
                </a:lnTo>
                <a:lnTo>
                  <a:pt x="700317" y="0"/>
                </a:lnTo>
                <a:close/>
              </a:path>
              <a:path w="820419" h="376554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3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7" y="351655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7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47010" y="4091940"/>
            <a:ext cx="1117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534035" algn="l"/>
              </a:tabLst>
            </a:pPr>
            <a:r>
              <a:rPr sz="3200" spc="-625" dirty="0">
                <a:latin typeface="Cambria Math"/>
                <a:cs typeface="Cambria Math"/>
              </a:rPr>
              <a:t>𝑓</a:t>
            </a:r>
            <a:r>
              <a:rPr sz="3450" spc="839" baseline="-15700" dirty="0">
                <a:latin typeface="Cambria Math"/>
                <a:cs typeface="Cambria Math"/>
              </a:rPr>
              <a:t>!</a:t>
            </a:r>
            <a:r>
              <a:rPr sz="3450" baseline="-15700" dirty="0">
                <a:latin typeface="Cambria Math"/>
                <a:cs typeface="Cambria Math"/>
              </a:rPr>
              <a:t>	</a:t>
            </a:r>
            <a:r>
              <a:rPr sz="3200" spc="50" dirty="0">
                <a:latin typeface="Cambria Math"/>
                <a:cs typeface="Cambria Math"/>
              </a:rPr>
              <a:t>ℎ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79620" y="3890508"/>
            <a:ext cx="5209540" cy="1617345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38100">
              <a:spcBef>
                <a:spcPts val="1685"/>
              </a:spcBef>
              <a:tabLst>
                <a:tab pos="4867275" algn="l"/>
              </a:tabLst>
            </a:pPr>
            <a:r>
              <a:rPr sz="3200" spc="-5" dirty="0">
                <a:latin typeface="Cambria Math"/>
                <a:cs typeface="Cambria Math"/>
              </a:rPr>
              <a:t>=&lt;</a:t>
            </a:r>
            <a:r>
              <a:rPr sz="3200" spc="18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𝐡,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𝐫,</a:t>
            </a:r>
            <a:r>
              <a:rPr sz="3200" spc="-16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𝐭</a:t>
            </a:r>
            <a:r>
              <a:rPr sz="3200" spc="18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&gt; =</a:t>
            </a:r>
            <a:r>
              <a:rPr sz="3200" spc="180" dirty="0">
                <a:latin typeface="Cambria Math"/>
                <a:cs typeface="Cambria Math"/>
              </a:rPr>
              <a:t> </a:t>
            </a:r>
            <a:r>
              <a:rPr sz="3200" spc="1630" dirty="0">
                <a:latin typeface="Cambria Math"/>
                <a:cs typeface="Cambria Math"/>
              </a:rPr>
              <a:t>M</a:t>
            </a:r>
            <a:r>
              <a:rPr sz="3200" spc="-170" dirty="0">
                <a:latin typeface="Cambria Math"/>
                <a:cs typeface="Cambria Math"/>
              </a:rPr>
              <a:t> </a:t>
            </a:r>
            <a:r>
              <a:rPr sz="3200" spc="-235" dirty="0">
                <a:latin typeface="Cambria Math"/>
                <a:cs typeface="Cambria Math"/>
              </a:rPr>
              <a:t>𝐡</a:t>
            </a:r>
            <a:r>
              <a:rPr sz="3450" spc="-352" baseline="-15700" dirty="0">
                <a:latin typeface="Cambria Math"/>
                <a:cs typeface="Cambria Math"/>
              </a:rPr>
              <a:t>3</a:t>
            </a:r>
            <a:r>
              <a:rPr sz="3450" spc="652" baseline="-1570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⋅ </a:t>
            </a:r>
            <a:r>
              <a:rPr sz="3200" spc="-365" dirty="0">
                <a:latin typeface="Cambria Math"/>
                <a:cs typeface="Cambria Math"/>
              </a:rPr>
              <a:t>𝐫</a:t>
            </a:r>
            <a:r>
              <a:rPr sz="3450" spc="-547" baseline="-15700" dirty="0">
                <a:latin typeface="Cambria Math"/>
                <a:cs typeface="Cambria Math"/>
              </a:rPr>
              <a:t>3</a:t>
            </a:r>
            <a:r>
              <a:rPr sz="3450" spc="652" baseline="-1570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⋅</a:t>
            </a:r>
            <a:r>
              <a:rPr sz="3200" spc="5" dirty="0">
                <a:latin typeface="Cambria Math"/>
                <a:cs typeface="Cambria Math"/>
              </a:rPr>
              <a:t> </a:t>
            </a:r>
            <a:r>
              <a:rPr sz="3200" spc="-175" dirty="0">
                <a:latin typeface="Cambria Math"/>
                <a:cs typeface="Cambria Math"/>
              </a:rPr>
              <a:t>𝐭</a:t>
            </a:r>
            <a:r>
              <a:rPr sz="3450" spc="-262" baseline="-15700" dirty="0">
                <a:latin typeface="Cambria Math"/>
                <a:cs typeface="Cambria Math"/>
              </a:rPr>
              <a:t>3	</a:t>
            </a:r>
            <a:r>
              <a:rPr sz="3200" dirty="0">
                <a:latin typeface="Cambria Math"/>
                <a:cs typeface="Cambria Math"/>
              </a:rPr>
              <a:t>=</a:t>
            </a:r>
            <a:endParaRPr sz="3200">
              <a:latin typeface="Cambria Math"/>
              <a:cs typeface="Cambria Math"/>
            </a:endParaRPr>
          </a:p>
          <a:p>
            <a:pPr marL="481965" algn="ctr">
              <a:lnSpc>
                <a:spcPts val="2440"/>
              </a:lnSpc>
              <a:spcBef>
                <a:spcPts val="1140"/>
              </a:spcBef>
            </a:pPr>
            <a:r>
              <a:rPr sz="2300" spc="-470" dirty="0">
                <a:latin typeface="Cambria Math"/>
                <a:cs typeface="Cambria Math"/>
              </a:rPr>
              <a:t>3</a:t>
            </a:r>
            <a:endParaRPr sz="2300">
              <a:latin typeface="Cambria Math"/>
              <a:cs typeface="Cambria Math"/>
            </a:endParaRPr>
          </a:p>
          <a:p>
            <a:pPr marL="207645">
              <a:lnSpc>
                <a:spcPts val="3520"/>
              </a:lnSpc>
            </a:pPr>
            <a:r>
              <a:rPr sz="3200" dirty="0">
                <a:latin typeface="Cambria Math"/>
                <a:cs typeface="Cambria Math"/>
              </a:rPr>
              <a:t>&lt;</a:t>
            </a:r>
            <a:r>
              <a:rPr sz="3200" spc="175" dirty="0">
                <a:latin typeface="Cambria Math"/>
                <a:cs typeface="Cambria Math"/>
              </a:rPr>
              <a:t> </a:t>
            </a:r>
            <a:r>
              <a:rPr sz="3200" spc="-5" dirty="0">
                <a:latin typeface="Cambria Math"/>
                <a:cs typeface="Cambria Math"/>
              </a:rPr>
              <a:t>𝐭,</a:t>
            </a:r>
            <a:r>
              <a:rPr sz="3200" spc="-17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𝐫,</a:t>
            </a:r>
            <a:r>
              <a:rPr sz="3200" spc="-17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𝐡</a:t>
            </a:r>
            <a:r>
              <a:rPr sz="3200" spc="18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&gt;</a:t>
            </a:r>
            <a:r>
              <a:rPr sz="3200" spc="-1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=</a:t>
            </a:r>
            <a:r>
              <a:rPr sz="3200" spc="170" dirty="0">
                <a:latin typeface="Cambria Math"/>
                <a:cs typeface="Cambria Math"/>
              </a:rPr>
              <a:t> </a:t>
            </a:r>
            <a:r>
              <a:rPr sz="3200" spc="45" dirty="0">
                <a:latin typeface="Cambria Math"/>
                <a:cs typeface="Cambria Math"/>
              </a:rPr>
              <a:t>𝑓</a:t>
            </a:r>
            <a:r>
              <a:rPr sz="3450" spc="67" baseline="-15700" dirty="0">
                <a:latin typeface="Cambria Math"/>
                <a:cs typeface="Cambria Math"/>
              </a:rPr>
              <a:t>!</a:t>
            </a:r>
            <a:r>
              <a:rPr sz="3200" spc="45" dirty="0">
                <a:latin typeface="Cambria Math"/>
                <a:cs typeface="Cambria Math"/>
              </a:rPr>
              <a:t>(𝑡,</a:t>
            </a:r>
            <a:r>
              <a:rPr sz="3200" spc="-170" dirty="0">
                <a:latin typeface="Cambria Math"/>
                <a:cs typeface="Cambria Math"/>
              </a:rPr>
              <a:t> </a:t>
            </a:r>
            <a:r>
              <a:rPr sz="3200" spc="25" dirty="0">
                <a:latin typeface="Cambria Math"/>
                <a:cs typeface="Cambria Math"/>
              </a:rPr>
              <a:t>ℎ)</a:t>
            </a:r>
            <a:endParaRPr sz="3200">
              <a:latin typeface="Cambria Math"/>
              <a:cs typeface="Cambria Math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CF30C5A-E07D-48A3-950B-87D234743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753" y="1348740"/>
            <a:ext cx="7840079" cy="451052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3119" y="390144"/>
            <a:ext cx="7510272" cy="46329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356806" y="3444773"/>
            <a:ext cx="820419" cy="376555"/>
          </a:xfrm>
          <a:custGeom>
            <a:avLst/>
            <a:gdLst/>
            <a:ahLst/>
            <a:cxnLst/>
            <a:rect l="l" t="t" r="r" b="b"/>
            <a:pathLst>
              <a:path w="820419" h="376554">
                <a:moveTo>
                  <a:pt x="700318" y="0"/>
                </a:moveTo>
                <a:lnTo>
                  <a:pt x="694959" y="15279"/>
                </a:lnTo>
                <a:lnTo>
                  <a:pt x="716750" y="24736"/>
                </a:lnTo>
                <a:lnTo>
                  <a:pt x="735490" y="37826"/>
                </a:lnTo>
                <a:lnTo>
                  <a:pt x="763818" y="74909"/>
                </a:lnTo>
                <a:lnTo>
                  <a:pt x="780486" y="124940"/>
                </a:lnTo>
                <a:lnTo>
                  <a:pt x="786043" y="186331"/>
                </a:lnTo>
                <a:lnTo>
                  <a:pt x="784647" y="219533"/>
                </a:lnTo>
                <a:lnTo>
                  <a:pt x="773485" y="276782"/>
                </a:lnTo>
                <a:lnTo>
                  <a:pt x="751086" y="321493"/>
                </a:lnTo>
                <a:lnTo>
                  <a:pt x="717005" y="351655"/>
                </a:lnTo>
                <a:lnTo>
                  <a:pt x="695555" y="361156"/>
                </a:lnTo>
                <a:lnTo>
                  <a:pt x="700318" y="376435"/>
                </a:lnTo>
                <a:lnTo>
                  <a:pt x="751663" y="352349"/>
                </a:lnTo>
                <a:lnTo>
                  <a:pt x="789416" y="310653"/>
                </a:lnTo>
                <a:lnTo>
                  <a:pt x="812633" y="254818"/>
                </a:lnTo>
                <a:lnTo>
                  <a:pt x="820372" y="188316"/>
                </a:lnTo>
                <a:lnTo>
                  <a:pt x="818431" y="153807"/>
                </a:lnTo>
                <a:lnTo>
                  <a:pt x="802903" y="92638"/>
                </a:lnTo>
                <a:lnTo>
                  <a:pt x="772108" y="42843"/>
                </a:lnTo>
                <a:lnTo>
                  <a:pt x="727608" y="9853"/>
                </a:lnTo>
                <a:lnTo>
                  <a:pt x="700318" y="0"/>
                </a:lnTo>
                <a:close/>
              </a:path>
              <a:path w="820419" h="376554">
                <a:moveTo>
                  <a:pt x="120054" y="0"/>
                </a:moveTo>
                <a:lnTo>
                  <a:pt x="68833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2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7" y="361156"/>
                </a:lnTo>
                <a:lnTo>
                  <a:pt x="103367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5" y="154216"/>
                </a:lnTo>
                <a:lnTo>
                  <a:pt x="46887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16972" y="1348741"/>
            <a:ext cx="8300720" cy="3005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6240" indent="-320040">
              <a:lnSpc>
                <a:spcPts val="3815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95605" algn="l"/>
                <a:tab pos="396240" algn="l"/>
              </a:tabLst>
            </a:pP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Antisymmetric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Relations:</a:t>
            </a:r>
            <a:endParaRPr sz="3200">
              <a:latin typeface="Calibri"/>
              <a:cs typeface="Calibri"/>
            </a:endParaRPr>
          </a:p>
          <a:p>
            <a:pPr marR="10160" algn="ctr">
              <a:lnSpc>
                <a:spcPts val="3815"/>
              </a:lnSpc>
              <a:tabLst>
                <a:tab pos="3335020" algn="l"/>
              </a:tabLst>
            </a:pPr>
            <a:r>
              <a:rPr sz="3200" spc="70" dirty="0">
                <a:latin typeface="Cambria Math"/>
                <a:cs typeface="Cambria Math"/>
              </a:rPr>
              <a:t>𝑟</a:t>
            </a:r>
            <a:r>
              <a:rPr sz="3200" spc="-5" dirty="0">
                <a:latin typeface="Cambria Math"/>
                <a:cs typeface="Cambria Math"/>
              </a:rPr>
              <a:t>(</a:t>
            </a:r>
            <a:r>
              <a:rPr sz="3200" spc="50" dirty="0">
                <a:latin typeface="Cambria Math"/>
                <a:cs typeface="Cambria Math"/>
              </a:rPr>
              <a:t>ℎ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spc="75" dirty="0">
                <a:latin typeface="Cambria Math"/>
                <a:cs typeface="Cambria Math"/>
              </a:rPr>
              <a:t>𝑡</a:t>
            </a:r>
            <a:r>
              <a:rPr sz="3200" dirty="0">
                <a:latin typeface="Cambria Math"/>
                <a:cs typeface="Cambria Math"/>
              </a:rPr>
              <a:t>)</a:t>
            </a:r>
            <a:r>
              <a:rPr sz="3200" spc="18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⇒</a:t>
            </a:r>
            <a:r>
              <a:rPr sz="3200" spc="185" dirty="0">
                <a:latin typeface="Cambria Math"/>
                <a:cs typeface="Cambria Math"/>
              </a:rPr>
              <a:t> </a:t>
            </a:r>
            <a:r>
              <a:rPr sz="3200" spc="-5" dirty="0">
                <a:latin typeface="Cambria Math"/>
                <a:cs typeface="Cambria Math"/>
              </a:rPr>
              <a:t>¬</a:t>
            </a:r>
            <a:r>
              <a:rPr sz="3200" spc="70" dirty="0">
                <a:latin typeface="Cambria Math"/>
                <a:cs typeface="Cambria Math"/>
              </a:rPr>
              <a:t>𝑟</a:t>
            </a:r>
            <a:r>
              <a:rPr sz="3200" spc="-5" dirty="0">
                <a:latin typeface="Cambria Math"/>
                <a:cs typeface="Cambria Math"/>
              </a:rPr>
              <a:t>(</a:t>
            </a:r>
            <a:r>
              <a:rPr sz="3200" spc="75" dirty="0">
                <a:latin typeface="Cambria Math"/>
                <a:cs typeface="Cambria Math"/>
              </a:rPr>
              <a:t>𝑡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spc="50" dirty="0">
                <a:latin typeface="Cambria Math"/>
                <a:cs typeface="Cambria Math"/>
              </a:rPr>
              <a:t>ℎ</a:t>
            </a:r>
            <a:r>
              <a:rPr sz="3200" dirty="0">
                <a:latin typeface="Cambria Math"/>
                <a:cs typeface="Cambria Math"/>
              </a:rPr>
              <a:t>)	∀</a:t>
            </a:r>
            <a:r>
              <a:rPr sz="3200" spc="50" dirty="0">
                <a:latin typeface="Cambria Math"/>
                <a:cs typeface="Cambria Math"/>
              </a:rPr>
              <a:t>ℎ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  <a:p>
            <a:pPr marL="688975" lvl="1" indent="-274320">
              <a:lnSpc>
                <a:spcPts val="3329"/>
              </a:lnSpc>
              <a:spcBef>
                <a:spcPts val="760"/>
              </a:spcBef>
              <a:buClr>
                <a:srgbClr val="60B5CC"/>
              </a:buClr>
              <a:buFont typeface="Wingdings"/>
              <a:buChar char=""/>
              <a:tabLst>
                <a:tab pos="688975" algn="l"/>
              </a:tabLst>
            </a:pPr>
            <a:r>
              <a:rPr sz="2800" b="1" spc="-10" dirty="0">
                <a:solidFill>
                  <a:srgbClr val="008000"/>
                </a:solidFill>
                <a:latin typeface="Calibri"/>
                <a:cs typeface="Calibri"/>
              </a:rPr>
              <a:t>Example</a:t>
            </a:r>
            <a:r>
              <a:rPr sz="2800" spc="-10" dirty="0">
                <a:latin typeface="Calibri"/>
                <a:cs typeface="Calibri"/>
              </a:rPr>
              <a:t>: Hypernym</a:t>
            </a:r>
            <a:endParaRPr sz="2800">
              <a:latin typeface="Calibri"/>
              <a:cs typeface="Calibri"/>
            </a:endParaRPr>
          </a:p>
          <a:p>
            <a:pPr marL="396240" indent="-320040">
              <a:lnSpc>
                <a:spcPts val="381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95605" algn="l"/>
                <a:tab pos="396240" algn="l"/>
              </a:tabLst>
            </a:pP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DistMult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cannot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model </a:t>
            </a:r>
            <a:r>
              <a:rPr sz="3200" spc="-10" dirty="0">
                <a:latin typeface="Calibri"/>
                <a:cs typeface="Calibri"/>
              </a:rPr>
              <a:t>antisymmetric relations</a:t>
            </a:r>
            <a:endParaRPr sz="3200">
              <a:latin typeface="Calibri"/>
              <a:cs typeface="Calibri"/>
            </a:endParaRPr>
          </a:p>
          <a:p>
            <a:pPr marL="76200">
              <a:spcBef>
                <a:spcPts val="70"/>
              </a:spcBef>
              <a:tabLst>
                <a:tab pos="572135" algn="l"/>
                <a:tab pos="1408430" algn="l"/>
              </a:tabLst>
            </a:pPr>
            <a:r>
              <a:rPr sz="3200" spc="-35" dirty="0">
                <a:latin typeface="Cambria Math"/>
                <a:cs typeface="Cambria Math"/>
              </a:rPr>
              <a:t>𝑓</a:t>
            </a:r>
            <a:r>
              <a:rPr sz="3450" spc="-52" baseline="-15700" dirty="0">
                <a:latin typeface="Cambria Math"/>
                <a:cs typeface="Cambria Math"/>
              </a:rPr>
              <a:t>!	</a:t>
            </a:r>
            <a:r>
              <a:rPr sz="3200" spc="25" dirty="0">
                <a:latin typeface="Cambria Math"/>
                <a:cs typeface="Cambria Math"/>
              </a:rPr>
              <a:t>ℎ,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𝑡	</a:t>
            </a:r>
            <a:r>
              <a:rPr sz="3200" spc="-5" dirty="0">
                <a:latin typeface="Cambria Math"/>
                <a:cs typeface="Cambria Math"/>
              </a:rPr>
              <a:t>=&lt;</a:t>
            </a:r>
            <a:r>
              <a:rPr sz="3200" spc="17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𝐡,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𝐫,</a:t>
            </a:r>
            <a:r>
              <a:rPr sz="3200" spc="-17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𝐭</a:t>
            </a:r>
            <a:r>
              <a:rPr sz="3200" spc="17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&gt;</a:t>
            </a:r>
            <a:r>
              <a:rPr sz="3200" spc="-1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=</a:t>
            </a:r>
            <a:r>
              <a:rPr sz="3200" spc="-1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&lt;</a:t>
            </a:r>
            <a:r>
              <a:rPr sz="3200" spc="180" dirty="0">
                <a:latin typeface="Cambria Math"/>
                <a:cs typeface="Cambria Math"/>
              </a:rPr>
              <a:t> </a:t>
            </a:r>
            <a:r>
              <a:rPr sz="3200" spc="-5" dirty="0">
                <a:latin typeface="Cambria Math"/>
                <a:cs typeface="Cambria Math"/>
              </a:rPr>
              <a:t>𝐭,</a:t>
            </a:r>
            <a:r>
              <a:rPr sz="3200" spc="-17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𝐫,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𝐡</a:t>
            </a:r>
            <a:r>
              <a:rPr sz="3200" spc="18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&gt;=</a:t>
            </a:r>
            <a:r>
              <a:rPr sz="3200" spc="175" dirty="0">
                <a:latin typeface="Cambria Math"/>
                <a:cs typeface="Cambria Math"/>
              </a:rPr>
              <a:t> </a:t>
            </a:r>
            <a:r>
              <a:rPr sz="3200" spc="45" dirty="0">
                <a:latin typeface="Cambria Math"/>
                <a:cs typeface="Cambria Math"/>
              </a:rPr>
              <a:t>𝑓</a:t>
            </a:r>
            <a:r>
              <a:rPr sz="3450" spc="67" baseline="-15700" dirty="0">
                <a:latin typeface="Cambria Math"/>
                <a:cs typeface="Cambria Math"/>
              </a:rPr>
              <a:t>!</a:t>
            </a:r>
            <a:r>
              <a:rPr sz="3200" spc="45" dirty="0">
                <a:latin typeface="Cambria Math"/>
                <a:cs typeface="Cambria Math"/>
              </a:rPr>
              <a:t>(𝑡,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spc="25" dirty="0">
                <a:latin typeface="Cambria Math"/>
                <a:cs typeface="Cambria Math"/>
              </a:rPr>
              <a:t>ℎ)</a:t>
            </a:r>
            <a:r>
              <a:rPr sz="3200" spc="10" dirty="0"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FF0000"/>
                </a:solidFill>
                <a:latin typeface="Wingdings"/>
                <a:cs typeface="Wingdings"/>
              </a:rPr>
              <a:t></a:t>
            </a:r>
            <a:endParaRPr sz="3200">
              <a:latin typeface="Wingdings"/>
              <a:cs typeface="Wingdings"/>
            </a:endParaRPr>
          </a:p>
          <a:p>
            <a:pPr marL="688975" lvl="1" indent="-274320">
              <a:spcBef>
                <a:spcPts val="665"/>
              </a:spcBef>
              <a:buClr>
                <a:srgbClr val="60B5CC"/>
              </a:buClr>
              <a:buFont typeface="Wingdings"/>
              <a:buChar char=""/>
              <a:tabLst>
                <a:tab pos="688975" algn="l"/>
              </a:tabLst>
            </a:pPr>
            <a:r>
              <a:rPr sz="2800" spc="25" dirty="0">
                <a:latin typeface="Cambria Math"/>
                <a:cs typeface="Cambria Math"/>
              </a:rPr>
              <a:t>𝑟(ℎ,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30" dirty="0">
                <a:latin typeface="Cambria Math"/>
                <a:cs typeface="Cambria Math"/>
              </a:rPr>
              <a:t>𝑡)</a:t>
            </a:r>
            <a:r>
              <a:rPr sz="2800" spc="1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30" dirty="0">
                <a:latin typeface="Cambria Math"/>
                <a:cs typeface="Cambria Math"/>
              </a:rPr>
              <a:t>𝑟(𝑡,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20" dirty="0">
                <a:latin typeface="Cambria Math"/>
                <a:cs typeface="Cambria Math"/>
              </a:rPr>
              <a:t>ℎ) </a:t>
            </a:r>
            <a:r>
              <a:rPr sz="2800" spc="-25" dirty="0">
                <a:latin typeface="Calibri"/>
                <a:cs typeface="Calibri"/>
              </a:rPr>
              <a:t>always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have</a:t>
            </a:r>
            <a:r>
              <a:rPr sz="2800" spc="-5" dirty="0">
                <a:latin typeface="Calibri"/>
                <a:cs typeface="Calibri"/>
              </a:rPr>
              <a:t> same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score!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CBC6454-2710-4B76-B6F7-85D183C51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50" y="1348741"/>
            <a:ext cx="8933942" cy="34497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7" y="347472"/>
            <a:ext cx="7031735" cy="42671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915613" y="3939974"/>
            <a:ext cx="716280" cy="329565"/>
          </a:xfrm>
          <a:custGeom>
            <a:avLst/>
            <a:gdLst/>
            <a:ahLst/>
            <a:cxnLst/>
            <a:rect l="l" t="t" r="r" b="b"/>
            <a:pathLst>
              <a:path w="716280" h="329564">
                <a:moveTo>
                  <a:pt x="611223" y="0"/>
                </a:moveTo>
                <a:lnTo>
                  <a:pt x="606534" y="13370"/>
                </a:lnTo>
                <a:lnTo>
                  <a:pt x="625601" y="21644"/>
                </a:lnTo>
                <a:lnTo>
                  <a:pt x="641998" y="33099"/>
                </a:lnTo>
                <a:lnTo>
                  <a:pt x="666785" y="65547"/>
                </a:lnTo>
                <a:lnTo>
                  <a:pt x="681370" y="109324"/>
                </a:lnTo>
                <a:lnTo>
                  <a:pt x="686231" y="163041"/>
                </a:lnTo>
                <a:lnTo>
                  <a:pt x="685010" y="192092"/>
                </a:lnTo>
                <a:lnTo>
                  <a:pt x="675243" y="242185"/>
                </a:lnTo>
                <a:lnTo>
                  <a:pt x="655645" y="281307"/>
                </a:lnTo>
                <a:lnTo>
                  <a:pt x="625823" y="307699"/>
                </a:lnTo>
                <a:lnTo>
                  <a:pt x="607054" y="316011"/>
                </a:lnTo>
                <a:lnTo>
                  <a:pt x="611223" y="329382"/>
                </a:lnTo>
                <a:lnTo>
                  <a:pt x="656150" y="308306"/>
                </a:lnTo>
                <a:lnTo>
                  <a:pt x="689183" y="271821"/>
                </a:lnTo>
                <a:lnTo>
                  <a:pt x="709498" y="222966"/>
                </a:lnTo>
                <a:lnTo>
                  <a:pt x="716269" y="164777"/>
                </a:lnTo>
                <a:lnTo>
                  <a:pt x="714571" y="134581"/>
                </a:lnTo>
                <a:lnTo>
                  <a:pt x="700985" y="81059"/>
                </a:lnTo>
                <a:lnTo>
                  <a:pt x="674039" y="37488"/>
                </a:lnTo>
                <a:lnTo>
                  <a:pt x="635102" y="8621"/>
                </a:lnTo>
                <a:lnTo>
                  <a:pt x="611223" y="0"/>
                </a:lnTo>
                <a:close/>
              </a:path>
              <a:path w="716280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50" y="296130"/>
                </a:lnTo>
                <a:lnTo>
                  <a:pt x="49573" y="263227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40"/>
                </a:lnTo>
                <a:lnTo>
                  <a:pt x="41027" y="86193"/>
                </a:lnTo>
                <a:lnTo>
                  <a:pt x="60657" y="47733"/>
                </a:lnTo>
                <a:lnTo>
                  <a:pt x="90739" y="21644"/>
                </a:lnTo>
                <a:lnTo>
                  <a:pt x="109736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26423" y="3939974"/>
            <a:ext cx="716280" cy="329565"/>
          </a:xfrm>
          <a:custGeom>
            <a:avLst/>
            <a:gdLst/>
            <a:ahLst/>
            <a:cxnLst/>
            <a:rect l="l" t="t" r="r" b="b"/>
            <a:pathLst>
              <a:path w="716279" h="329564">
                <a:moveTo>
                  <a:pt x="611221" y="0"/>
                </a:moveTo>
                <a:lnTo>
                  <a:pt x="606534" y="13370"/>
                </a:lnTo>
                <a:lnTo>
                  <a:pt x="625601" y="21644"/>
                </a:lnTo>
                <a:lnTo>
                  <a:pt x="641998" y="33099"/>
                </a:lnTo>
                <a:lnTo>
                  <a:pt x="666784" y="65547"/>
                </a:lnTo>
                <a:lnTo>
                  <a:pt x="681369" y="109324"/>
                </a:lnTo>
                <a:lnTo>
                  <a:pt x="686231" y="163041"/>
                </a:lnTo>
                <a:lnTo>
                  <a:pt x="685010" y="192092"/>
                </a:lnTo>
                <a:lnTo>
                  <a:pt x="675243" y="242185"/>
                </a:lnTo>
                <a:lnTo>
                  <a:pt x="655645" y="281307"/>
                </a:lnTo>
                <a:lnTo>
                  <a:pt x="625823" y="307699"/>
                </a:lnTo>
                <a:lnTo>
                  <a:pt x="607054" y="316011"/>
                </a:lnTo>
                <a:lnTo>
                  <a:pt x="611221" y="329382"/>
                </a:lnTo>
                <a:lnTo>
                  <a:pt x="656149" y="308306"/>
                </a:lnTo>
                <a:lnTo>
                  <a:pt x="689183" y="271821"/>
                </a:lnTo>
                <a:lnTo>
                  <a:pt x="709498" y="222966"/>
                </a:lnTo>
                <a:lnTo>
                  <a:pt x="716269" y="164777"/>
                </a:lnTo>
                <a:lnTo>
                  <a:pt x="714571" y="134581"/>
                </a:lnTo>
                <a:lnTo>
                  <a:pt x="700985" y="81059"/>
                </a:lnTo>
                <a:lnTo>
                  <a:pt x="674039" y="37488"/>
                </a:lnTo>
                <a:lnTo>
                  <a:pt x="635101" y="8621"/>
                </a:lnTo>
                <a:lnTo>
                  <a:pt x="611221" y="0"/>
                </a:lnTo>
                <a:close/>
              </a:path>
              <a:path w="716279" h="329564">
                <a:moveTo>
                  <a:pt x="105048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3"/>
                </a:lnTo>
                <a:lnTo>
                  <a:pt x="60657" y="47733"/>
                </a:lnTo>
                <a:lnTo>
                  <a:pt x="90739" y="21644"/>
                </a:lnTo>
                <a:lnTo>
                  <a:pt x="109735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91309" y="1348740"/>
            <a:ext cx="7806055" cy="4859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3540" indent="-320040">
              <a:lnSpc>
                <a:spcPts val="3815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82905" algn="l"/>
                <a:tab pos="383540" algn="l"/>
              </a:tabLst>
            </a:pPr>
            <a:r>
              <a:rPr sz="3200" b="1" spc="-20" dirty="0">
                <a:solidFill>
                  <a:srgbClr val="0000FF"/>
                </a:solidFill>
                <a:latin typeface="Calibri"/>
                <a:cs typeface="Calibri"/>
              </a:rPr>
              <a:t>Inverse </a:t>
            </a:r>
            <a:r>
              <a:rPr sz="3200" b="1" spc="-10" dirty="0">
                <a:latin typeface="Calibri"/>
                <a:cs typeface="Calibri"/>
              </a:rPr>
              <a:t>Relations:</a:t>
            </a:r>
            <a:endParaRPr sz="3200">
              <a:latin typeface="Calibri"/>
              <a:cs typeface="Calibri"/>
            </a:endParaRPr>
          </a:p>
          <a:p>
            <a:pPr marL="46990" algn="ctr">
              <a:lnSpc>
                <a:spcPts val="3815"/>
              </a:lnSpc>
            </a:pPr>
            <a:r>
              <a:rPr sz="3200" spc="-350" dirty="0">
                <a:solidFill>
                  <a:srgbClr val="008000"/>
                </a:solidFill>
                <a:latin typeface="Cambria Math"/>
                <a:cs typeface="Cambria Math"/>
              </a:rPr>
              <a:t>𝑟</a:t>
            </a:r>
            <a:r>
              <a:rPr sz="3450" spc="82" baseline="-15700" dirty="0">
                <a:solidFill>
                  <a:srgbClr val="008000"/>
                </a:solidFill>
                <a:latin typeface="Cambria Math"/>
                <a:cs typeface="Cambria Math"/>
              </a:rPr>
              <a:t>#</a:t>
            </a:r>
            <a:r>
              <a:rPr sz="3200" spc="-5" dirty="0">
                <a:latin typeface="Cambria Math"/>
                <a:cs typeface="Cambria Math"/>
              </a:rPr>
              <a:t>(</a:t>
            </a:r>
            <a:r>
              <a:rPr sz="3200" spc="50" dirty="0">
                <a:latin typeface="Cambria Math"/>
                <a:cs typeface="Cambria Math"/>
              </a:rPr>
              <a:t>ℎ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spc="75" dirty="0">
                <a:latin typeface="Cambria Math"/>
                <a:cs typeface="Cambria Math"/>
              </a:rPr>
              <a:t>𝑡</a:t>
            </a:r>
            <a:r>
              <a:rPr sz="3200" dirty="0">
                <a:latin typeface="Cambria Math"/>
                <a:cs typeface="Cambria Math"/>
              </a:rPr>
              <a:t>)</a:t>
            </a:r>
            <a:r>
              <a:rPr sz="3200" spc="18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⇒</a:t>
            </a:r>
            <a:r>
              <a:rPr sz="3200" spc="185" dirty="0">
                <a:latin typeface="Cambria Math"/>
                <a:cs typeface="Cambria Math"/>
              </a:rPr>
              <a:t> </a:t>
            </a:r>
            <a:r>
              <a:rPr sz="3200" spc="-425" dirty="0">
                <a:solidFill>
                  <a:srgbClr val="C00000"/>
                </a:solidFill>
                <a:latin typeface="Cambria Math"/>
                <a:cs typeface="Cambria Math"/>
              </a:rPr>
              <a:t>𝑟</a:t>
            </a:r>
            <a:r>
              <a:rPr sz="3450" spc="862" baseline="-15700" dirty="0">
                <a:solidFill>
                  <a:srgbClr val="C00000"/>
                </a:solidFill>
                <a:latin typeface="Cambria Math"/>
                <a:cs typeface="Cambria Math"/>
              </a:rPr>
              <a:t>"</a:t>
            </a:r>
            <a:r>
              <a:rPr sz="3200" spc="-5" dirty="0">
                <a:latin typeface="Cambria Math"/>
                <a:cs typeface="Cambria Math"/>
              </a:rPr>
              <a:t>(</a:t>
            </a:r>
            <a:r>
              <a:rPr sz="3200" spc="75" dirty="0">
                <a:latin typeface="Cambria Math"/>
                <a:cs typeface="Cambria Math"/>
              </a:rPr>
              <a:t>𝑡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spc="50" dirty="0">
                <a:latin typeface="Cambria Math"/>
                <a:cs typeface="Cambria Math"/>
              </a:rPr>
              <a:t>ℎ</a:t>
            </a:r>
            <a:r>
              <a:rPr sz="3200" dirty="0">
                <a:latin typeface="Cambria Math"/>
                <a:cs typeface="Cambria Math"/>
              </a:rPr>
              <a:t>)</a:t>
            </a:r>
            <a:endParaRPr sz="3200">
              <a:latin typeface="Cambria Math"/>
              <a:cs typeface="Cambria Math"/>
            </a:endParaRPr>
          </a:p>
          <a:p>
            <a:pPr marL="676275" lvl="1" indent="-274955">
              <a:lnSpc>
                <a:spcPts val="3329"/>
              </a:lnSpc>
              <a:spcBef>
                <a:spcPts val="760"/>
              </a:spcBef>
              <a:buClr>
                <a:srgbClr val="60B5CC"/>
              </a:buClr>
              <a:buFont typeface="Wingdings"/>
              <a:buChar char=""/>
              <a:tabLst>
                <a:tab pos="676275" algn="l"/>
              </a:tabLst>
            </a:pPr>
            <a:r>
              <a:rPr sz="2800" b="1" spc="-10" dirty="0">
                <a:solidFill>
                  <a:srgbClr val="008000"/>
                </a:solidFill>
                <a:latin typeface="Calibri"/>
                <a:cs typeface="Calibri"/>
              </a:rPr>
              <a:t>Example</a:t>
            </a:r>
            <a:r>
              <a:rPr sz="2800" b="1" spc="-1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(Advisor,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Advisee)</a:t>
            </a:r>
            <a:endParaRPr sz="2800">
              <a:latin typeface="Calibri"/>
              <a:cs typeface="Calibri"/>
            </a:endParaRPr>
          </a:p>
          <a:p>
            <a:pPr marL="383540" indent="-320040">
              <a:lnSpc>
                <a:spcPts val="381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82905" algn="l"/>
                <a:tab pos="383540" algn="l"/>
              </a:tabLst>
            </a:pP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DistMult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cannot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model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inverse</a:t>
            </a:r>
            <a:r>
              <a:rPr sz="3200" spc="-10" dirty="0">
                <a:latin typeface="Calibri"/>
                <a:cs typeface="Calibri"/>
              </a:rPr>
              <a:t> relations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Wingdings"/>
                <a:cs typeface="Wingdings"/>
              </a:rPr>
              <a:t></a:t>
            </a:r>
            <a:endParaRPr sz="3200">
              <a:latin typeface="Wingdings"/>
              <a:cs typeface="Wingdings"/>
            </a:endParaRPr>
          </a:p>
          <a:p>
            <a:pPr marL="676275" lvl="1" indent="-274955">
              <a:spcBef>
                <a:spcPts val="665"/>
              </a:spcBef>
              <a:buClr>
                <a:srgbClr val="60B5CC"/>
              </a:buClr>
              <a:buFont typeface="Wingdings"/>
              <a:buChar char=""/>
              <a:tabLst>
                <a:tab pos="676275" algn="l"/>
              </a:tabLst>
            </a:pPr>
            <a:r>
              <a:rPr sz="2800" spc="-5" dirty="0">
                <a:latin typeface="Calibri"/>
                <a:cs typeface="Calibri"/>
              </a:rPr>
              <a:t>If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model </a:t>
            </a:r>
            <a:r>
              <a:rPr sz="2800" spc="-20" dirty="0">
                <a:latin typeface="Calibri"/>
                <a:cs typeface="Calibri"/>
              </a:rPr>
              <a:t>inverse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relations:</a:t>
            </a:r>
            <a:endParaRPr sz="2800">
              <a:latin typeface="Calibri"/>
              <a:cs typeface="Calibri"/>
            </a:endParaRPr>
          </a:p>
          <a:p>
            <a:pPr marL="401320">
              <a:spcBef>
                <a:spcPts val="45"/>
              </a:spcBef>
              <a:tabLst>
                <a:tab pos="940435" algn="l"/>
                <a:tab pos="1670050" algn="l"/>
                <a:tab pos="6650990" algn="l"/>
              </a:tabLst>
            </a:pPr>
            <a:r>
              <a:rPr sz="2800" spc="-550" dirty="0">
                <a:latin typeface="Cambria Math"/>
                <a:cs typeface="Cambria Math"/>
              </a:rPr>
              <a:t>𝑓</a:t>
            </a:r>
            <a:r>
              <a:rPr sz="3000" spc="37" baseline="-16666" dirty="0">
                <a:solidFill>
                  <a:srgbClr val="008000"/>
                </a:solidFill>
                <a:latin typeface="Cambria Math"/>
                <a:cs typeface="Cambria Math"/>
              </a:rPr>
              <a:t>*</a:t>
            </a:r>
            <a:r>
              <a:rPr sz="2550" spc="97" baseline="-32679" dirty="0">
                <a:solidFill>
                  <a:srgbClr val="008000"/>
                </a:solidFill>
                <a:latin typeface="Cambria Math"/>
                <a:cs typeface="Cambria Math"/>
              </a:rPr>
              <a:t>3</a:t>
            </a:r>
            <a:r>
              <a:rPr sz="2550" baseline="-32679" dirty="0">
                <a:solidFill>
                  <a:srgbClr val="008000"/>
                </a:solidFill>
                <a:latin typeface="Cambria Math"/>
                <a:cs typeface="Cambria Math"/>
              </a:rPr>
              <a:t>	</a:t>
            </a:r>
            <a:r>
              <a:rPr sz="2800" spc="40" dirty="0">
                <a:latin typeface="Cambria Math"/>
                <a:cs typeface="Cambria Math"/>
              </a:rPr>
              <a:t>ℎ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𝑡	</a:t>
            </a:r>
            <a:r>
              <a:rPr sz="2800" spc="-5" dirty="0">
                <a:latin typeface="Cambria Math"/>
                <a:cs typeface="Cambria Math"/>
              </a:rPr>
              <a:t>=</a:t>
            </a:r>
            <a:r>
              <a:rPr sz="2800" dirty="0">
                <a:latin typeface="Cambria Math"/>
                <a:cs typeface="Cambria Math"/>
              </a:rPr>
              <a:t>&lt;</a:t>
            </a:r>
            <a:r>
              <a:rPr sz="2800" spc="16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𝐡,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spc="-220" dirty="0">
                <a:solidFill>
                  <a:srgbClr val="008000"/>
                </a:solidFill>
                <a:latin typeface="Cambria Math"/>
                <a:cs typeface="Cambria Math"/>
              </a:rPr>
              <a:t>𝐫</a:t>
            </a:r>
            <a:r>
              <a:rPr sz="3000" spc="284" baseline="-16666" dirty="0">
                <a:solidFill>
                  <a:srgbClr val="008000"/>
                </a:solidFill>
                <a:latin typeface="Cambria Math"/>
                <a:cs typeface="Cambria Math"/>
              </a:rPr>
              <a:t>7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𝐭</a:t>
            </a:r>
            <a:r>
              <a:rPr sz="2800" spc="16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&gt;</a:t>
            </a:r>
            <a:r>
              <a:rPr sz="2800" spc="-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-1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&lt;</a:t>
            </a:r>
            <a:r>
              <a:rPr sz="2800" spc="16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𝐭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spc="-220" dirty="0">
                <a:solidFill>
                  <a:srgbClr val="C00000"/>
                </a:solidFill>
                <a:latin typeface="Cambria Math"/>
                <a:cs typeface="Cambria Math"/>
              </a:rPr>
              <a:t>𝐫</a:t>
            </a:r>
            <a:r>
              <a:rPr sz="3000" baseline="-16666" dirty="0">
                <a:solidFill>
                  <a:srgbClr val="C00000"/>
                </a:solidFill>
                <a:latin typeface="Cambria Math"/>
                <a:cs typeface="Cambria Math"/>
              </a:rPr>
              <a:t>𝟏 </a:t>
            </a:r>
            <a:r>
              <a:rPr sz="3000" spc="-187" baseline="-16666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𝐡</a:t>
            </a:r>
            <a:r>
              <a:rPr sz="2800" spc="16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&gt;=</a:t>
            </a:r>
            <a:r>
              <a:rPr sz="2800" spc="155" dirty="0">
                <a:latin typeface="Cambria Math"/>
                <a:cs typeface="Cambria Math"/>
              </a:rPr>
              <a:t> </a:t>
            </a:r>
            <a:r>
              <a:rPr sz="2800" spc="-550" dirty="0">
                <a:latin typeface="Cambria Math"/>
                <a:cs typeface="Cambria Math"/>
              </a:rPr>
              <a:t>𝑓</a:t>
            </a:r>
            <a:r>
              <a:rPr sz="3000" spc="37" baseline="-16666" dirty="0">
                <a:solidFill>
                  <a:srgbClr val="C00000"/>
                </a:solidFill>
                <a:latin typeface="Cambria Math"/>
                <a:cs typeface="Cambria Math"/>
              </a:rPr>
              <a:t>*</a:t>
            </a:r>
            <a:r>
              <a:rPr sz="2550" spc="97" baseline="-32679" dirty="0">
                <a:solidFill>
                  <a:srgbClr val="C00000"/>
                </a:solidFill>
                <a:latin typeface="Cambria Math"/>
                <a:cs typeface="Cambria Math"/>
              </a:rPr>
              <a:t>4</a:t>
            </a:r>
            <a:r>
              <a:rPr sz="2550" baseline="-32679" dirty="0">
                <a:solidFill>
                  <a:srgbClr val="C00000"/>
                </a:solidFill>
                <a:latin typeface="Cambria Math"/>
                <a:cs typeface="Cambria Math"/>
              </a:rPr>
              <a:t>	</a:t>
            </a:r>
            <a:r>
              <a:rPr sz="2800" spc="60" dirty="0">
                <a:latin typeface="Cambria Math"/>
                <a:cs typeface="Cambria Math"/>
              </a:rPr>
              <a:t>𝑡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ℎ</a:t>
            </a:r>
            <a:endParaRPr sz="2800">
              <a:latin typeface="Cambria Math"/>
              <a:cs typeface="Cambria Math"/>
            </a:endParaRPr>
          </a:p>
          <a:p>
            <a:pPr marL="676275" lvl="1" indent="-274955">
              <a:spcBef>
                <a:spcPts val="935"/>
              </a:spcBef>
              <a:buClr>
                <a:srgbClr val="60B5CC"/>
              </a:buClr>
              <a:buFont typeface="Wingdings"/>
              <a:buChar char=""/>
              <a:tabLst>
                <a:tab pos="676275" algn="l"/>
              </a:tabLst>
            </a:pPr>
            <a:r>
              <a:rPr sz="2800" spc="-5" dirty="0">
                <a:latin typeface="Calibri"/>
                <a:cs typeface="Calibri"/>
              </a:rPr>
              <a:t>This means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90" dirty="0">
                <a:solidFill>
                  <a:srgbClr val="008000"/>
                </a:solidFill>
                <a:latin typeface="Cambria Math"/>
                <a:cs typeface="Cambria Math"/>
              </a:rPr>
              <a:t>𝐫</a:t>
            </a:r>
            <a:r>
              <a:rPr sz="3000" spc="-135" baseline="-16666" dirty="0">
                <a:solidFill>
                  <a:srgbClr val="008000"/>
                </a:solidFill>
                <a:latin typeface="Cambria Math"/>
                <a:cs typeface="Cambria Math"/>
              </a:rPr>
              <a:t>7</a:t>
            </a:r>
            <a:r>
              <a:rPr sz="3000" spc="187" baseline="-16666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45" dirty="0">
                <a:latin typeface="Cambria Math"/>
                <a:cs typeface="Cambria Math"/>
              </a:rPr>
              <a:t> </a:t>
            </a:r>
            <a:r>
              <a:rPr sz="2800" spc="20" dirty="0">
                <a:solidFill>
                  <a:srgbClr val="C00000"/>
                </a:solidFill>
                <a:latin typeface="Cambria Math"/>
                <a:cs typeface="Cambria Math"/>
              </a:rPr>
              <a:t>𝐫</a:t>
            </a:r>
            <a:r>
              <a:rPr sz="3000" spc="30" baseline="-16666" dirty="0">
                <a:solidFill>
                  <a:srgbClr val="C00000"/>
                </a:solidFill>
                <a:latin typeface="Cambria Math"/>
                <a:cs typeface="Cambria Math"/>
              </a:rPr>
              <a:t>(</a:t>
            </a:r>
            <a:endParaRPr sz="3000" baseline="-16666">
              <a:latin typeface="Cambria Math"/>
              <a:cs typeface="Cambria Math"/>
            </a:endParaRPr>
          </a:p>
          <a:p>
            <a:pPr marL="676275" marR="30480" lvl="1" indent="-274320">
              <a:lnSpc>
                <a:spcPct val="99600"/>
              </a:lnSpc>
              <a:spcBef>
                <a:spcPts val="760"/>
              </a:spcBef>
              <a:buClr>
                <a:srgbClr val="60B5CC"/>
              </a:buClr>
              <a:buFont typeface="Wingdings"/>
              <a:buChar char=""/>
              <a:tabLst>
                <a:tab pos="676275" algn="l"/>
              </a:tabLst>
            </a:pPr>
            <a:r>
              <a:rPr sz="2800" dirty="0">
                <a:latin typeface="Calibri"/>
                <a:cs typeface="Calibri"/>
              </a:rPr>
              <a:t>But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semantically </a:t>
            </a:r>
            <a:r>
              <a:rPr sz="2800" spc="-5" dirty="0">
                <a:latin typeface="Calibri"/>
                <a:cs typeface="Calibri"/>
              </a:rPr>
              <a:t>this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not </a:t>
            </a:r>
            <a:r>
              <a:rPr sz="2800" spc="-25" dirty="0">
                <a:latin typeface="Calibri"/>
                <a:cs typeface="Calibri"/>
              </a:rPr>
              <a:t>make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sense: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The 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embedding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of </a:t>
            </a:r>
            <a:r>
              <a:rPr sz="2800" b="1" spc="-20" dirty="0">
                <a:latin typeface="Calibri"/>
                <a:cs typeface="Calibri"/>
              </a:rPr>
              <a:t>“Advisor”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should not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be</a:t>
            </a:r>
            <a:r>
              <a:rPr sz="2800" b="1" dirty="0">
                <a:latin typeface="Calibri"/>
                <a:cs typeface="Calibri"/>
              </a:rPr>
              <a:t> the </a:t>
            </a:r>
            <a:r>
              <a:rPr sz="2800" b="1" spc="-5" dirty="0">
                <a:latin typeface="Calibri"/>
                <a:cs typeface="Calibri"/>
              </a:rPr>
              <a:t>same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with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55" dirty="0">
                <a:latin typeface="Calibri"/>
                <a:cs typeface="Calibri"/>
              </a:rPr>
              <a:t>“Advisee”.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E3AB8C1-5322-4971-B055-1343C6EF1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9" y="1191272"/>
            <a:ext cx="8423903" cy="510135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6168" y="365760"/>
            <a:ext cx="7632192" cy="49987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536274" y="1876207"/>
            <a:ext cx="824865" cy="353060"/>
          </a:xfrm>
          <a:custGeom>
            <a:avLst/>
            <a:gdLst/>
            <a:ahLst/>
            <a:cxnLst/>
            <a:rect l="l" t="t" r="r" b="b"/>
            <a:pathLst>
              <a:path w="824864" h="353060">
                <a:moveTo>
                  <a:pt x="712030" y="0"/>
                </a:moveTo>
                <a:lnTo>
                  <a:pt x="707007" y="14325"/>
                </a:lnTo>
                <a:lnTo>
                  <a:pt x="727436" y="23190"/>
                </a:lnTo>
                <a:lnTo>
                  <a:pt x="745005" y="35463"/>
                </a:lnTo>
                <a:lnTo>
                  <a:pt x="771561" y="70228"/>
                </a:lnTo>
                <a:lnTo>
                  <a:pt x="787189" y="117132"/>
                </a:lnTo>
                <a:lnTo>
                  <a:pt x="792398" y="174687"/>
                </a:lnTo>
                <a:lnTo>
                  <a:pt x="791090" y="205813"/>
                </a:lnTo>
                <a:lnTo>
                  <a:pt x="780625" y="259484"/>
                </a:lnTo>
                <a:lnTo>
                  <a:pt x="759626" y="301400"/>
                </a:lnTo>
                <a:lnTo>
                  <a:pt x="727675" y="329677"/>
                </a:lnTo>
                <a:lnTo>
                  <a:pt x="707566" y="338584"/>
                </a:lnTo>
                <a:lnTo>
                  <a:pt x="712030" y="352908"/>
                </a:lnTo>
                <a:lnTo>
                  <a:pt x="760167" y="330329"/>
                </a:lnTo>
                <a:lnTo>
                  <a:pt x="795561" y="291238"/>
                </a:lnTo>
                <a:lnTo>
                  <a:pt x="817326" y="238892"/>
                </a:lnTo>
                <a:lnTo>
                  <a:pt x="824581" y="176547"/>
                </a:lnTo>
                <a:lnTo>
                  <a:pt x="822762" y="144195"/>
                </a:lnTo>
                <a:lnTo>
                  <a:pt x="808205" y="86849"/>
                </a:lnTo>
                <a:lnTo>
                  <a:pt x="779335" y="40166"/>
                </a:lnTo>
                <a:lnTo>
                  <a:pt x="737616" y="9238"/>
                </a:lnTo>
                <a:lnTo>
                  <a:pt x="712030" y="0"/>
                </a:lnTo>
                <a:close/>
              </a:path>
              <a:path w="824864" h="353060">
                <a:moveTo>
                  <a:pt x="112551" y="0"/>
                </a:moveTo>
                <a:lnTo>
                  <a:pt x="64531" y="22626"/>
                </a:lnTo>
                <a:lnTo>
                  <a:pt x="29114" y="61856"/>
                </a:lnTo>
                <a:lnTo>
                  <a:pt x="7278" y="114295"/>
                </a:lnTo>
                <a:lnTo>
                  <a:pt x="0" y="176547"/>
                </a:lnTo>
                <a:lnTo>
                  <a:pt x="1813" y="208969"/>
                </a:lnTo>
                <a:lnTo>
                  <a:pt x="16324" y="266315"/>
                </a:lnTo>
                <a:lnTo>
                  <a:pt x="45125" y="312847"/>
                </a:lnTo>
                <a:lnTo>
                  <a:pt x="86890" y="343682"/>
                </a:lnTo>
                <a:lnTo>
                  <a:pt x="112551" y="352908"/>
                </a:lnTo>
                <a:lnTo>
                  <a:pt x="117016" y="338584"/>
                </a:lnTo>
                <a:lnTo>
                  <a:pt x="96907" y="329677"/>
                </a:lnTo>
                <a:lnTo>
                  <a:pt x="79553" y="317283"/>
                </a:lnTo>
                <a:lnTo>
                  <a:pt x="53112" y="282030"/>
                </a:lnTo>
                <a:lnTo>
                  <a:pt x="37416" y="234079"/>
                </a:lnTo>
                <a:lnTo>
                  <a:pt x="32184" y="174687"/>
                </a:lnTo>
                <a:lnTo>
                  <a:pt x="33492" y="144578"/>
                </a:lnTo>
                <a:lnTo>
                  <a:pt x="43956" y="92349"/>
                </a:lnTo>
                <a:lnTo>
                  <a:pt x="64990" y="51142"/>
                </a:lnTo>
                <a:lnTo>
                  <a:pt x="97221" y="23190"/>
                </a:lnTo>
                <a:lnTo>
                  <a:pt x="117574" y="14325"/>
                </a:lnTo>
                <a:lnTo>
                  <a:pt x="1125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37807" y="1876207"/>
            <a:ext cx="800735" cy="353060"/>
          </a:xfrm>
          <a:custGeom>
            <a:avLst/>
            <a:gdLst/>
            <a:ahLst/>
            <a:cxnLst/>
            <a:rect l="l" t="t" r="r" b="b"/>
            <a:pathLst>
              <a:path w="800735" h="353060">
                <a:moveTo>
                  <a:pt x="687964" y="0"/>
                </a:moveTo>
                <a:lnTo>
                  <a:pt x="682941" y="14325"/>
                </a:lnTo>
                <a:lnTo>
                  <a:pt x="703370" y="23190"/>
                </a:lnTo>
                <a:lnTo>
                  <a:pt x="720938" y="35463"/>
                </a:lnTo>
                <a:lnTo>
                  <a:pt x="747495" y="70228"/>
                </a:lnTo>
                <a:lnTo>
                  <a:pt x="763122" y="117132"/>
                </a:lnTo>
                <a:lnTo>
                  <a:pt x="768330" y="174687"/>
                </a:lnTo>
                <a:lnTo>
                  <a:pt x="767022" y="205813"/>
                </a:lnTo>
                <a:lnTo>
                  <a:pt x="756558" y="259484"/>
                </a:lnTo>
                <a:lnTo>
                  <a:pt x="735560" y="301400"/>
                </a:lnTo>
                <a:lnTo>
                  <a:pt x="703608" y="329677"/>
                </a:lnTo>
                <a:lnTo>
                  <a:pt x="683498" y="338584"/>
                </a:lnTo>
                <a:lnTo>
                  <a:pt x="687964" y="352908"/>
                </a:lnTo>
                <a:lnTo>
                  <a:pt x="736100" y="330329"/>
                </a:lnTo>
                <a:lnTo>
                  <a:pt x="771494" y="291238"/>
                </a:lnTo>
                <a:lnTo>
                  <a:pt x="793260" y="238892"/>
                </a:lnTo>
                <a:lnTo>
                  <a:pt x="800515" y="176547"/>
                </a:lnTo>
                <a:lnTo>
                  <a:pt x="798695" y="144195"/>
                </a:lnTo>
                <a:lnTo>
                  <a:pt x="784138" y="86849"/>
                </a:lnTo>
                <a:lnTo>
                  <a:pt x="755268" y="40166"/>
                </a:lnTo>
                <a:lnTo>
                  <a:pt x="713549" y="9238"/>
                </a:lnTo>
                <a:lnTo>
                  <a:pt x="687964" y="0"/>
                </a:lnTo>
                <a:close/>
              </a:path>
              <a:path w="800735" h="353060">
                <a:moveTo>
                  <a:pt x="112551" y="0"/>
                </a:moveTo>
                <a:lnTo>
                  <a:pt x="64530" y="22626"/>
                </a:lnTo>
                <a:lnTo>
                  <a:pt x="29114" y="61856"/>
                </a:lnTo>
                <a:lnTo>
                  <a:pt x="7278" y="114295"/>
                </a:lnTo>
                <a:lnTo>
                  <a:pt x="0" y="176547"/>
                </a:lnTo>
                <a:lnTo>
                  <a:pt x="1813" y="208969"/>
                </a:lnTo>
                <a:lnTo>
                  <a:pt x="16324" y="266315"/>
                </a:lnTo>
                <a:lnTo>
                  <a:pt x="45125" y="312847"/>
                </a:lnTo>
                <a:lnTo>
                  <a:pt x="86890" y="343682"/>
                </a:lnTo>
                <a:lnTo>
                  <a:pt x="112551" y="352908"/>
                </a:lnTo>
                <a:lnTo>
                  <a:pt x="117016" y="338584"/>
                </a:lnTo>
                <a:lnTo>
                  <a:pt x="96907" y="329677"/>
                </a:lnTo>
                <a:lnTo>
                  <a:pt x="79553" y="317283"/>
                </a:lnTo>
                <a:lnTo>
                  <a:pt x="53112" y="282030"/>
                </a:lnTo>
                <a:lnTo>
                  <a:pt x="37416" y="234079"/>
                </a:lnTo>
                <a:lnTo>
                  <a:pt x="32184" y="174687"/>
                </a:lnTo>
                <a:lnTo>
                  <a:pt x="33492" y="144578"/>
                </a:lnTo>
                <a:lnTo>
                  <a:pt x="43956" y="92349"/>
                </a:lnTo>
                <a:lnTo>
                  <a:pt x="64990" y="51142"/>
                </a:lnTo>
                <a:lnTo>
                  <a:pt x="97221" y="23190"/>
                </a:lnTo>
                <a:lnTo>
                  <a:pt x="117574" y="14325"/>
                </a:lnTo>
                <a:lnTo>
                  <a:pt x="1125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62466" y="1876207"/>
            <a:ext cx="796290" cy="353060"/>
          </a:xfrm>
          <a:custGeom>
            <a:avLst/>
            <a:gdLst/>
            <a:ahLst/>
            <a:cxnLst/>
            <a:rect l="l" t="t" r="r" b="b"/>
            <a:pathLst>
              <a:path w="796289" h="353060">
                <a:moveTo>
                  <a:pt x="683455" y="0"/>
                </a:moveTo>
                <a:lnTo>
                  <a:pt x="678432" y="14325"/>
                </a:lnTo>
                <a:lnTo>
                  <a:pt x="698861" y="23190"/>
                </a:lnTo>
                <a:lnTo>
                  <a:pt x="716430" y="35463"/>
                </a:lnTo>
                <a:lnTo>
                  <a:pt x="742986" y="70228"/>
                </a:lnTo>
                <a:lnTo>
                  <a:pt x="758613" y="117132"/>
                </a:lnTo>
                <a:lnTo>
                  <a:pt x="763822" y="174687"/>
                </a:lnTo>
                <a:lnTo>
                  <a:pt x="762514" y="205813"/>
                </a:lnTo>
                <a:lnTo>
                  <a:pt x="752050" y="259484"/>
                </a:lnTo>
                <a:lnTo>
                  <a:pt x="731051" y="301400"/>
                </a:lnTo>
                <a:lnTo>
                  <a:pt x="699099" y="329677"/>
                </a:lnTo>
                <a:lnTo>
                  <a:pt x="678990" y="338584"/>
                </a:lnTo>
                <a:lnTo>
                  <a:pt x="683455" y="352908"/>
                </a:lnTo>
                <a:lnTo>
                  <a:pt x="731592" y="330329"/>
                </a:lnTo>
                <a:lnTo>
                  <a:pt x="766986" y="291238"/>
                </a:lnTo>
                <a:lnTo>
                  <a:pt x="788751" y="238892"/>
                </a:lnTo>
                <a:lnTo>
                  <a:pt x="796006" y="176547"/>
                </a:lnTo>
                <a:lnTo>
                  <a:pt x="794187" y="144195"/>
                </a:lnTo>
                <a:lnTo>
                  <a:pt x="779630" y="86849"/>
                </a:lnTo>
                <a:lnTo>
                  <a:pt x="750759" y="40166"/>
                </a:lnTo>
                <a:lnTo>
                  <a:pt x="709041" y="9238"/>
                </a:lnTo>
                <a:lnTo>
                  <a:pt x="683455" y="0"/>
                </a:lnTo>
                <a:close/>
              </a:path>
              <a:path w="796289" h="353060">
                <a:moveTo>
                  <a:pt x="112551" y="0"/>
                </a:moveTo>
                <a:lnTo>
                  <a:pt x="64530" y="22626"/>
                </a:lnTo>
                <a:lnTo>
                  <a:pt x="29114" y="61856"/>
                </a:lnTo>
                <a:lnTo>
                  <a:pt x="7278" y="114295"/>
                </a:lnTo>
                <a:lnTo>
                  <a:pt x="0" y="176547"/>
                </a:lnTo>
                <a:lnTo>
                  <a:pt x="1813" y="208969"/>
                </a:lnTo>
                <a:lnTo>
                  <a:pt x="16324" y="266315"/>
                </a:lnTo>
                <a:lnTo>
                  <a:pt x="45124" y="312847"/>
                </a:lnTo>
                <a:lnTo>
                  <a:pt x="86890" y="343682"/>
                </a:lnTo>
                <a:lnTo>
                  <a:pt x="112551" y="352908"/>
                </a:lnTo>
                <a:lnTo>
                  <a:pt x="117016" y="338584"/>
                </a:lnTo>
                <a:lnTo>
                  <a:pt x="96906" y="329677"/>
                </a:lnTo>
                <a:lnTo>
                  <a:pt x="79552" y="317283"/>
                </a:lnTo>
                <a:lnTo>
                  <a:pt x="53112" y="282030"/>
                </a:lnTo>
                <a:lnTo>
                  <a:pt x="37416" y="234079"/>
                </a:lnTo>
                <a:lnTo>
                  <a:pt x="32184" y="174687"/>
                </a:lnTo>
                <a:lnTo>
                  <a:pt x="33492" y="144578"/>
                </a:lnTo>
                <a:lnTo>
                  <a:pt x="43956" y="92349"/>
                </a:lnTo>
                <a:lnTo>
                  <a:pt x="64989" y="51142"/>
                </a:lnTo>
                <a:lnTo>
                  <a:pt x="97220" y="23190"/>
                </a:lnTo>
                <a:lnTo>
                  <a:pt x="117574" y="14325"/>
                </a:lnTo>
                <a:lnTo>
                  <a:pt x="1125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516564" y="4325521"/>
            <a:ext cx="2282825" cy="2432685"/>
            <a:chOff x="3992563" y="4325520"/>
            <a:chExt cx="2282825" cy="24326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6681" y="4571203"/>
              <a:ext cx="1788257" cy="21866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2563" y="4325520"/>
              <a:ext cx="2251678" cy="197959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015359" y="5059832"/>
              <a:ext cx="1396365" cy="1107440"/>
            </a:xfrm>
            <a:custGeom>
              <a:avLst/>
              <a:gdLst/>
              <a:ahLst/>
              <a:cxnLst/>
              <a:rect l="l" t="t" r="r" b="b"/>
              <a:pathLst>
                <a:path w="1396364" h="1107439">
                  <a:moveTo>
                    <a:pt x="83566" y="422821"/>
                  </a:moveTo>
                  <a:lnTo>
                    <a:pt x="80759" y="414223"/>
                  </a:lnTo>
                  <a:lnTo>
                    <a:pt x="15748" y="381177"/>
                  </a:lnTo>
                  <a:lnTo>
                    <a:pt x="7150" y="383971"/>
                  </a:lnTo>
                  <a:lnTo>
                    <a:pt x="0" y="398043"/>
                  </a:lnTo>
                  <a:lnTo>
                    <a:pt x="2794" y="406641"/>
                  </a:lnTo>
                  <a:lnTo>
                    <a:pt x="67818" y="439699"/>
                  </a:lnTo>
                  <a:lnTo>
                    <a:pt x="76415" y="436892"/>
                  </a:lnTo>
                  <a:lnTo>
                    <a:pt x="83566" y="422821"/>
                  </a:lnTo>
                  <a:close/>
                </a:path>
                <a:path w="1396364" h="1107439">
                  <a:moveTo>
                    <a:pt x="185458" y="474611"/>
                  </a:moveTo>
                  <a:lnTo>
                    <a:pt x="182651" y="466013"/>
                  </a:lnTo>
                  <a:lnTo>
                    <a:pt x="117640" y="432968"/>
                  </a:lnTo>
                  <a:lnTo>
                    <a:pt x="109042" y="435775"/>
                  </a:lnTo>
                  <a:lnTo>
                    <a:pt x="101892" y="449834"/>
                  </a:lnTo>
                  <a:lnTo>
                    <a:pt x="104698" y="458444"/>
                  </a:lnTo>
                  <a:lnTo>
                    <a:pt x="169710" y="491490"/>
                  </a:lnTo>
                  <a:lnTo>
                    <a:pt x="178308" y="488683"/>
                  </a:lnTo>
                  <a:lnTo>
                    <a:pt x="185458" y="474611"/>
                  </a:lnTo>
                  <a:close/>
                </a:path>
                <a:path w="1396364" h="1107439">
                  <a:moveTo>
                    <a:pt x="287350" y="526402"/>
                  </a:moveTo>
                  <a:lnTo>
                    <a:pt x="284543" y="517804"/>
                  </a:lnTo>
                  <a:lnTo>
                    <a:pt x="219532" y="484759"/>
                  </a:lnTo>
                  <a:lnTo>
                    <a:pt x="210934" y="487565"/>
                  </a:lnTo>
                  <a:lnTo>
                    <a:pt x="203784" y="501624"/>
                  </a:lnTo>
                  <a:lnTo>
                    <a:pt x="206590" y="510235"/>
                  </a:lnTo>
                  <a:lnTo>
                    <a:pt x="271602" y="543280"/>
                  </a:lnTo>
                  <a:lnTo>
                    <a:pt x="280200" y="540473"/>
                  </a:lnTo>
                  <a:lnTo>
                    <a:pt x="287350" y="526402"/>
                  </a:lnTo>
                  <a:close/>
                </a:path>
                <a:path w="1396364" h="1107439">
                  <a:moveTo>
                    <a:pt x="389242" y="578192"/>
                  </a:moveTo>
                  <a:lnTo>
                    <a:pt x="386448" y="569595"/>
                  </a:lnTo>
                  <a:lnTo>
                    <a:pt x="321424" y="536549"/>
                  </a:lnTo>
                  <a:lnTo>
                    <a:pt x="312826" y="539356"/>
                  </a:lnTo>
                  <a:lnTo>
                    <a:pt x="305676" y="553415"/>
                  </a:lnTo>
                  <a:lnTo>
                    <a:pt x="308483" y="562025"/>
                  </a:lnTo>
                  <a:lnTo>
                    <a:pt x="373494" y="595071"/>
                  </a:lnTo>
                  <a:lnTo>
                    <a:pt x="382092" y="592264"/>
                  </a:lnTo>
                  <a:lnTo>
                    <a:pt x="389242" y="578192"/>
                  </a:lnTo>
                  <a:close/>
                </a:path>
                <a:path w="1396364" h="1107439">
                  <a:moveTo>
                    <a:pt x="491134" y="629983"/>
                  </a:moveTo>
                  <a:lnTo>
                    <a:pt x="488340" y="621385"/>
                  </a:lnTo>
                  <a:lnTo>
                    <a:pt x="423316" y="588340"/>
                  </a:lnTo>
                  <a:lnTo>
                    <a:pt x="414718" y="591146"/>
                  </a:lnTo>
                  <a:lnTo>
                    <a:pt x="407568" y="605205"/>
                  </a:lnTo>
                  <a:lnTo>
                    <a:pt x="410375" y="613816"/>
                  </a:lnTo>
                  <a:lnTo>
                    <a:pt x="475386" y="646861"/>
                  </a:lnTo>
                  <a:lnTo>
                    <a:pt x="483984" y="644055"/>
                  </a:lnTo>
                  <a:lnTo>
                    <a:pt x="491134" y="629983"/>
                  </a:lnTo>
                  <a:close/>
                </a:path>
                <a:path w="1396364" h="1107439">
                  <a:moveTo>
                    <a:pt x="593026" y="681774"/>
                  </a:moveTo>
                  <a:lnTo>
                    <a:pt x="590232" y="673176"/>
                  </a:lnTo>
                  <a:lnTo>
                    <a:pt x="525208" y="640130"/>
                  </a:lnTo>
                  <a:lnTo>
                    <a:pt x="516610" y="642937"/>
                  </a:lnTo>
                  <a:lnTo>
                    <a:pt x="509460" y="656996"/>
                  </a:lnTo>
                  <a:lnTo>
                    <a:pt x="512267" y="665607"/>
                  </a:lnTo>
                  <a:lnTo>
                    <a:pt x="577278" y="698652"/>
                  </a:lnTo>
                  <a:lnTo>
                    <a:pt x="585876" y="695845"/>
                  </a:lnTo>
                  <a:lnTo>
                    <a:pt x="593026" y="681774"/>
                  </a:lnTo>
                  <a:close/>
                </a:path>
                <a:path w="1396364" h="1107439">
                  <a:moveTo>
                    <a:pt x="796823" y="785355"/>
                  </a:moveTo>
                  <a:lnTo>
                    <a:pt x="794016" y="776757"/>
                  </a:lnTo>
                  <a:lnTo>
                    <a:pt x="728992" y="743712"/>
                  </a:lnTo>
                  <a:lnTo>
                    <a:pt x="720394" y="746518"/>
                  </a:lnTo>
                  <a:lnTo>
                    <a:pt x="713244" y="760590"/>
                  </a:lnTo>
                  <a:lnTo>
                    <a:pt x="716051" y="769188"/>
                  </a:lnTo>
                  <a:lnTo>
                    <a:pt x="781062" y="802233"/>
                  </a:lnTo>
                  <a:lnTo>
                    <a:pt x="789673" y="799426"/>
                  </a:lnTo>
                  <a:lnTo>
                    <a:pt x="796823" y="785355"/>
                  </a:lnTo>
                  <a:close/>
                </a:path>
                <a:path w="1396364" h="1107439">
                  <a:moveTo>
                    <a:pt x="898715" y="837145"/>
                  </a:moveTo>
                  <a:lnTo>
                    <a:pt x="895908" y="828548"/>
                  </a:lnTo>
                  <a:lnTo>
                    <a:pt x="830897" y="795502"/>
                  </a:lnTo>
                  <a:lnTo>
                    <a:pt x="822286" y="798309"/>
                  </a:lnTo>
                  <a:lnTo>
                    <a:pt x="815136" y="812380"/>
                  </a:lnTo>
                  <a:lnTo>
                    <a:pt x="817943" y="820978"/>
                  </a:lnTo>
                  <a:lnTo>
                    <a:pt x="882954" y="854024"/>
                  </a:lnTo>
                  <a:lnTo>
                    <a:pt x="891565" y="851217"/>
                  </a:lnTo>
                  <a:lnTo>
                    <a:pt x="898715" y="837145"/>
                  </a:lnTo>
                  <a:close/>
                </a:path>
                <a:path w="1396364" h="1107439">
                  <a:moveTo>
                    <a:pt x="1000607" y="888936"/>
                  </a:moveTo>
                  <a:lnTo>
                    <a:pt x="997800" y="880338"/>
                  </a:lnTo>
                  <a:lnTo>
                    <a:pt x="932789" y="847293"/>
                  </a:lnTo>
                  <a:lnTo>
                    <a:pt x="924179" y="850099"/>
                  </a:lnTo>
                  <a:lnTo>
                    <a:pt x="917028" y="864171"/>
                  </a:lnTo>
                  <a:lnTo>
                    <a:pt x="919835" y="872769"/>
                  </a:lnTo>
                  <a:lnTo>
                    <a:pt x="984846" y="905814"/>
                  </a:lnTo>
                  <a:lnTo>
                    <a:pt x="993457" y="903008"/>
                  </a:lnTo>
                  <a:lnTo>
                    <a:pt x="1000607" y="888936"/>
                  </a:lnTo>
                  <a:close/>
                </a:path>
                <a:path w="1396364" h="1107439">
                  <a:moveTo>
                    <a:pt x="1047381" y="0"/>
                  </a:moveTo>
                  <a:lnTo>
                    <a:pt x="968070" y="53809"/>
                  </a:lnTo>
                  <a:lnTo>
                    <a:pt x="992987" y="67779"/>
                  </a:lnTo>
                  <a:lnTo>
                    <a:pt x="639470" y="698220"/>
                  </a:lnTo>
                  <a:lnTo>
                    <a:pt x="627100" y="691921"/>
                  </a:lnTo>
                  <a:lnTo>
                    <a:pt x="618502" y="694728"/>
                  </a:lnTo>
                  <a:lnTo>
                    <a:pt x="611352" y="708787"/>
                  </a:lnTo>
                  <a:lnTo>
                    <a:pt x="614159" y="717397"/>
                  </a:lnTo>
                  <a:lnTo>
                    <a:pt x="679170" y="750443"/>
                  </a:lnTo>
                  <a:lnTo>
                    <a:pt x="687768" y="747636"/>
                  </a:lnTo>
                  <a:lnTo>
                    <a:pt x="694918" y="733564"/>
                  </a:lnTo>
                  <a:lnTo>
                    <a:pt x="692124" y="724966"/>
                  </a:lnTo>
                  <a:lnTo>
                    <a:pt x="664972" y="711174"/>
                  </a:lnTo>
                  <a:lnTo>
                    <a:pt x="1017917" y="81762"/>
                  </a:lnTo>
                  <a:lnTo>
                    <a:pt x="1042835" y="95732"/>
                  </a:lnTo>
                  <a:lnTo>
                    <a:pt x="1045197" y="45986"/>
                  </a:lnTo>
                  <a:lnTo>
                    <a:pt x="1047381" y="0"/>
                  </a:lnTo>
                  <a:close/>
                </a:path>
                <a:path w="1396364" h="1107439">
                  <a:moveTo>
                    <a:pt x="1102499" y="940727"/>
                  </a:moveTo>
                  <a:lnTo>
                    <a:pt x="1099693" y="932129"/>
                  </a:lnTo>
                  <a:lnTo>
                    <a:pt x="1034681" y="899083"/>
                  </a:lnTo>
                  <a:lnTo>
                    <a:pt x="1026071" y="901890"/>
                  </a:lnTo>
                  <a:lnTo>
                    <a:pt x="1018921" y="915962"/>
                  </a:lnTo>
                  <a:lnTo>
                    <a:pt x="1021727" y="924560"/>
                  </a:lnTo>
                  <a:lnTo>
                    <a:pt x="1086739" y="957605"/>
                  </a:lnTo>
                  <a:lnTo>
                    <a:pt x="1095349" y="954798"/>
                  </a:lnTo>
                  <a:lnTo>
                    <a:pt x="1102499" y="940727"/>
                  </a:lnTo>
                  <a:close/>
                </a:path>
                <a:path w="1396364" h="1107439">
                  <a:moveTo>
                    <a:pt x="1204391" y="992517"/>
                  </a:moveTo>
                  <a:lnTo>
                    <a:pt x="1201585" y="983919"/>
                  </a:lnTo>
                  <a:lnTo>
                    <a:pt x="1136573" y="950874"/>
                  </a:lnTo>
                  <a:lnTo>
                    <a:pt x="1127975" y="953681"/>
                  </a:lnTo>
                  <a:lnTo>
                    <a:pt x="1120813" y="967752"/>
                  </a:lnTo>
                  <a:lnTo>
                    <a:pt x="1123619" y="976350"/>
                  </a:lnTo>
                  <a:lnTo>
                    <a:pt x="1188643" y="1009396"/>
                  </a:lnTo>
                  <a:lnTo>
                    <a:pt x="1197241" y="1006589"/>
                  </a:lnTo>
                  <a:lnTo>
                    <a:pt x="1204391" y="992517"/>
                  </a:lnTo>
                  <a:close/>
                </a:path>
                <a:path w="1396364" h="1107439">
                  <a:moveTo>
                    <a:pt x="1306283" y="1044308"/>
                  </a:moveTo>
                  <a:lnTo>
                    <a:pt x="1303477" y="1035710"/>
                  </a:lnTo>
                  <a:lnTo>
                    <a:pt x="1238465" y="1002665"/>
                  </a:lnTo>
                  <a:lnTo>
                    <a:pt x="1229868" y="1005471"/>
                  </a:lnTo>
                  <a:lnTo>
                    <a:pt x="1222717" y="1019543"/>
                  </a:lnTo>
                  <a:lnTo>
                    <a:pt x="1225511" y="1028141"/>
                  </a:lnTo>
                  <a:lnTo>
                    <a:pt x="1290535" y="1061186"/>
                  </a:lnTo>
                  <a:lnTo>
                    <a:pt x="1299133" y="1058379"/>
                  </a:lnTo>
                  <a:lnTo>
                    <a:pt x="1306283" y="1044308"/>
                  </a:lnTo>
                  <a:close/>
                </a:path>
                <a:path w="1396364" h="1107439">
                  <a:moveTo>
                    <a:pt x="1396187" y="1090015"/>
                  </a:moveTo>
                  <a:lnTo>
                    <a:pt x="1393380" y="1081405"/>
                  </a:lnTo>
                  <a:lnTo>
                    <a:pt x="1340358" y="1054455"/>
                  </a:lnTo>
                  <a:lnTo>
                    <a:pt x="1331760" y="1057262"/>
                  </a:lnTo>
                  <a:lnTo>
                    <a:pt x="1324610" y="1071333"/>
                  </a:lnTo>
                  <a:lnTo>
                    <a:pt x="1327404" y="1079931"/>
                  </a:lnTo>
                  <a:lnTo>
                    <a:pt x="1380426" y="1106881"/>
                  </a:lnTo>
                  <a:lnTo>
                    <a:pt x="1389037" y="1104074"/>
                  </a:lnTo>
                  <a:lnTo>
                    <a:pt x="1396187" y="1090015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78608" y="1297940"/>
            <a:ext cx="8261350" cy="4676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6240" indent="-320040">
              <a:spcBef>
                <a:spcPts val="100"/>
              </a:spcBef>
              <a:buClr>
                <a:srgbClr val="F0AD00"/>
              </a:buClr>
              <a:buSzPct val="80000"/>
              <a:buFont typeface="Wingdings 2"/>
              <a:buChar char=""/>
              <a:tabLst>
                <a:tab pos="395605" algn="l"/>
                <a:tab pos="396240" algn="l"/>
              </a:tabLst>
            </a:pPr>
            <a:r>
              <a:rPr sz="3000" b="1" spc="-5" dirty="0">
                <a:solidFill>
                  <a:srgbClr val="0000FF"/>
                </a:solidFill>
                <a:latin typeface="Calibri"/>
                <a:cs typeface="Calibri"/>
              </a:rPr>
              <a:t>Composition</a:t>
            </a:r>
            <a:r>
              <a:rPr sz="3000" b="1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000" b="1" spc="-10" dirty="0">
                <a:latin typeface="Calibri"/>
                <a:cs typeface="Calibri"/>
              </a:rPr>
              <a:t>Relations:</a:t>
            </a:r>
            <a:endParaRPr sz="3000">
              <a:latin typeface="Calibri"/>
              <a:cs typeface="Calibri"/>
            </a:endParaRPr>
          </a:p>
          <a:p>
            <a:pPr marR="128905" algn="ctr">
              <a:spcBef>
                <a:spcPts val="95"/>
              </a:spcBef>
              <a:tabLst>
                <a:tab pos="464184" algn="l"/>
                <a:tab pos="1282065" algn="l"/>
                <a:tab pos="2065655" algn="l"/>
                <a:tab pos="2880995" algn="l"/>
                <a:tab pos="3790315" algn="l"/>
                <a:tab pos="4747895" algn="l"/>
              </a:tabLst>
            </a:pPr>
            <a:r>
              <a:rPr sz="3000" spc="-405" dirty="0">
                <a:solidFill>
                  <a:srgbClr val="246172"/>
                </a:solidFill>
                <a:latin typeface="Cambria Math"/>
                <a:cs typeface="Cambria Math"/>
              </a:rPr>
              <a:t>𝑟</a:t>
            </a:r>
            <a:r>
              <a:rPr sz="3300" spc="1035" baseline="-15151" dirty="0">
                <a:solidFill>
                  <a:srgbClr val="246172"/>
                </a:solidFill>
                <a:latin typeface="Cambria Math"/>
                <a:cs typeface="Cambria Math"/>
              </a:rPr>
              <a:t>;</a:t>
            </a:r>
            <a:r>
              <a:rPr sz="3300" baseline="-15151" dirty="0">
                <a:solidFill>
                  <a:srgbClr val="246172"/>
                </a:solidFill>
                <a:latin typeface="Cambria Math"/>
                <a:cs typeface="Cambria Math"/>
              </a:rPr>
              <a:t>	</a:t>
            </a:r>
            <a:r>
              <a:rPr sz="3000" spc="90" dirty="0">
                <a:latin typeface="Cambria Math"/>
                <a:cs typeface="Cambria Math"/>
              </a:rPr>
              <a:t>𝑥</a:t>
            </a:r>
            <a:r>
              <a:rPr sz="3000" dirty="0">
                <a:latin typeface="Cambria Math"/>
                <a:cs typeface="Cambria Math"/>
              </a:rPr>
              <a:t>,</a:t>
            </a:r>
            <a:r>
              <a:rPr sz="3000" spc="-16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𝑦	∧</a:t>
            </a:r>
            <a:r>
              <a:rPr sz="3000" spc="10" dirty="0">
                <a:latin typeface="Cambria Math"/>
                <a:cs typeface="Cambria Math"/>
              </a:rPr>
              <a:t> </a:t>
            </a:r>
            <a:r>
              <a:rPr sz="3000" spc="-335" dirty="0">
                <a:solidFill>
                  <a:srgbClr val="CF5B1B"/>
                </a:solidFill>
                <a:latin typeface="Cambria Math"/>
                <a:cs typeface="Cambria Math"/>
              </a:rPr>
              <a:t>𝑟</a:t>
            </a:r>
            <a:r>
              <a:rPr sz="3300" spc="1035" baseline="-15151" dirty="0">
                <a:solidFill>
                  <a:srgbClr val="CF5B1B"/>
                </a:solidFill>
                <a:latin typeface="Cambria Math"/>
                <a:cs typeface="Cambria Math"/>
              </a:rPr>
              <a:t>:</a:t>
            </a:r>
            <a:r>
              <a:rPr sz="3300" baseline="-15151" dirty="0">
                <a:solidFill>
                  <a:srgbClr val="CF5B1B"/>
                </a:solidFill>
                <a:latin typeface="Cambria Math"/>
                <a:cs typeface="Cambria Math"/>
              </a:rPr>
              <a:t>	</a:t>
            </a:r>
            <a:r>
              <a:rPr sz="3000" spc="45" dirty="0">
                <a:latin typeface="Cambria Math"/>
                <a:cs typeface="Cambria Math"/>
              </a:rPr>
              <a:t>𝑦</a:t>
            </a:r>
            <a:r>
              <a:rPr sz="3000" dirty="0">
                <a:latin typeface="Cambria Math"/>
                <a:cs typeface="Cambria Math"/>
              </a:rPr>
              <a:t>,</a:t>
            </a:r>
            <a:r>
              <a:rPr sz="3000" spc="-16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𝑧	⇒</a:t>
            </a:r>
            <a:r>
              <a:rPr sz="3000" spc="175" dirty="0">
                <a:latin typeface="Cambria Math"/>
                <a:cs typeface="Cambria Math"/>
              </a:rPr>
              <a:t> </a:t>
            </a:r>
            <a:r>
              <a:rPr sz="3000" spc="-335" dirty="0">
                <a:solidFill>
                  <a:srgbClr val="B48200"/>
                </a:solidFill>
                <a:latin typeface="Cambria Math"/>
                <a:cs typeface="Cambria Math"/>
              </a:rPr>
              <a:t>𝑟</a:t>
            </a:r>
            <a:r>
              <a:rPr sz="3300" spc="509" baseline="-15151" dirty="0">
                <a:solidFill>
                  <a:srgbClr val="B48200"/>
                </a:solidFill>
                <a:latin typeface="Cambria Math"/>
                <a:cs typeface="Cambria Math"/>
              </a:rPr>
              <a:t>?</a:t>
            </a:r>
            <a:r>
              <a:rPr sz="3300" baseline="-15151" dirty="0">
                <a:solidFill>
                  <a:srgbClr val="B48200"/>
                </a:solidFill>
                <a:latin typeface="Cambria Math"/>
                <a:cs typeface="Cambria Math"/>
              </a:rPr>
              <a:t>	</a:t>
            </a:r>
            <a:r>
              <a:rPr sz="3000" spc="90" dirty="0">
                <a:latin typeface="Cambria Math"/>
                <a:cs typeface="Cambria Math"/>
              </a:rPr>
              <a:t>𝑥</a:t>
            </a:r>
            <a:r>
              <a:rPr sz="3000" dirty="0">
                <a:latin typeface="Cambria Math"/>
                <a:cs typeface="Cambria Math"/>
              </a:rPr>
              <a:t>,</a:t>
            </a:r>
            <a:r>
              <a:rPr sz="3000" spc="-16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𝑧	∀</a:t>
            </a:r>
            <a:r>
              <a:rPr sz="3000" spc="90" dirty="0">
                <a:latin typeface="Cambria Math"/>
                <a:cs typeface="Cambria Math"/>
              </a:rPr>
              <a:t>𝑥</a:t>
            </a:r>
            <a:r>
              <a:rPr sz="3000" dirty="0">
                <a:latin typeface="Cambria Math"/>
                <a:cs typeface="Cambria Math"/>
              </a:rPr>
              <a:t>,</a:t>
            </a:r>
            <a:r>
              <a:rPr sz="3000" spc="-165" dirty="0">
                <a:latin typeface="Cambria Math"/>
                <a:cs typeface="Cambria Math"/>
              </a:rPr>
              <a:t> </a:t>
            </a:r>
            <a:r>
              <a:rPr sz="3000" spc="45" dirty="0">
                <a:latin typeface="Cambria Math"/>
                <a:cs typeface="Cambria Math"/>
              </a:rPr>
              <a:t>𝑦</a:t>
            </a:r>
            <a:r>
              <a:rPr sz="3000" dirty="0">
                <a:latin typeface="Cambria Math"/>
                <a:cs typeface="Cambria Math"/>
              </a:rPr>
              <a:t>,</a:t>
            </a:r>
            <a:r>
              <a:rPr sz="3000" spc="-165" dirty="0">
                <a:latin typeface="Cambria Math"/>
                <a:cs typeface="Cambria Math"/>
              </a:rPr>
              <a:t> </a:t>
            </a:r>
            <a:r>
              <a:rPr sz="3000" dirty="0">
                <a:latin typeface="Cambria Math"/>
                <a:cs typeface="Cambria Math"/>
              </a:rPr>
              <a:t>𝑧</a:t>
            </a:r>
            <a:endParaRPr sz="3000">
              <a:latin typeface="Cambria Math"/>
              <a:cs typeface="Cambria Math"/>
            </a:endParaRPr>
          </a:p>
          <a:p>
            <a:pPr marL="688975" lvl="1" indent="-274955">
              <a:lnSpc>
                <a:spcPts val="2910"/>
              </a:lnSpc>
              <a:spcBef>
                <a:spcPts val="305"/>
              </a:spcBef>
              <a:buClr>
                <a:srgbClr val="60B5CC"/>
              </a:buClr>
              <a:buFont typeface="Wingdings"/>
              <a:buChar char=""/>
              <a:tabLst>
                <a:tab pos="688975" algn="l"/>
              </a:tabLst>
            </a:pPr>
            <a:r>
              <a:rPr sz="2600" b="1" spc="-5" dirty="0">
                <a:solidFill>
                  <a:srgbClr val="008000"/>
                </a:solidFill>
                <a:latin typeface="Calibri"/>
                <a:cs typeface="Calibri"/>
              </a:rPr>
              <a:t>Example</a:t>
            </a:r>
            <a:r>
              <a:rPr sz="2600" spc="-5" dirty="0">
                <a:latin typeface="Calibri"/>
                <a:cs typeface="Calibri"/>
              </a:rPr>
              <a:t>: </a:t>
            </a:r>
            <a:r>
              <a:rPr sz="2600" dirty="0">
                <a:latin typeface="Calibri"/>
                <a:cs typeface="Calibri"/>
              </a:rPr>
              <a:t>My</a:t>
            </a:r>
            <a:r>
              <a:rPr sz="2600" spc="-10" dirty="0">
                <a:latin typeface="Calibri"/>
                <a:cs typeface="Calibri"/>
              </a:rPr>
              <a:t> mother’s </a:t>
            </a:r>
            <a:r>
              <a:rPr sz="2600" spc="-5" dirty="0">
                <a:latin typeface="Calibri"/>
                <a:cs typeface="Calibri"/>
              </a:rPr>
              <a:t>husband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my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5" dirty="0">
                <a:latin typeface="Calibri"/>
                <a:cs typeface="Calibri"/>
              </a:rPr>
              <a:t>father.</a:t>
            </a:r>
            <a:endParaRPr sz="2600">
              <a:latin typeface="Calibri"/>
              <a:cs typeface="Calibri"/>
            </a:endParaRPr>
          </a:p>
          <a:p>
            <a:pPr marL="396240" indent="-320040">
              <a:lnSpc>
                <a:spcPts val="3390"/>
              </a:lnSpc>
              <a:buClr>
                <a:srgbClr val="F0AD00"/>
              </a:buClr>
              <a:buSzPct val="80000"/>
              <a:buFont typeface="Wingdings 2"/>
              <a:buChar char=""/>
              <a:tabLst>
                <a:tab pos="395605" algn="l"/>
                <a:tab pos="396240" algn="l"/>
              </a:tabLst>
            </a:pPr>
            <a:r>
              <a:rPr sz="3000" b="1" spc="-10" dirty="0">
                <a:solidFill>
                  <a:srgbClr val="C00000"/>
                </a:solidFill>
                <a:latin typeface="Calibri"/>
                <a:cs typeface="Calibri"/>
              </a:rPr>
              <a:t>DistMult</a:t>
            </a:r>
            <a:r>
              <a:rPr sz="30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b="1" spc="-10" dirty="0">
                <a:solidFill>
                  <a:srgbClr val="FF0000"/>
                </a:solidFill>
                <a:latin typeface="Calibri"/>
                <a:cs typeface="Calibri"/>
              </a:rPr>
              <a:t>cannot</a:t>
            </a:r>
            <a:r>
              <a:rPr sz="30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model composition </a:t>
            </a:r>
            <a:r>
              <a:rPr sz="3000" spc="-15" dirty="0">
                <a:latin typeface="Calibri"/>
                <a:cs typeface="Calibri"/>
              </a:rPr>
              <a:t>relations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Wingdings"/>
                <a:cs typeface="Wingdings"/>
              </a:rPr>
              <a:t></a:t>
            </a:r>
            <a:endParaRPr sz="3000">
              <a:latin typeface="Wingdings"/>
              <a:cs typeface="Wingdings"/>
            </a:endParaRPr>
          </a:p>
          <a:p>
            <a:pPr marL="688975" marR="55880" lvl="1" indent="-274320">
              <a:lnSpc>
                <a:spcPct val="89700"/>
              </a:lnSpc>
              <a:spcBef>
                <a:spcPts val="720"/>
              </a:spcBef>
              <a:buClr>
                <a:srgbClr val="60B5CC"/>
              </a:buClr>
              <a:buFont typeface="Wingdings"/>
              <a:buChar char=""/>
              <a:tabLst>
                <a:tab pos="688975" algn="l"/>
              </a:tabLst>
            </a:pPr>
            <a:r>
              <a:rPr sz="2600" b="1" spc="-5" dirty="0">
                <a:latin typeface="Calibri"/>
                <a:cs typeface="Calibri"/>
              </a:rPr>
              <a:t>Intuition:</a:t>
            </a:r>
            <a:r>
              <a:rPr sz="2600" b="1" spc="-15" dirty="0"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C00000"/>
                </a:solidFill>
                <a:latin typeface="Calibri"/>
                <a:cs typeface="Calibri"/>
              </a:rPr>
              <a:t>DistMult</a:t>
            </a:r>
            <a:r>
              <a:rPr sz="26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defines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hyperplane </a:t>
            </a:r>
            <a:r>
              <a:rPr sz="2600" spc="-25" dirty="0">
                <a:latin typeface="Calibri"/>
                <a:cs typeface="Calibri"/>
              </a:rPr>
              <a:t>for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each (head,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relation),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union</a:t>
            </a:r>
            <a:r>
              <a:rPr sz="2600" dirty="0">
                <a:latin typeface="Calibri"/>
                <a:cs typeface="Calibri"/>
              </a:rPr>
              <a:t> of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10" dirty="0">
                <a:latin typeface="Calibri"/>
                <a:cs typeface="Calibri"/>
              </a:rPr>
              <a:t> hyperplane</a:t>
            </a:r>
            <a:r>
              <a:rPr sz="2600" spc="-5" dirty="0">
                <a:latin typeface="Calibri"/>
                <a:cs typeface="Calibri"/>
              </a:rPr>
              <a:t> induced </a:t>
            </a:r>
            <a:r>
              <a:rPr sz="2600" spc="-10" dirty="0">
                <a:latin typeface="Calibri"/>
                <a:cs typeface="Calibri"/>
              </a:rPr>
              <a:t>by</a:t>
            </a:r>
            <a:r>
              <a:rPr sz="2600" spc="-5" dirty="0">
                <a:latin typeface="Calibri"/>
                <a:cs typeface="Calibri"/>
              </a:rPr>
              <a:t> multi- </a:t>
            </a:r>
            <a:r>
              <a:rPr sz="2600" spc="-5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hops </a:t>
            </a:r>
            <a:r>
              <a:rPr sz="2600" dirty="0">
                <a:latin typeface="Calibri"/>
                <a:cs typeface="Calibri"/>
              </a:rPr>
              <a:t>of </a:t>
            </a:r>
            <a:r>
              <a:rPr sz="2600" spc="-10" dirty="0">
                <a:latin typeface="Calibri"/>
                <a:cs typeface="Calibri"/>
              </a:rPr>
              <a:t>relations, </a:t>
            </a:r>
            <a:r>
              <a:rPr sz="2600" spc="5" dirty="0">
                <a:latin typeface="Calibri"/>
                <a:cs typeface="Calibri"/>
              </a:rPr>
              <a:t>e.g., </a:t>
            </a:r>
            <a:r>
              <a:rPr sz="2600" spc="114" dirty="0">
                <a:latin typeface="Cambria Math"/>
                <a:cs typeface="Cambria Math"/>
              </a:rPr>
              <a:t>(𝑟</a:t>
            </a:r>
            <a:r>
              <a:rPr sz="2850" spc="172" baseline="-16081" dirty="0">
                <a:latin typeface="Cambria Math"/>
                <a:cs typeface="Cambria Math"/>
              </a:rPr>
              <a:t>.</a:t>
            </a:r>
            <a:r>
              <a:rPr sz="2600" spc="114" dirty="0">
                <a:latin typeface="Cambria Math"/>
                <a:cs typeface="Cambria Math"/>
              </a:rPr>
              <a:t>, </a:t>
            </a:r>
            <a:r>
              <a:rPr sz="2600" spc="-5" dirty="0">
                <a:latin typeface="Cambria Math"/>
                <a:cs typeface="Cambria Math"/>
              </a:rPr>
              <a:t>𝑟</a:t>
            </a:r>
            <a:r>
              <a:rPr sz="2850" spc="-7" baseline="-16081" dirty="0">
                <a:latin typeface="Cambria Math"/>
                <a:cs typeface="Cambria Math"/>
              </a:rPr>
              <a:t>/</a:t>
            </a:r>
            <a:r>
              <a:rPr sz="2600" spc="-5" dirty="0">
                <a:latin typeface="Cambria Math"/>
                <a:cs typeface="Cambria Math"/>
              </a:rPr>
              <a:t>)</a:t>
            </a:r>
            <a:r>
              <a:rPr sz="2600" spc="-5" dirty="0">
                <a:latin typeface="Calibri"/>
                <a:cs typeface="Calibri"/>
              </a:rPr>
              <a:t>, </a:t>
            </a:r>
            <a:r>
              <a:rPr sz="2600" spc="-10" dirty="0">
                <a:latin typeface="Calibri"/>
                <a:cs typeface="Calibri"/>
              </a:rPr>
              <a:t>cannot </a:t>
            </a:r>
            <a:r>
              <a:rPr sz="2600" spc="-5" dirty="0">
                <a:latin typeface="Calibri"/>
                <a:cs typeface="Calibri"/>
              </a:rPr>
              <a:t>be </a:t>
            </a:r>
            <a:r>
              <a:rPr sz="2600" spc="-15" dirty="0">
                <a:latin typeface="Calibri"/>
                <a:cs typeface="Calibri"/>
              </a:rPr>
              <a:t>expressed 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using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spc="-5" dirty="0">
                <a:latin typeface="Calibri"/>
                <a:cs typeface="Calibri"/>
              </a:rPr>
              <a:t>single</a:t>
            </a:r>
            <a:r>
              <a:rPr sz="2600" spc="-10" dirty="0">
                <a:latin typeface="Calibri"/>
                <a:cs typeface="Calibri"/>
              </a:rPr>
              <a:t> hyperplane.</a:t>
            </a:r>
            <a:endParaRPr sz="2600">
              <a:latin typeface="Calibri"/>
              <a:cs typeface="Calibri"/>
            </a:endParaRPr>
          </a:p>
          <a:p>
            <a:pPr marL="1237615" algn="ctr">
              <a:spcBef>
                <a:spcPts val="1325"/>
              </a:spcBef>
            </a:pPr>
            <a:r>
              <a:rPr sz="2500" spc="-254" dirty="0">
                <a:solidFill>
                  <a:srgbClr val="B48200"/>
                </a:solidFill>
                <a:latin typeface="Cambria Math"/>
                <a:cs typeface="Cambria Math"/>
              </a:rPr>
              <a:t>𝐫</a:t>
            </a:r>
            <a:r>
              <a:rPr sz="2700" spc="-382" baseline="-15432" dirty="0">
                <a:solidFill>
                  <a:srgbClr val="B48200"/>
                </a:solidFill>
                <a:latin typeface="Cambria Math"/>
                <a:cs typeface="Cambria Math"/>
              </a:rPr>
              <a:t>+</a:t>
            </a:r>
            <a:endParaRPr sz="2700" baseline="-15432">
              <a:latin typeface="Cambria Math"/>
              <a:cs typeface="Cambria Math"/>
            </a:endParaRPr>
          </a:p>
          <a:p>
            <a:pPr>
              <a:spcBef>
                <a:spcPts val="20"/>
              </a:spcBef>
            </a:pPr>
            <a:endParaRPr sz="2950">
              <a:latin typeface="Cambria Math"/>
              <a:cs typeface="Cambria Math"/>
            </a:endParaRPr>
          </a:p>
          <a:p>
            <a:pPr marL="1814195" algn="ctr"/>
            <a:r>
              <a:rPr sz="2500" spc="30" dirty="0">
                <a:solidFill>
                  <a:srgbClr val="CF5B1B"/>
                </a:solidFill>
                <a:latin typeface="Cambria Math"/>
                <a:cs typeface="Cambria Math"/>
              </a:rPr>
              <a:t>𝐫</a:t>
            </a:r>
            <a:r>
              <a:rPr sz="2700" spc="44" baseline="-16975" dirty="0">
                <a:solidFill>
                  <a:srgbClr val="CF5B1B"/>
                </a:solidFill>
                <a:latin typeface="Cambria Math"/>
                <a:cs typeface="Cambria Math"/>
              </a:rPr>
              <a:t>*</a:t>
            </a:r>
            <a:endParaRPr sz="2700" baseline="-16975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09679" y="4500779"/>
            <a:ext cx="1119505" cy="2096135"/>
          </a:xfrm>
          <a:custGeom>
            <a:avLst/>
            <a:gdLst/>
            <a:ahLst/>
            <a:cxnLst/>
            <a:rect l="l" t="t" r="r" b="b"/>
            <a:pathLst>
              <a:path w="1119504" h="2096134">
                <a:moveTo>
                  <a:pt x="32740" y="2075014"/>
                </a:moveTo>
                <a:lnTo>
                  <a:pt x="28676" y="2066937"/>
                </a:lnTo>
                <a:lnTo>
                  <a:pt x="13690" y="2061984"/>
                </a:lnTo>
                <a:lnTo>
                  <a:pt x="5600" y="2066048"/>
                </a:lnTo>
                <a:lnTo>
                  <a:pt x="0" y="2083015"/>
                </a:lnTo>
                <a:lnTo>
                  <a:pt x="4064" y="2091105"/>
                </a:lnTo>
                <a:lnTo>
                  <a:pt x="19050" y="2096058"/>
                </a:lnTo>
                <a:lnTo>
                  <a:pt x="27127" y="2091994"/>
                </a:lnTo>
                <a:lnTo>
                  <a:pt x="32740" y="2075014"/>
                </a:lnTo>
                <a:close/>
              </a:path>
              <a:path w="1119504" h="2096134">
                <a:moveTo>
                  <a:pt x="68605" y="1966493"/>
                </a:moveTo>
                <a:lnTo>
                  <a:pt x="64541" y="1958403"/>
                </a:lnTo>
                <a:lnTo>
                  <a:pt x="49555" y="1953450"/>
                </a:lnTo>
                <a:lnTo>
                  <a:pt x="41478" y="1957527"/>
                </a:lnTo>
                <a:lnTo>
                  <a:pt x="18592" y="2026767"/>
                </a:lnTo>
                <a:lnTo>
                  <a:pt x="22656" y="2034844"/>
                </a:lnTo>
                <a:lnTo>
                  <a:pt x="37642" y="2039797"/>
                </a:lnTo>
                <a:lnTo>
                  <a:pt x="45720" y="2035733"/>
                </a:lnTo>
                <a:lnTo>
                  <a:pt x="68605" y="1966493"/>
                </a:lnTo>
                <a:close/>
              </a:path>
              <a:path w="1119504" h="2096134">
                <a:moveTo>
                  <a:pt x="104482" y="1857959"/>
                </a:moveTo>
                <a:lnTo>
                  <a:pt x="100418" y="1849882"/>
                </a:lnTo>
                <a:lnTo>
                  <a:pt x="85432" y="1844929"/>
                </a:lnTo>
                <a:lnTo>
                  <a:pt x="77355" y="1848993"/>
                </a:lnTo>
                <a:lnTo>
                  <a:pt x="54457" y="1918246"/>
                </a:lnTo>
                <a:lnTo>
                  <a:pt x="58521" y="1926323"/>
                </a:lnTo>
                <a:lnTo>
                  <a:pt x="73507" y="1931276"/>
                </a:lnTo>
                <a:lnTo>
                  <a:pt x="81597" y="1927212"/>
                </a:lnTo>
                <a:lnTo>
                  <a:pt x="104482" y="1857959"/>
                </a:lnTo>
                <a:close/>
              </a:path>
              <a:path w="1119504" h="2096134">
                <a:moveTo>
                  <a:pt x="140360" y="1749437"/>
                </a:moveTo>
                <a:lnTo>
                  <a:pt x="136283" y="1741360"/>
                </a:lnTo>
                <a:lnTo>
                  <a:pt x="121310" y="1736407"/>
                </a:lnTo>
                <a:lnTo>
                  <a:pt x="113220" y="1740471"/>
                </a:lnTo>
                <a:lnTo>
                  <a:pt x="90335" y="1809724"/>
                </a:lnTo>
                <a:lnTo>
                  <a:pt x="94399" y="1817801"/>
                </a:lnTo>
                <a:lnTo>
                  <a:pt x="109385" y="1822754"/>
                </a:lnTo>
                <a:lnTo>
                  <a:pt x="117462" y="1818690"/>
                </a:lnTo>
                <a:lnTo>
                  <a:pt x="140360" y="1749437"/>
                </a:lnTo>
                <a:close/>
              </a:path>
              <a:path w="1119504" h="2096134">
                <a:moveTo>
                  <a:pt x="176225" y="1640916"/>
                </a:moveTo>
                <a:lnTo>
                  <a:pt x="172161" y="1632839"/>
                </a:lnTo>
                <a:lnTo>
                  <a:pt x="157175" y="1627886"/>
                </a:lnTo>
                <a:lnTo>
                  <a:pt x="149098" y="1631950"/>
                </a:lnTo>
                <a:lnTo>
                  <a:pt x="126212" y="1701190"/>
                </a:lnTo>
                <a:lnTo>
                  <a:pt x="130276" y="1709280"/>
                </a:lnTo>
                <a:lnTo>
                  <a:pt x="145262" y="1714233"/>
                </a:lnTo>
                <a:lnTo>
                  <a:pt x="153339" y="1710156"/>
                </a:lnTo>
                <a:lnTo>
                  <a:pt x="176225" y="1640916"/>
                </a:lnTo>
                <a:close/>
              </a:path>
              <a:path w="1119504" h="2096134">
                <a:moveTo>
                  <a:pt x="212102" y="1532394"/>
                </a:moveTo>
                <a:lnTo>
                  <a:pt x="208038" y="1524304"/>
                </a:lnTo>
                <a:lnTo>
                  <a:pt x="193052" y="1519351"/>
                </a:lnTo>
                <a:lnTo>
                  <a:pt x="184962" y="1523415"/>
                </a:lnTo>
                <a:lnTo>
                  <a:pt x="162077" y="1592668"/>
                </a:lnTo>
                <a:lnTo>
                  <a:pt x="166141" y="1600746"/>
                </a:lnTo>
                <a:lnTo>
                  <a:pt x="181127" y="1605699"/>
                </a:lnTo>
                <a:lnTo>
                  <a:pt x="189204" y="1601635"/>
                </a:lnTo>
                <a:lnTo>
                  <a:pt x="212102" y="1532394"/>
                </a:lnTo>
                <a:close/>
              </a:path>
              <a:path w="1119504" h="2096134">
                <a:moveTo>
                  <a:pt x="247967" y="1423860"/>
                </a:moveTo>
                <a:lnTo>
                  <a:pt x="243903" y="1415783"/>
                </a:lnTo>
                <a:lnTo>
                  <a:pt x="228917" y="1410830"/>
                </a:lnTo>
                <a:lnTo>
                  <a:pt x="220840" y="1414894"/>
                </a:lnTo>
                <a:lnTo>
                  <a:pt x="197954" y="1484147"/>
                </a:lnTo>
                <a:lnTo>
                  <a:pt x="202018" y="1492224"/>
                </a:lnTo>
                <a:lnTo>
                  <a:pt x="217004" y="1497177"/>
                </a:lnTo>
                <a:lnTo>
                  <a:pt x="225082" y="1493113"/>
                </a:lnTo>
                <a:lnTo>
                  <a:pt x="247967" y="1423860"/>
                </a:lnTo>
                <a:close/>
              </a:path>
              <a:path w="1119504" h="2096134">
                <a:moveTo>
                  <a:pt x="283845" y="1315339"/>
                </a:moveTo>
                <a:lnTo>
                  <a:pt x="279781" y="1307261"/>
                </a:lnTo>
                <a:lnTo>
                  <a:pt x="264795" y="1302308"/>
                </a:lnTo>
                <a:lnTo>
                  <a:pt x="256717" y="1306372"/>
                </a:lnTo>
                <a:lnTo>
                  <a:pt x="233819" y="1375613"/>
                </a:lnTo>
                <a:lnTo>
                  <a:pt x="237883" y="1383703"/>
                </a:lnTo>
                <a:lnTo>
                  <a:pt x="252869" y="1388656"/>
                </a:lnTo>
                <a:lnTo>
                  <a:pt x="260959" y="1384592"/>
                </a:lnTo>
                <a:lnTo>
                  <a:pt x="283845" y="1315339"/>
                </a:lnTo>
                <a:close/>
              </a:path>
              <a:path w="1119504" h="2096134">
                <a:moveTo>
                  <a:pt x="355587" y="1098296"/>
                </a:moveTo>
                <a:lnTo>
                  <a:pt x="351523" y="1090206"/>
                </a:lnTo>
                <a:lnTo>
                  <a:pt x="336537" y="1085253"/>
                </a:lnTo>
                <a:lnTo>
                  <a:pt x="328460" y="1089317"/>
                </a:lnTo>
                <a:lnTo>
                  <a:pt x="305562" y="1158570"/>
                </a:lnTo>
                <a:lnTo>
                  <a:pt x="309638" y="1166647"/>
                </a:lnTo>
                <a:lnTo>
                  <a:pt x="324612" y="1171600"/>
                </a:lnTo>
                <a:lnTo>
                  <a:pt x="332701" y="1167536"/>
                </a:lnTo>
                <a:lnTo>
                  <a:pt x="355587" y="1098296"/>
                </a:lnTo>
                <a:close/>
              </a:path>
              <a:path w="1119504" h="2096134">
                <a:moveTo>
                  <a:pt x="391464" y="989761"/>
                </a:moveTo>
                <a:lnTo>
                  <a:pt x="387388" y="981684"/>
                </a:lnTo>
                <a:lnTo>
                  <a:pt x="372414" y="976731"/>
                </a:lnTo>
                <a:lnTo>
                  <a:pt x="364324" y="980795"/>
                </a:lnTo>
                <a:lnTo>
                  <a:pt x="341439" y="1050048"/>
                </a:lnTo>
                <a:lnTo>
                  <a:pt x="345503" y="1058125"/>
                </a:lnTo>
                <a:lnTo>
                  <a:pt x="360489" y="1063078"/>
                </a:lnTo>
                <a:lnTo>
                  <a:pt x="368566" y="1059014"/>
                </a:lnTo>
                <a:lnTo>
                  <a:pt x="391464" y="989761"/>
                </a:lnTo>
                <a:close/>
              </a:path>
              <a:path w="1119504" h="2096134">
                <a:moveTo>
                  <a:pt x="427329" y="881240"/>
                </a:moveTo>
                <a:lnTo>
                  <a:pt x="423265" y="873163"/>
                </a:lnTo>
                <a:lnTo>
                  <a:pt x="408279" y="868210"/>
                </a:lnTo>
                <a:lnTo>
                  <a:pt x="400202" y="872274"/>
                </a:lnTo>
                <a:lnTo>
                  <a:pt x="377317" y="941514"/>
                </a:lnTo>
                <a:lnTo>
                  <a:pt x="381381" y="949604"/>
                </a:lnTo>
                <a:lnTo>
                  <a:pt x="396367" y="954557"/>
                </a:lnTo>
                <a:lnTo>
                  <a:pt x="404444" y="950480"/>
                </a:lnTo>
                <a:lnTo>
                  <a:pt x="427329" y="881240"/>
                </a:lnTo>
                <a:close/>
              </a:path>
              <a:path w="1119504" h="2096134">
                <a:moveTo>
                  <a:pt x="463207" y="772718"/>
                </a:moveTo>
                <a:lnTo>
                  <a:pt x="459143" y="764628"/>
                </a:lnTo>
                <a:lnTo>
                  <a:pt x="444157" y="759675"/>
                </a:lnTo>
                <a:lnTo>
                  <a:pt x="436067" y="763739"/>
                </a:lnTo>
                <a:lnTo>
                  <a:pt x="413181" y="832993"/>
                </a:lnTo>
                <a:lnTo>
                  <a:pt x="417245" y="841070"/>
                </a:lnTo>
                <a:lnTo>
                  <a:pt x="432231" y="846023"/>
                </a:lnTo>
                <a:lnTo>
                  <a:pt x="440321" y="841959"/>
                </a:lnTo>
                <a:lnTo>
                  <a:pt x="463207" y="772718"/>
                </a:lnTo>
                <a:close/>
              </a:path>
              <a:path w="1119504" h="2096134">
                <a:moveTo>
                  <a:pt x="499071" y="664184"/>
                </a:moveTo>
                <a:lnTo>
                  <a:pt x="495007" y="656107"/>
                </a:lnTo>
                <a:lnTo>
                  <a:pt x="480021" y="651154"/>
                </a:lnTo>
                <a:lnTo>
                  <a:pt x="471944" y="655218"/>
                </a:lnTo>
                <a:lnTo>
                  <a:pt x="449059" y="724471"/>
                </a:lnTo>
                <a:lnTo>
                  <a:pt x="453123" y="732548"/>
                </a:lnTo>
                <a:lnTo>
                  <a:pt x="468109" y="737501"/>
                </a:lnTo>
                <a:lnTo>
                  <a:pt x="476186" y="733437"/>
                </a:lnTo>
                <a:lnTo>
                  <a:pt x="499071" y="664184"/>
                </a:lnTo>
                <a:close/>
              </a:path>
              <a:path w="1119504" h="2096134">
                <a:moveTo>
                  <a:pt x="534949" y="555663"/>
                </a:moveTo>
                <a:lnTo>
                  <a:pt x="530885" y="547585"/>
                </a:lnTo>
                <a:lnTo>
                  <a:pt x="515899" y="542632"/>
                </a:lnTo>
                <a:lnTo>
                  <a:pt x="507822" y="546696"/>
                </a:lnTo>
                <a:lnTo>
                  <a:pt x="484924" y="615937"/>
                </a:lnTo>
                <a:lnTo>
                  <a:pt x="489000" y="624027"/>
                </a:lnTo>
                <a:lnTo>
                  <a:pt x="503974" y="628980"/>
                </a:lnTo>
                <a:lnTo>
                  <a:pt x="512064" y="624916"/>
                </a:lnTo>
                <a:lnTo>
                  <a:pt x="534949" y="555663"/>
                </a:lnTo>
                <a:close/>
              </a:path>
              <a:path w="1119504" h="2096134">
                <a:moveTo>
                  <a:pt x="570826" y="447141"/>
                </a:moveTo>
                <a:lnTo>
                  <a:pt x="566750" y="439064"/>
                </a:lnTo>
                <a:lnTo>
                  <a:pt x="551776" y="434111"/>
                </a:lnTo>
                <a:lnTo>
                  <a:pt x="543687" y="438175"/>
                </a:lnTo>
                <a:lnTo>
                  <a:pt x="520801" y="507415"/>
                </a:lnTo>
                <a:lnTo>
                  <a:pt x="524865" y="515493"/>
                </a:lnTo>
                <a:lnTo>
                  <a:pt x="539851" y="520446"/>
                </a:lnTo>
                <a:lnTo>
                  <a:pt x="547928" y="516382"/>
                </a:lnTo>
                <a:lnTo>
                  <a:pt x="570826" y="447141"/>
                </a:lnTo>
                <a:close/>
              </a:path>
              <a:path w="1119504" h="2096134">
                <a:moveTo>
                  <a:pt x="606691" y="338620"/>
                </a:moveTo>
                <a:lnTo>
                  <a:pt x="602627" y="330530"/>
                </a:lnTo>
                <a:lnTo>
                  <a:pt x="587641" y="325577"/>
                </a:lnTo>
                <a:lnTo>
                  <a:pt x="579564" y="329641"/>
                </a:lnTo>
                <a:lnTo>
                  <a:pt x="556679" y="398894"/>
                </a:lnTo>
                <a:lnTo>
                  <a:pt x="560743" y="406971"/>
                </a:lnTo>
                <a:lnTo>
                  <a:pt x="575729" y="411924"/>
                </a:lnTo>
                <a:lnTo>
                  <a:pt x="583806" y="407860"/>
                </a:lnTo>
                <a:lnTo>
                  <a:pt x="606691" y="338620"/>
                </a:lnTo>
                <a:close/>
              </a:path>
              <a:path w="1119504" h="2096134">
                <a:moveTo>
                  <a:pt x="642569" y="230085"/>
                </a:moveTo>
                <a:lnTo>
                  <a:pt x="638505" y="222008"/>
                </a:lnTo>
                <a:lnTo>
                  <a:pt x="623519" y="217055"/>
                </a:lnTo>
                <a:lnTo>
                  <a:pt x="615429" y="221119"/>
                </a:lnTo>
                <a:lnTo>
                  <a:pt x="592543" y="290372"/>
                </a:lnTo>
                <a:lnTo>
                  <a:pt x="596607" y="298450"/>
                </a:lnTo>
                <a:lnTo>
                  <a:pt x="611593" y="303403"/>
                </a:lnTo>
                <a:lnTo>
                  <a:pt x="619671" y="299339"/>
                </a:lnTo>
                <a:lnTo>
                  <a:pt x="642569" y="230085"/>
                </a:lnTo>
                <a:close/>
              </a:path>
              <a:path w="1119504" h="2096134">
                <a:moveTo>
                  <a:pt x="678434" y="121564"/>
                </a:moveTo>
                <a:lnTo>
                  <a:pt x="674370" y="113487"/>
                </a:lnTo>
                <a:lnTo>
                  <a:pt x="659384" y="108534"/>
                </a:lnTo>
                <a:lnTo>
                  <a:pt x="651306" y="112598"/>
                </a:lnTo>
                <a:lnTo>
                  <a:pt x="628421" y="181838"/>
                </a:lnTo>
                <a:lnTo>
                  <a:pt x="632485" y="189928"/>
                </a:lnTo>
                <a:lnTo>
                  <a:pt x="647471" y="194881"/>
                </a:lnTo>
                <a:lnTo>
                  <a:pt x="655548" y="190804"/>
                </a:lnTo>
                <a:lnTo>
                  <a:pt x="678434" y="121564"/>
                </a:lnTo>
                <a:close/>
              </a:path>
              <a:path w="1119504" h="2096134">
                <a:moveTo>
                  <a:pt x="714311" y="13042"/>
                </a:moveTo>
                <a:lnTo>
                  <a:pt x="710247" y="4953"/>
                </a:lnTo>
                <a:lnTo>
                  <a:pt x="695261" y="0"/>
                </a:lnTo>
                <a:lnTo>
                  <a:pt x="687184" y="4076"/>
                </a:lnTo>
                <a:lnTo>
                  <a:pt x="664286" y="73317"/>
                </a:lnTo>
                <a:lnTo>
                  <a:pt x="668350" y="81394"/>
                </a:lnTo>
                <a:lnTo>
                  <a:pt x="683336" y="86347"/>
                </a:lnTo>
                <a:lnTo>
                  <a:pt x="691426" y="82283"/>
                </a:lnTo>
                <a:lnTo>
                  <a:pt x="714311" y="13042"/>
                </a:lnTo>
                <a:close/>
              </a:path>
              <a:path w="1119504" h="2096134">
                <a:moveTo>
                  <a:pt x="1119187" y="1538414"/>
                </a:moveTo>
                <a:lnTo>
                  <a:pt x="1112380" y="1531543"/>
                </a:lnTo>
                <a:lnTo>
                  <a:pt x="1051763" y="1470291"/>
                </a:lnTo>
                <a:lnTo>
                  <a:pt x="1042593" y="1497355"/>
                </a:lnTo>
                <a:lnTo>
                  <a:pt x="306184" y="1247711"/>
                </a:lnTo>
                <a:lnTo>
                  <a:pt x="319709" y="1206817"/>
                </a:lnTo>
                <a:lnTo>
                  <a:pt x="315645" y="1198727"/>
                </a:lnTo>
                <a:lnTo>
                  <a:pt x="300659" y="1193774"/>
                </a:lnTo>
                <a:lnTo>
                  <a:pt x="292582" y="1197851"/>
                </a:lnTo>
                <a:lnTo>
                  <a:pt x="279133" y="1238529"/>
                </a:lnTo>
                <a:lnTo>
                  <a:pt x="274459" y="1236941"/>
                </a:lnTo>
                <a:lnTo>
                  <a:pt x="266344" y="1240942"/>
                </a:lnTo>
                <a:lnTo>
                  <a:pt x="261277" y="1255890"/>
                </a:lnTo>
                <a:lnTo>
                  <a:pt x="265290" y="1263992"/>
                </a:lnTo>
                <a:lnTo>
                  <a:pt x="270167" y="1265656"/>
                </a:lnTo>
                <a:lnTo>
                  <a:pt x="269697" y="1267091"/>
                </a:lnTo>
                <a:lnTo>
                  <a:pt x="273761" y="1275168"/>
                </a:lnTo>
                <a:lnTo>
                  <a:pt x="288747" y="1280121"/>
                </a:lnTo>
                <a:lnTo>
                  <a:pt x="296824" y="1276057"/>
                </a:lnTo>
                <a:lnTo>
                  <a:pt x="297230" y="1274826"/>
                </a:lnTo>
                <a:lnTo>
                  <a:pt x="1033411" y="1524419"/>
                </a:lnTo>
                <a:lnTo>
                  <a:pt x="1024242" y="1551482"/>
                </a:lnTo>
                <a:lnTo>
                  <a:pt x="1119187" y="1538414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62AFAED-B802-4777-9F0E-AE2D591D5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4660" y="1126363"/>
            <a:ext cx="8600466" cy="559812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47471"/>
            <a:ext cx="2200656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16709" y="1348741"/>
            <a:ext cx="7800975" cy="198564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8140" marR="30480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200" spc="-5" dirty="0">
                <a:latin typeface="Calibri"/>
                <a:cs typeface="Calibri"/>
              </a:rPr>
              <a:t>Based on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Distmult, </a:t>
            </a:r>
            <a:r>
              <a:rPr sz="3200" b="1" spc="-5" dirty="0">
                <a:solidFill>
                  <a:srgbClr val="00B050"/>
                </a:solidFill>
                <a:latin typeface="Calibri"/>
                <a:cs typeface="Calibri"/>
              </a:rPr>
              <a:t>ComplEx</a:t>
            </a:r>
            <a:r>
              <a:rPr sz="3200" b="1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embeds</a:t>
            </a:r>
            <a:r>
              <a:rPr sz="3200" spc="-5" dirty="0">
                <a:latin typeface="Calibri"/>
                <a:cs typeface="Calibri"/>
              </a:rPr>
              <a:t> entities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 </a:t>
            </a:r>
            <a:r>
              <a:rPr sz="3200" spc="-10" dirty="0">
                <a:latin typeface="Calibri"/>
                <a:cs typeface="Calibri"/>
              </a:rPr>
              <a:t>relations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Complex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vector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space</a:t>
            </a:r>
            <a:endParaRPr sz="3200">
              <a:latin typeface="Calibri"/>
              <a:cs typeface="Calibri"/>
            </a:endParaRPr>
          </a:p>
          <a:p>
            <a:pPr marL="358140" marR="177165" indent="-320040">
              <a:lnSpc>
                <a:spcPts val="3890"/>
              </a:lnSpc>
              <a:spcBef>
                <a:spcPts val="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200" b="1" dirty="0">
                <a:solidFill>
                  <a:srgbClr val="00B050"/>
                </a:solidFill>
                <a:latin typeface="Calibri"/>
                <a:cs typeface="Calibri"/>
              </a:rPr>
              <a:t>ComplEx</a:t>
            </a:r>
            <a:r>
              <a:rPr sz="3200" dirty="0">
                <a:latin typeface="Calibri"/>
                <a:cs typeface="Calibri"/>
              </a:rPr>
              <a:t>: model </a:t>
            </a:r>
            <a:r>
              <a:rPr sz="3200" spc="-5" dirty="0">
                <a:latin typeface="Calibri"/>
                <a:cs typeface="Calibri"/>
              </a:rPr>
              <a:t>entities </a:t>
            </a:r>
            <a:r>
              <a:rPr sz="3200" dirty="0">
                <a:latin typeface="Calibri"/>
                <a:cs typeface="Calibri"/>
              </a:rPr>
              <a:t>and </a:t>
            </a:r>
            <a:r>
              <a:rPr sz="3200" spc="-10" dirty="0">
                <a:latin typeface="Calibri"/>
                <a:cs typeface="Calibri"/>
              </a:rPr>
              <a:t>relations </a:t>
            </a:r>
            <a:r>
              <a:rPr sz="3200" dirty="0">
                <a:latin typeface="Calibri"/>
                <a:cs typeface="Calibri"/>
              </a:rPr>
              <a:t>using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vectors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55" dirty="0">
                <a:latin typeface="Cambria Math"/>
                <a:cs typeface="Cambria Math"/>
              </a:rPr>
              <a:t>ℂ</a:t>
            </a:r>
            <a:r>
              <a:rPr sz="3450" spc="82" baseline="28985" dirty="0">
                <a:latin typeface="Cambria Math"/>
                <a:cs typeface="Cambria Math"/>
              </a:rPr>
              <a:t>0</a:t>
            </a:r>
            <a:endParaRPr sz="3450" baseline="28985">
              <a:latin typeface="Cambria Math"/>
              <a:cs typeface="Cambria Math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41985" y="3888004"/>
            <a:ext cx="5591175" cy="2256790"/>
            <a:chOff x="1417984" y="3888004"/>
            <a:chExt cx="5591175" cy="2256790"/>
          </a:xfrm>
        </p:grpSpPr>
        <p:sp>
          <p:nvSpPr>
            <p:cNvPr id="5" name="object 5"/>
            <p:cNvSpPr/>
            <p:nvPr/>
          </p:nvSpPr>
          <p:spPr>
            <a:xfrm>
              <a:off x="4118320" y="3888004"/>
              <a:ext cx="0" cy="2235200"/>
            </a:xfrm>
            <a:custGeom>
              <a:avLst/>
              <a:gdLst/>
              <a:ahLst/>
              <a:cxnLst/>
              <a:rect l="l" t="t" r="r" b="b"/>
              <a:pathLst>
                <a:path h="2235200">
                  <a:moveTo>
                    <a:pt x="0" y="0"/>
                  </a:moveTo>
                  <a:lnTo>
                    <a:pt x="1" y="2235200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32271" y="6106625"/>
              <a:ext cx="5562600" cy="23495"/>
            </a:xfrm>
            <a:custGeom>
              <a:avLst/>
              <a:gdLst/>
              <a:ahLst/>
              <a:cxnLst/>
              <a:rect l="l" t="t" r="r" b="b"/>
              <a:pathLst>
                <a:path w="5562600" h="23495">
                  <a:moveTo>
                    <a:pt x="5562600" y="0"/>
                  </a:moveTo>
                  <a:lnTo>
                    <a:pt x="0" y="23382"/>
                  </a:lnTo>
                </a:path>
              </a:pathLst>
            </a:custGeom>
            <a:ln w="28575">
              <a:solidFill>
                <a:srgbClr val="151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8262" y="4771986"/>
              <a:ext cx="82763" cy="8276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53995" y="4832464"/>
              <a:ext cx="3136900" cy="1297305"/>
            </a:xfrm>
            <a:custGeom>
              <a:avLst/>
              <a:gdLst/>
              <a:ahLst/>
              <a:cxnLst/>
              <a:rect l="l" t="t" r="r" b="b"/>
              <a:pathLst>
                <a:path w="3136900" h="1297304">
                  <a:moveTo>
                    <a:pt x="133781" y="124079"/>
                  </a:moveTo>
                  <a:lnTo>
                    <a:pt x="132842" y="115087"/>
                  </a:lnTo>
                  <a:lnTo>
                    <a:pt x="76238" y="69100"/>
                  </a:lnTo>
                  <a:lnTo>
                    <a:pt x="74993" y="69227"/>
                  </a:lnTo>
                  <a:lnTo>
                    <a:pt x="93560" y="46367"/>
                  </a:lnTo>
                  <a:lnTo>
                    <a:pt x="0" y="25590"/>
                  </a:lnTo>
                  <a:lnTo>
                    <a:pt x="39522" y="112903"/>
                  </a:lnTo>
                  <a:lnTo>
                    <a:pt x="58089" y="90043"/>
                  </a:lnTo>
                  <a:lnTo>
                    <a:pt x="58216" y="91287"/>
                  </a:lnTo>
                  <a:lnTo>
                    <a:pt x="114833" y="137261"/>
                  </a:lnTo>
                  <a:lnTo>
                    <a:pt x="123825" y="136334"/>
                  </a:lnTo>
                  <a:lnTo>
                    <a:pt x="133781" y="124079"/>
                  </a:lnTo>
                  <a:close/>
                </a:path>
                <a:path w="3136900" h="1297304">
                  <a:moveTo>
                    <a:pt x="222504" y="196138"/>
                  </a:moveTo>
                  <a:lnTo>
                    <a:pt x="221564" y="187147"/>
                  </a:lnTo>
                  <a:lnTo>
                    <a:pt x="164960" y="141160"/>
                  </a:lnTo>
                  <a:lnTo>
                    <a:pt x="155956" y="142100"/>
                  </a:lnTo>
                  <a:lnTo>
                    <a:pt x="146011" y="154343"/>
                  </a:lnTo>
                  <a:lnTo>
                    <a:pt x="146939" y="163347"/>
                  </a:lnTo>
                  <a:lnTo>
                    <a:pt x="203555" y="209321"/>
                  </a:lnTo>
                  <a:lnTo>
                    <a:pt x="212547" y="208394"/>
                  </a:lnTo>
                  <a:lnTo>
                    <a:pt x="222504" y="196138"/>
                  </a:lnTo>
                  <a:close/>
                </a:path>
                <a:path w="3136900" h="1297304">
                  <a:moveTo>
                    <a:pt x="311226" y="268198"/>
                  </a:moveTo>
                  <a:lnTo>
                    <a:pt x="310286" y="259207"/>
                  </a:lnTo>
                  <a:lnTo>
                    <a:pt x="253682" y="213220"/>
                  </a:lnTo>
                  <a:lnTo>
                    <a:pt x="244678" y="214160"/>
                  </a:lnTo>
                  <a:lnTo>
                    <a:pt x="234734" y="226402"/>
                  </a:lnTo>
                  <a:lnTo>
                    <a:pt x="235661" y="235407"/>
                  </a:lnTo>
                  <a:lnTo>
                    <a:pt x="292277" y="281381"/>
                  </a:lnTo>
                  <a:lnTo>
                    <a:pt x="301269" y="280454"/>
                  </a:lnTo>
                  <a:lnTo>
                    <a:pt x="311226" y="268198"/>
                  </a:lnTo>
                  <a:close/>
                </a:path>
                <a:path w="3136900" h="1297304">
                  <a:moveTo>
                    <a:pt x="399948" y="340258"/>
                  </a:moveTo>
                  <a:lnTo>
                    <a:pt x="399008" y="331266"/>
                  </a:lnTo>
                  <a:lnTo>
                    <a:pt x="342404" y="285280"/>
                  </a:lnTo>
                  <a:lnTo>
                    <a:pt x="333400" y="286219"/>
                  </a:lnTo>
                  <a:lnTo>
                    <a:pt x="323456" y="298462"/>
                  </a:lnTo>
                  <a:lnTo>
                    <a:pt x="324383" y="307467"/>
                  </a:lnTo>
                  <a:lnTo>
                    <a:pt x="381000" y="353441"/>
                  </a:lnTo>
                  <a:lnTo>
                    <a:pt x="389991" y="352513"/>
                  </a:lnTo>
                  <a:lnTo>
                    <a:pt x="399948" y="340258"/>
                  </a:lnTo>
                  <a:close/>
                </a:path>
                <a:path w="3136900" h="1297304">
                  <a:moveTo>
                    <a:pt x="488670" y="412318"/>
                  </a:moveTo>
                  <a:lnTo>
                    <a:pt x="487730" y="403326"/>
                  </a:lnTo>
                  <a:lnTo>
                    <a:pt x="431126" y="357339"/>
                  </a:lnTo>
                  <a:lnTo>
                    <a:pt x="422122" y="358279"/>
                  </a:lnTo>
                  <a:lnTo>
                    <a:pt x="412178" y="370522"/>
                  </a:lnTo>
                  <a:lnTo>
                    <a:pt x="413105" y="379526"/>
                  </a:lnTo>
                  <a:lnTo>
                    <a:pt x="469722" y="425500"/>
                  </a:lnTo>
                  <a:lnTo>
                    <a:pt x="478713" y="424573"/>
                  </a:lnTo>
                  <a:lnTo>
                    <a:pt x="488670" y="412318"/>
                  </a:lnTo>
                  <a:close/>
                </a:path>
                <a:path w="3136900" h="1297304">
                  <a:moveTo>
                    <a:pt x="577392" y="484378"/>
                  </a:moveTo>
                  <a:lnTo>
                    <a:pt x="576453" y="475386"/>
                  </a:lnTo>
                  <a:lnTo>
                    <a:pt x="519849" y="429399"/>
                  </a:lnTo>
                  <a:lnTo>
                    <a:pt x="510844" y="430339"/>
                  </a:lnTo>
                  <a:lnTo>
                    <a:pt x="500900" y="442582"/>
                  </a:lnTo>
                  <a:lnTo>
                    <a:pt x="501827" y="451586"/>
                  </a:lnTo>
                  <a:lnTo>
                    <a:pt x="558444" y="497560"/>
                  </a:lnTo>
                  <a:lnTo>
                    <a:pt x="567436" y="496633"/>
                  </a:lnTo>
                  <a:lnTo>
                    <a:pt x="577392" y="484378"/>
                  </a:lnTo>
                  <a:close/>
                </a:path>
                <a:path w="3136900" h="1297304">
                  <a:moveTo>
                    <a:pt x="666115" y="556450"/>
                  </a:moveTo>
                  <a:lnTo>
                    <a:pt x="665175" y="547446"/>
                  </a:lnTo>
                  <a:lnTo>
                    <a:pt x="608571" y="501472"/>
                  </a:lnTo>
                  <a:lnTo>
                    <a:pt x="599567" y="502399"/>
                  </a:lnTo>
                  <a:lnTo>
                    <a:pt x="589622" y="514654"/>
                  </a:lnTo>
                  <a:lnTo>
                    <a:pt x="590550" y="523646"/>
                  </a:lnTo>
                  <a:lnTo>
                    <a:pt x="647166" y="569633"/>
                  </a:lnTo>
                  <a:lnTo>
                    <a:pt x="656158" y="568693"/>
                  </a:lnTo>
                  <a:lnTo>
                    <a:pt x="666115" y="556450"/>
                  </a:lnTo>
                  <a:close/>
                </a:path>
                <a:path w="3136900" h="1297304">
                  <a:moveTo>
                    <a:pt x="754837" y="628510"/>
                  </a:moveTo>
                  <a:lnTo>
                    <a:pt x="753897" y="619506"/>
                  </a:lnTo>
                  <a:lnTo>
                    <a:pt x="697293" y="573532"/>
                  </a:lnTo>
                  <a:lnTo>
                    <a:pt x="688289" y="574459"/>
                  </a:lnTo>
                  <a:lnTo>
                    <a:pt x="678345" y="586714"/>
                  </a:lnTo>
                  <a:lnTo>
                    <a:pt x="679272" y="595706"/>
                  </a:lnTo>
                  <a:lnTo>
                    <a:pt x="735888" y="641692"/>
                  </a:lnTo>
                  <a:lnTo>
                    <a:pt x="744893" y="640753"/>
                  </a:lnTo>
                  <a:lnTo>
                    <a:pt x="754837" y="628510"/>
                  </a:lnTo>
                  <a:close/>
                </a:path>
                <a:path w="3136900" h="1297304">
                  <a:moveTo>
                    <a:pt x="843559" y="700570"/>
                  </a:moveTo>
                  <a:lnTo>
                    <a:pt x="842632" y="691565"/>
                  </a:lnTo>
                  <a:lnTo>
                    <a:pt x="786015" y="645591"/>
                  </a:lnTo>
                  <a:lnTo>
                    <a:pt x="777011" y="646518"/>
                  </a:lnTo>
                  <a:lnTo>
                    <a:pt x="767067" y="658774"/>
                  </a:lnTo>
                  <a:lnTo>
                    <a:pt x="767994" y="667766"/>
                  </a:lnTo>
                  <a:lnTo>
                    <a:pt x="824611" y="713752"/>
                  </a:lnTo>
                  <a:lnTo>
                    <a:pt x="833615" y="712812"/>
                  </a:lnTo>
                  <a:lnTo>
                    <a:pt x="843559" y="700570"/>
                  </a:lnTo>
                  <a:close/>
                </a:path>
                <a:path w="3136900" h="1297304">
                  <a:moveTo>
                    <a:pt x="932281" y="772629"/>
                  </a:moveTo>
                  <a:lnTo>
                    <a:pt x="931354" y="763625"/>
                  </a:lnTo>
                  <a:lnTo>
                    <a:pt x="874737" y="717651"/>
                  </a:lnTo>
                  <a:lnTo>
                    <a:pt x="865746" y="718578"/>
                  </a:lnTo>
                  <a:lnTo>
                    <a:pt x="855789" y="730834"/>
                  </a:lnTo>
                  <a:lnTo>
                    <a:pt x="856729" y="739825"/>
                  </a:lnTo>
                  <a:lnTo>
                    <a:pt x="913333" y="785812"/>
                  </a:lnTo>
                  <a:lnTo>
                    <a:pt x="922337" y="784872"/>
                  </a:lnTo>
                  <a:lnTo>
                    <a:pt x="932281" y="772629"/>
                  </a:lnTo>
                  <a:close/>
                </a:path>
                <a:path w="3136900" h="1297304">
                  <a:moveTo>
                    <a:pt x="1021003" y="844689"/>
                  </a:moveTo>
                  <a:lnTo>
                    <a:pt x="1020076" y="835685"/>
                  </a:lnTo>
                  <a:lnTo>
                    <a:pt x="963460" y="789711"/>
                  </a:lnTo>
                  <a:lnTo>
                    <a:pt x="954468" y="790638"/>
                  </a:lnTo>
                  <a:lnTo>
                    <a:pt x="944511" y="802894"/>
                  </a:lnTo>
                  <a:lnTo>
                    <a:pt x="945451" y="811885"/>
                  </a:lnTo>
                  <a:lnTo>
                    <a:pt x="1002055" y="857872"/>
                  </a:lnTo>
                  <a:lnTo>
                    <a:pt x="1011059" y="856932"/>
                  </a:lnTo>
                  <a:lnTo>
                    <a:pt x="1021003" y="844689"/>
                  </a:lnTo>
                  <a:close/>
                </a:path>
                <a:path w="3136900" h="1297304">
                  <a:moveTo>
                    <a:pt x="1109726" y="916749"/>
                  </a:moveTo>
                  <a:lnTo>
                    <a:pt x="1108798" y="907745"/>
                  </a:lnTo>
                  <a:lnTo>
                    <a:pt x="1052182" y="861771"/>
                  </a:lnTo>
                  <a:lnTo>
                    <a:pt x="1043190" y="862698"/>
                  </a:lnTo>
                  <a:lnTo>
                    <a:pt x="1033233" y="874953"/>
                  </a:lnTo>
                  <a:lnTo>
                    <a:pt x="1034173" y="883945"/>
                  </a:lnTo>
                  <a:lnTo>
                    <a:pt x="1090777" y="929932"/>
                  </a:lnTo>
                  <a:lnTo>
                    <a:pt x="1099781" y="928992"/>
                  </a:lnTo>
                  <a:lnTo>
                    <a:pt x="1109726" y="916749"/>
                  </a:lnTo>
                  <a:close/>
                </a:path>
                <a:path w="3136900" h="1297304">
                  <a:moveTo>
                    <a:pt x="1198448" y="988809"/>
                  </a:moveTo>
                  <a:lnTo>
                    <a:pt x="1197521" y="979805"/>
                  </a:lnTo>
                  <a:lnTo>
                    <a:pt x="1140904" y="933831"/>
                  </a:lnTo>
                  <a:lnTo>
                    <a:pt x="1131912" y="934758"/>
                  </a:lnTo>
                  <a:lnTo>
                    <a:pt x="1121956" y="947013"/>
                  </a:lnTo>
                  <a:lnTo>
                    <a:pt x="1122895" y="956005"/>
                  </a:lnTo>
                  <a:lnTo>
                    <a:pt x="1179499" y="1001991"/>
                  </a:lnTo>
                  <a:lnTo>
                    <a:pt x="1188504" y="1001052"/>
                  </a:lnTo>
                  <a:lnTo>
                    <a:pt x="1198448" y="988809"/>
                  </a:lnTo>
                  <a:close/>
                </a:path>
                <a:path w="3136900" h="1297304">
                  <a:moveTo>
                    <a:pt x="1287170" y="1060869"/>
                  </a:moveTo>
                  <a:lnTo>
                    <a:pt x="1286243" y="1051864"/>
                  </a:lnTo>
                  <a:lnTo>
                    <a:pt x="1229626" y="1005890"/>
                  </a:lnTo>
                  <a:lnTo>
                    <a:pt x="1220635" y="1006817"/>
                  </a:lnTo>
                  <a:lnTo>
                    <a:pt x="1210678" y="1019073"/>
                  </a:lnTo>
                  <a:lnTo>
                    <a:pt x="1211618" y="1028077"/>
                  </a:lnTo>
                  <a:lnTo>
                    <a:pt x="1268222" y="1074051"/>
                  </a:lnTo>
                  <a:lnTo>
                    <a:pt x="1277226" y="1073124"/>
                  </a:lnTo>
                  <a:lnTo>
                    <a:pt x="1287170" y="1060869"/>
                  </a:lnTo>
                  <a:close/>
                </a:path>
                <a:path w="3136900" h="1297304">
                  <a:moveTo>
                    <a:pt x="1375892" y="1132928"/>
                  </a:moveTo>
                  <a:lnTo>
                    <a:pt x="1374965" y="1123937"/>
                  </a:lnTo>
                  <a:lnTo>
                    <a:pt x="1318348" y="1077950"/>
                  </a:lnTo>
                  <a:lnTo>
                    <a:pt x="1309357" y="1078877"/>
                  </a:lnTo>
                  <a:lnTo>
                    <a:pt x="1299400" y="1091133"/>
                  </a:lnTo>
                  <a:lnTo>
                    <a:pt x="1300340" y="1100137"/>
                  </a:lnTo>
                  <a:lnTo>
                    <a:pt x="1356944" y="1146111"/>
                  </a:lnTo>
                  <a:lnTo>
                    <a:pt x="1365948" y="1145184"/>
                  </a:lnTo>
                  <a:lnTo>
                    <a:pt x="1375892" y="1132928"/>
                  </a:lnTo>
                  <a:close/>
                </a:path>
                <a:path w="3136900" h="1297304">
                  <a:moveTo>
                    <a:pt x="1464614" y="1204988"/>
                  </a:moveTo>
                  <a:lnTo>
                    <a:pt x="1463687" y="1195997"/>
                  </a:lnTo>
                  <a:lnTo>
                    <a:pt x="1407071" y="1150010"/>
                  </a:lnTo>
                  <a:lnTo>
                    <a:pt x="1398079" y="1150950"/>
                  </a:lnTo>
                  <a:lnTo>
                    <a:pt x="1388135" y="1163193"/>
                  </a:lnTo>
                  <a:lnTo>
                    <a:pt x="1389062" y="1172197"/>
                  </a:lnTo>
                  <a:lnTo>
                    <a:pt x="1445679" y="1218171"/>
                  </a:lnTo>
                  <a:lnTo>
                    <a:pt x="1454670" y="1217244"/>
                  </a:lnTo>
                  <a:lnTo>
                    <a:pt x="1464614" y="1204988"/>
                  </a:lnTo>
                  <a:close/>
                </a:path>
                <a:path w="3136900" h="1297304">
                  <a:moveTo>
                    <a:pt x="1553349" y="1277048"/>
                  </a:moveTo>
                  <a:lnTo>
                    <a:pt x="1552409" y="1268056"/>
                  </a:lnTo>
                  <a:lnTo>
                    <a:pt x="1495806" y="1222070"/>
                  </a:lnTo>
                  <a:lnTo>
                    <a:pt x="1486801" y="1223010"/>
                  </a:lnTo>
                  <a:lnTo>
                    <a:pt x="1476857" y="1235252"/>
                  </a:lnTo>
                  <a:lnTo>
                    <a:pt x="1477784" y="1244257"/>
                  </a:lnTo>
                  <a:lnTo>
                    <a:pt x="1534401" y="1290231"/>
                  </a:lnTo>
                  <a:lnTo>
                    <a:pt x="1543392" y="1289304"/>
                  </a:lnTo>
                  <a:lnTo>
                    <a:pt x="1553349" y="1277048"/>
                  </a:lnTo>
                  <a:close/>
                </a:path>
                <a:path w="3136900" h="1297304">
                  <a:moveTo>
                    <a:pt x="3136557" y="0"/>
                  </a:moveTo>
                  <a:lnTo>
                    <a:pt x="3043148" y="21475"/>
                  </a:lnTo>
                  <a:lnTo>
                    <a:pt x="3061322" y="43522"/>
                  </a:lnTo>
                  <a:lnTo>
                    <a:pt x="1568196" y="1275041"/>
                  </a:lnTo>
                  <a:lnTo>
                    <a:pt x="1567332" y="1284046"/>
                  </a:lnTo>
                  <a:lnTo>
                    <a:pt x="1577365" y="1296212"/>
                  </a:lnTo>
                  <a:lnTo>
                    <a:pt x="1586369" y="1297076"/>
                  </a:lnTo>
                  <a:lnTo>
                    <a:pt x="3079508" y="65570"/>
                  </a:lnTo>
                  <a:lnTo>
                    <a:pt x="3097695" y="87617"/>
                  </a:lnTo>
                  <a:lnTo>
                    <a:pt x="3123501" y="29413"/>
                  </a:lnTo>
                  <a:lnTo>
                    <a:pt x="3136557" y="0"/>
                  </a:lnTo>
                  <a:close/>
                </a:path>
              </a:pathLst>
            </a:custGeom>
            <a:solidFill>
              <a:srgbClr val="D925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2616" y="4789667"/>
              <a:ext cx="82763" cy="8276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405737" y="4348479"/>
            <a:ext cx="14770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500" dirty="0">
                <a:latin typeface="Cambria Math"/>
                <a:cs typeface="Cambria Math"/>
              </a:rPr>
              <a:t>𝐮</a:t>
            </a:r>
            <a:r>
              <a:rPr sz="2500" spc="105" dirty="0">
                <a:latin typeface="Cambria Math"/>
                <a:cs typeface="Cambria Math"/>
              </a:rPr>
              <a:t> </a:t>
            </a:r>
            <a:r>
              <a:rPr sz="2500" dirty="0">
                <a:latin typeface="Cambria Math"/>
                <a:cs typeface="Cambria Math"/>
              </a:rPr>
              <a:t>=</a:t>
            </a:r>
            <a:r>
              <a:rPr sz="2500" spc="110" dirty="0">
                <a:latin typeface="Cambria Math"/>
                <a:cs typeface="Cambria Math"/>
              </a:rPr>
              <a:t> </a:t>
            </a:r>
            <a:r>
              <a:rPr sz="2500" dirty="0">
                <a:solidFill>
                  <a:srgbClr val="0000FF"/>
                </a:solidFill>
                <a:latin typeface="Cambria Math"/>
                <a:cs typeface="Cambria Math"/>
              </a:rPr>
              <a:t>𝐚</a:t>
            </a:r>
            <a:r>
              <a:rPr sz="2500" spc="-15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sz="2500" dirty="0">
                <a:solidFill>
                  <a:srgbClr val="D9253E"/>
                </a:solidFill>
                <a:latin typeface="Cambria Math"/>
                <a:cs typeface="Cambria Math"/>
              </a:rPr>
              <a:t>+</a:t>
            </a:r>
            <a:r>
              <a:rPr sz="2500" spc="-25" dirty="0">
                <a:solidFill>
                  <a:srgbClr val="D9253E"/>
                </a:solidFill>
                <a:latin typeface="Cambria Math"/>
                <a:cs typeface="Cambria Math"/>
              </a:rPr>
              <a:t> </a:t>
            </a:r>
            <a:r>
              <a:rPr sz="2500" spc="-5" dirty="0">
                <a:solidFill>
                  <a:srgbClr val="D9253E"/>
                </a:solidFill>
                <a:latin typeface="Cambria Math"/>
                <a:cs typeface="Cambria Math"/>
              </a:rPr>
              <a:t>𝐛𝑖</a:t>
            </a:r>
            <a:endParaRPr sz="25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17176" y="3735323"/>
            <a:ext cx="9232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600" b="1" spc="-5" dirty="0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sz="2600" b="1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600" spc="-5" dirty="0">
                <a:latin typeface="Cambria Math"/>
                <a:cs typeface="Cambria Math"/>
              </a:rPr>
              <a:t>(𝐮</a:t>
            </a:r>
            <a:r>
              <a:rPr sz="2600" dirty="0">
                <a:latin typeface="Cambria Math"/>
                <a:cs typeface="Cambria Math"/>
              </a:rPr>
              <a:t>)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72266" y="6177279"/>
            <a:ext cx="8547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500" b="1" spc="5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2500" b="1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z="2500" spc="-5" dirty="0">
                <a:latin typeface="Cambria Math"/>
                <a:cs typeface="Cambria Math"/>
              </a:rPr>
              <a:t>(𝐮</a:t>
            </a:r>
            <a:r>
              <a:rPr sz="2500" dirty="0">
                <a:latin typeface="Cambria Math"/>
                <a:cs typeface="Cambria Math"/>
              </a:rPr>
              <a:t>)</a:t>
            </a:r>
            <a:endParaRPr sz="25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53629" y="3455924"/>
            <a:ext cx="754380" cy="857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">
              <a:spcBef>
                <a:spcPts val="100"/>
              </a:spcBef>
            </a:pPr>
            <a:r>
              <a:rPr dirty="0">
                <a:latin typeface="Cambria Math"/>
                <a:cs typeface="Cambria Math"/>
              </a:rPr>
              <a:t>𝐮</a:t>
            </a:r>
            <a:r>
              <a:rPr spc="55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∈</a:t>
            </a:r>
            <a:r>
              <a:rPr spc="60" dirty="0">
                <a:latin typeface="Cambria Math"/>
                <a:cs typeface="Cambria Math"/>
              </a:rPr>
              <a:t> </a:t>
            </a:r>
            <a:r>
              <a:rPr spc="254" dirty="0">
                <a:latin typeface="Cambria Math"/>
                <a:cs typeface="Cambria Math"/>
              </a:rPr>
              <a:t>ℂ</a:t>
            </a:r>
            <a:r>
              <a:rPr sz="1950" spc="382" baseline="27777" dirty="0">
                <a:latin typeface="Cambria Math"/>
                <a:cs typeface="Cambria Math"/>
              </a:rPr>
              <a:t>.</a:t>
            </a:r>
            <a:endParaRPr sz="1950" baseline="27777">
              <a:latin typeface="Cambria Math"/>
              <a:cs typeface="Cambria Math"/>
            </a:endParaRPr>
          </a:p>
          <a:p>
            <a:pPr marL="44450">
              <a:spcBef>
                <a:spcPts val="25"/>
              </a:spcBef>
            </a:pPr>
            <a:r>
              <a:rPr dirty="0">
                <a:latin typeface="Cambria Math"/>
                <a:cs typeface="Cambria Math"/>
              </a:rPr>
              <a:t>𝐚</a:t>
            </a:r>
            <a:r>
              <a:rPr spc="50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∈</a:t>
            </a:r>
            <a:r>
              <a:rPr spc="60" dirty="0">
                <a:latin typeface="Cambria Math"/>
                <a:cs typeface="Cambria Math"/>
              </a:rPr>
              <a:t> </a:t>
            </a:r>
            <a:r>
              <a:rPr spc="254" dirty="0">
                <a:latin typeface="Cambria Math"/>
                <a:cs typeface="Cambria Math"/>
              </a:rPr>
              <a:t>ℝ</a:t>
            </a:r>
            <a:r>
              <a:rPr sz="1950" spc="382" baseline="27777" dirty="0">
                <a:latin typeface="Cambria Math"/>
                <a:cs typeface="Cambria Math"/>
              </a:rPr>
              <a:t>.</a:t>
            </a:r>
            <a:endParaRPr sz="1950" baseline="27777">
              <a:latin typeface="Cambria Math"/>
              <a:cs typeface="Cambria Math"/>
            </a:endParaRPr>
          </a:p>
          <a:p>
            <a:pPr marL="38100">
              <a:spcBef>
                <a:spcPts val="45"/>
              </a:spcBef>
            </a:pPr>
            <a:r>
              <a:rPr dirty="0">
                <a:latin typeface="Cambria Math"/>
                <a:cs typeface="Cambria Math"/>
              </a:rPr>
              <a:t>𝐛</a:t>
            </a:r>
            <a:r>
              <a:rPr spc="50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∈</a:t>
            </a:r>
            <a:r>
              <a:rPr spc="60" dirty="0">
                <a:latin typeface="Cambria Math"/>
                <a:cs typeface="Cambria Math"/>
              </a:rPr>
              <a:t> </a:t>
            </a:r>
            <a:r>
              <a:rPr spc="254" dirty="0">
                <a:latin typeface="Cambria Math"/>
                <a:cs typeface="Cambria Math"/>
              </a:rPr>
              <a:t>ℝ</a:t>
            </a:r>
            <a:r>
              <a:rPr sz="1950" spc="382" baseline="27777" dirty="0">
                <a:latin typeface="Cambria Math"/>
                <a:cs typeface="Cambria Math"/>
              </a:rPr>
              <a:t>.</a:t>
            </a:r>
            <a:endParaRPr sz="1950" baseline="27777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47893" y="4378959"/>
            <a:ext cx="14770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500" spc="-1520" dirty="0">
                <a:latin typeface="Cambria Math"/>
                <a:cs typeface="Cambria Math"/>
              </a:rPr>
              <a:t>𝐮</a:t>
            </a:r>
            <a:r>
              <a:rPr sz="2500" spc="30" dirty="0">
                <a:latin typeface="Cambria Math"/>
                <a:cs typeface="Cambria Math"/>
              </a:rPr>
              <a:t>7</a:t>
            </a:r>
            <a:r>
              <a:rPr sz="2500" spc="240" dirty="0">
                <a:latin typeface="Cambria Math"/>
                <a:cs typeface="Cambria Math"/>
              </a:rPr>
              <a:t> </a:t>
            </a:r>
            <a:r>
              <a:rPr sz="2500" dirty="0">
                <a:latin typeface="Cambria Math"/>
                <a:cs typeface="Cambria Math"/>
              </a:rPr>
              <a:t>=</a:t>
            </a:r>
            <a:r>
              <a:rPr sz="2500" spc="135" dirty="0">
                <a:latin typeface="Cambria Math"/>
                <a:cs typeface="Cambria Math"/>
              </a:rPr>
              <a:t> </a:t>
            </a:r>
            <a:r>
              <a:rPr sz="2500" dirty="0">
                <a:solidFill>
                  <a:srgbClr val="0000FF"/>
                </a:solidFill>
                <a:latin typeface="Cambria Math"/>
                <a:cs typeface="Cambria Math"/>
              </a:rPr>
              <a:t>𝐚</a:t>
            </a:r>
            <a:r>
              <a:rPr sz="2500" spc="5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sz="2500" dirty="0">
                <a:solidFill>
                  <a:srgbClr val="C64847"/>
                </a:solidFill>
                <a:latin typeface="Cambria Math"/>
                <a:cs typeface="Cambria Math"/>
              </a:rPr>
              <a:t>−</a:t>
            </a:r>
            <a:r>
              <a:rPr sz="2500" spc="-5" dirty="0">
                <a:solidFill>
                  <a:srgbClr val="C64847"/>
                </a:solidFill>
                <a:latin typeface="Cambria Math"/>
                <a:cs typeface="Cambria Math"/>
              </a:rPr>
              <a:t> </a:t>
            </a:r>
            <a:r>
              <a:rPr sz="2500" spc="-5" dirty="0">
                <a:solidFill>
                  <a:srgbClr val="D9253E"/>
                </a:solidFill>
                <a:latin typeface="Cambria Math"/>
                <a:cs typeface="Cambria Math"/>
              </a:rPr>
              <a:t>𝐛</a:t>
            </a:r>
            <a:r>
              <a:rPr sz="2500" dirty="0">
                <a:solidFill>
                  <a:srgbClr val="D9253E"/>
                </a:solidFill>
                <a:latin typeface="Cambria Math"/>
                <a:cs typeface="Cambria Math"/>
              </a:rPr>
              <a:t>𝑖</a:t>
            </a:r>
            <a:endParaRPr sz="25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50276" y="29971"/>
            <a:ext cx="4705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orbel"/>
                <a:cs typeface="Corbel"/>
              </a:rPr>
              <a:t>Trouillon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et</a:t>
            </a:r>
            <a:r>
              <a:rPr sz="12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al,</a:t>
            </a:r>
            <a:r>
              <a:rPr sz="1200" spc="-5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Complex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Embeddings 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for</a:t>
            </a:r>
            <a:r>
              <a:rPr sz="1200" u="sng" spc="-3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Simple 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Link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Prediction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,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ICML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rbel"/>
                <a:cs typeface="Corbel"/>
              </a:rPr>
              <a:t>2016</a:t>
            </a:r>
            <a:endParaRPr sz="1200">
              <a:latin typeface="Corbel"/>
              <a:cs typeface="Corbe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57718" y="6247383"/>
            <a:ext cx="308610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500" spc="-1520" dirty="0">
                <a:solidFill>
                  <a:srgbClr val="008000"/>
                </a:solidFill>
                <a:latin typeface="Cambria Math"/>
                <a:cs typeface="Cambria Math"/>
              </a:rPr>
              <a:t>𝐮</a:t>
            </a:r>
            <a:r>
              <a:rPr sz="2500" spc="30" dirty="0">
                <a:solidFill>
                  <a:srgbClr val="008000"/>
                </a:solidFill>
                <a:latin typeface="Cambria Math"/>
                <a:cs typeface="Cambria Math"/>
              </a:rPr>
              <a:t>7</a:t>
            </a:r>
            <a:r>
              <a:rPr sz="2500" spc="245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2500" i="1" spc="-75" dirty="0">
                <a:solidFill>
                  <a:srgbClr val="008000"/>
                </a:solidFill>
                <a:latin typeface="Arial"/>
                <a:cs typeface="Arial"/>
              </a:rPr>
              <a:t>is</a:t>
            </a:r>
            <a:r>
              <a:rPr sz="2500" i="1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500" i="1" spc="45" dirty="0">
                <a:solidFill>
                  <a:srgbClr val="008000"/>
                </a:solidFill>
                <a:latin typeface="Arial"/>
                <a:cs typeface="Arial"/>
              </a:rPr>
              <a:t>c</a:t>
            </a:r>
            <a:r>
              <a:rPr sz="2500" i="1" spc="-95" dirty="0">
                <a:solidFill>
                  <a:srgbClr val="008000"/>
                </a:solidFill>
                <a:latin typeface="Arial"/>
                <a:cs typeface="Arial"/>
              </a:rPr>
              <a:t>alle</a:t>
            </a:r>
            <a:r>
              <a:rPr sz="2500" i="1" spc="40" dirty="0">
                <a:solidFill>
                  <a:srgbClr val="008000"/>
                </a:solidFill>
                <a:latin typeface="Arial"/>
                <a:cs typeface="Arial"/>
              </a:rPr>
              <a:t>d</a:t>
            </a:r>
            <a:r>
              <a:rPr sz="2500" i="1" spc="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500" i="1" spc="-95" dirty="0">
                <a:solidFill>
                  <a:srgbClr val="008000"/>
                </a:solidFill>
                <a:latin typeface="Arial"/>
                <a:cs typeface="Arial"/>
              </a:rPr>
              <a:t>a</a:t>
            </a:r>
            <a:r>
              <a:rPr sz="2500" i="1" spc="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500" i="1" spc="45" dirty="0">
                <a:solidFill>
                  <a:srgbClr val="008000"/>
                </a:solidFill>
                <a:latin typeface="Arial"/>
                <a:cs typeface="Arial"/>
              </a:rPr>
              <a:t>c</a:t>
            </a:r>
            <a:r>
              <a:rPr sz="2500" i="1" spc="-10" dirty="0">
                <a:solidFill>
                  <a:srgbClr val="008000"/>
                </a:solidFill>
                <a:latin typeface="Arial"/>
                <a:cs typeface="Arial"/>
              </a:rPr>
              <a:t>o</a:t>
            </a:r>
            <a:r>
              <a:rPr sz="2500" i="1" spc="-55" dirty="0">
                <a:solidFill>
                  <a:srgbClr val="008000"/>
                </a:solidFill>
                <a:latin typeface="Arial"/>
                <a:cs typeface="Arial"/>
              </a:rPr>
              <a:t>n</a:t>
            </a:r>
            <a:r>
              <a:rPr sz="2500" i="1" spc="-45" dirty="0">
                <a:solidFill>
                  <a:srgbClr val="008000"/>
                </a:solidFill>
                <a:latin typeface="Arial"/>
                <a:cs typeface="Arial"/>
              </a:rPr>
              <a:t>j</a:t>
            </a:r>
            <a:r>
              <a:rPr sz="2500" i="1" spc="-110" dirty="0">
                <a:solidFill>
                  <a:srgbClr val="008000"/>
                </a:solidFill>
                <a:latin typeface="Arial"/>
                <a:cs typeface="Arial"/>
              </a:rPr>
              <a:t>u</a:t>
            </a:r>
            <a:r>
              <a:rPr sz="2500" i="1" spc="-10" dirty="0">
                <a:solidFill>
                  <a:srgbClr val="008000"/>
                </a:solidFill>
                <a:latin typeface="Arial"/>
                <a:cs typeface="Arial"/>
              </a:rPr>
              <a:t>g</a:t>
            </a:r>
            <a:r>
              <a:rPr sz="2500" i="1" spc="-95" dirty="0">
                <a:solidFill>
                  <a:srgbClr val="008000"/>
                </a:solidFill>
                <a:latin typeface="Arial"/>
                <a:cs typeface="Arial"/>
              </a:rPr>
              <a:t>a</a:t>
            </a:r>
            <a:r>
              <a:rPr sz="2500" i="1" spc="40" dirty="0">
                <a:solidFill>
                  <a:srgbClr val="008000"/>
                </a:solidFill>
                <a:latin typeface="Arial"/>
                <a:cs typeface="Arial"/>
              </a:rPr>
              <a:t>t</a:t>
            </a:r>
            <a:r>
              <a:rPr sz="2500" i="1" spc="-95" dirty="0">
                <a:solidFill>
                  <a:srgbClr val="008000"/>
                </a:solidFill>
                <a:latin typeface="Arial"/>
                <a:cs typeface="Arial"/>
              </a:rPr>
              <a:t>e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5D4E08A-B2AB-4B58-B50D-7620B9768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8050" y="1231995"/>
            <a:ext cx="8347067" cy="542829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47471"/>
            <a:ext cx="2200656" cy="55168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357654" y="3419373"/>
            <a:ext cx="820419" cy="376555"/>
          </a:xfrm>
          <a:custGeom>
            <a:avLst/>
            <a:gdLst/>
            <a:ahLst/>
            <a:cxnLst/>
            <a:rect l="l" t="t" r="r" b="b"/>
            <a:pathLst>
              <a:path w="820420" h="376554">
                <a:moveTo>
                  <a:pt x="700317" y="0"/>
                </a:moveTo>
                <a:lnTo>
                  <a:pt x="694959" y="15279"/>
                </a:lnTo>
                <a:lnTo>
                  <a:pt x="716750" y="24736"/>
                </a:lnTo>
                <a:lnTo>
                  <a:pt x="735490" y="37826"/>
                </a:lnTo>
                <a:lnTo>
                  <a:pt x="763817" y="74909"/>
                </a:lnTo>
                <a:lnTo>
                  <a:pt x="780486" y="124940"/>
                </a:lnTo>
                <a:lnTo>
                  <a:pt x="786042" y="186331"/>
                </a:lnTo>
                <a:lnTo>
                  <a:pt x="784646" y="219533"/>
                </a:lnTo>
                <a:lnTo>
                  <a:pt x="773484" y="276782"/>
                </a:lnTo>
                <a:lnTo>
                  <a:pt x="751086" y="321493"/>
                </a:lnTo>
                <a:lnTo>
                  <a:pt x="717004" y="351655"/>
                </a:lnTo>
                <a:lnTo>
                  <a:pt x="695554" y="361156"/>
                </a:lnTo>
                <a:lnTo>
                  <a:pt x="700317" y="376435"/>
                </a:lnTo>
                <a:lnTo>
                  <a:pt x="751662" y="352349"/>
                </a:lnTo>
                <a:lnTo>
                  <a:pt x="789415" y="310653"/>
                </a:lnTo>
                <a:lnTo>
                  <a:pt x="812632" y="254818"/>
                </a:lnTo>
                <a:lnTo>
                  <a:pt x="820371" y="188316"/>
                </a:lnTo>
                <a:lnTo>
                  <a:pt x="818430" y="153807"/>
                </a:lnTo>
                <a:lnTo>
                  <a:pt x="802903" y="92638"/>
                </a:lnTo>
                <a:lnTo>
                  <a:pt x="772108" y="42843"/>
                </a:lnTo>
                <a:lnTo>
                  <a:pt x="727608" y="9853"/>
                </a:lnTo>
                <a:lnTo>
                  <a:pt x="700317" y="0"/>
                </a:lnTo>
                <a:close/>
              </a:path>
              <a:path w="820420" h="376554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2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6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342706" y="5983844"/>
          <a:ext cx="1543049" cy="409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67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8000"/>
                      </a:solidFill>
                      <a:prstDash val="solid"/>
                    </a:lnL>
                    <a:lnR w="38100">
                      <a:solidFill>
                        <a:srgbClr val="2F6231"/>
                      </a:solidFill>
                      <a:prstDash val="solid"/>
                    </a:lnR>
                    <a:lnT w="53975">
                      <a:solidFill>
                        <a:srgbClr val="008000"/>
                      </a:solidFill>
                      <a:prstDash val="solid"/>
                    </a:lnT>
                    <a:lnB w="53975">
                      <a:solidFill>
                        <a:srgbClr val="008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2F6231"/>
                      </a:solidFill>
                      <a:prstDash val="solid"/>
                    </a:lnL>
                    <a:lnR w="53975">
                      <a:solidFill>
                        <a:srgbClr val="008000"/>
                      </a:solidFill>
                      <a:prstDash val="solid"/>
                    </a:lnR>
                    <a:lnT w="53975">
                      <a:solidFill>
                        <a:srgbClr val="008000"/>
                      </a:solidFill>
                      <a:prstDash val="solid"/>
                    </a:lnT>
                    <a:lnB w="53975">
                      <a:solidFill>
                        <a:srgbClr val="008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8000"/>
                      </a:solidFill>
                      <a:prstDash val="solid"/>
                    </a:lnL>
                    <a:lnR w="38100">
                      <a:solidFill>
                        <a:srgbClr val="2F6231"/>
                      </a:solidFill>
                      <a:prstDash val="solid"/>
                    </a:lnR>
                    <a:lnB w="53975">
                      <a:solidFill>
                        <a:srgbClr val="008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2F6231"/>
                      </a:solidFill>
                      <a:prstDash val="solid"/>
                    </a:lnL>
                    <a:lnR w="53975">
                      <a:solidFill>
                        <a:srgbClr val="008000"/>
                      </a:solidFill>
                      <a:prstDash val="solid"/>
                    </a:lnR>
                    <a:lnB w="53975">
                      <a:solidFill>
                        <a:srgbClr val="008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825009" y="5983843"/>
          <a:ext cx="1543049" cy="409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67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B w="539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53975">
                      <a:solidFill>
                        <a:srgbClr val="0000FF"/>
                      </a:solidFill>
                      <a:prstDash val="solid"/>
                    </a:lnR>
                    <a:lnB w="539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53975">
                      <a:solidFill>
                        <a:srgbClr val="0000FF"/>
                      </a:solidFill>
                      <a:prstDash val="solid"/>
                    </a:lnT>
                    <a:lnB w="539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53975">
                      <a:solidFill>
                        <a:srgbClr val="0000FF"/>
                      </a:solidFill>
                      <a:prstDash val="solid"/>
                    </a:lnR>
                    <a:lnT w="53975">
                      <a:solidFill>
                        <a:srgbClr val="0000FF"/>
                      </a:solidFill>
                      <a:prstDash val="solid"/>
                    </a:lnT>
                    <a:lnB w="53975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498952" y="4985624"/>
          <a:ext cx="1543049" cy="409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67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D9253E"/>
                      </a:solidFill>
                      <a:prstDash val="solid"/>
                    </a:lnL>
                    <a:lnR w="38100">
                      <a:solidFill>
                        <a:srgbClr val="D9253E"/>
                      </a:solidFill>
                      <a:prstDash val="solid"/>
                    </a:lnR>
                    <a:lnT w="53975">
                      <a:solidFill>
                        <a:srgbClr val="D9253E"/>
                      </a:solidFill>
                      <a:prstDash val="solid"/>
                    </a:lnT>
                    <a:lnB w="53975">
                      <a:solidFill>
                        <a:srgbClr val="D9253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D9253E"/>
                      </a:solidFill>
                      <a:prstDash val="solid"/>
                    </a:lnL>
                    <a:lnR w="53975">
                      <a:solidFill>
                        <a:srgbClr val="D9253E"/>
                      </a:solidFill>
                      <a:prstDash val="solid"/>
                    </a:lnR>
                    <a:lnT w="53975">
                      <a:solidFill>
                        <a:srgbClr val="D9253E"/>
                      </a:solidFill>
                      <a:prstDash val="solid"/>
                    </a:lnT>
                    <a:lnB w="53975">
                      <a:solidFill>
                        <a:srgbClr val="D9253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D9253E"/>
                      </a:solidFill>
                      <a:prstDash val="solid"/>
                    </a:lnL>
                    <a:lnR w="38100">
                      <a:solidFill>
                        <a:srgbClr val="D9253E"/>
                      </a:solidFill>
                      <a:prstDash val="solid"/>
                    </a:lnR>
                    <a:lnT w="53975">
                      <a:solidFill>
                        <a:srgbClr val="D9253E"/>
                      </a:solidFill>
                      <a:prstDash val="solid"/>
                    </a:lnT>
                    <a:lnB w="53975">
                      <a:solidFill>
                        <a:srgbClr val="D9253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D9253E"/>
                      </a:solidFill>
                      <a:prstDash val="solid"/>
                    </a:lnL>
                    <a:lnR w="53975">
                      <a:solidFill>
                        <a:srgbClr val="D9253E"/>
                      </a:solidFill>
                      <a:prstDash val="solid"/>
                    </a:lnR>
                    <a:lnT w="53975">
                      <a:solidFill>
                        <a:srgbClr val="D9253E"/>
                      </a:solidFill>
                      <a:prstDash val="solid"/>
                    </a:lnT>
                    <a:lnB w="53975">
                      <a:solidFill>
                        <a:srgbClr val="D9253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4535932" y="5409653"/>
            <a:ext cx="3676650" cy="609600"/>
          </a:xfrm>
          <a:custGeom>
            <a:avLst/>
            <a:gdLst/>
            <a:ahLst/>
            <a:cxnLst/>
            <a:rect l="l" t="t" r="r" b="b"/>
            <a:pathLst>
              <a:path w="3676650" h="609600">
                <a:moveTo>
                  <a:pt x="1124331" y="4597"/>
                </a:moveTo>
                <a:lnTo>
                  <a:pt x="1028509" y="6959"/>
                </a:lnTo>
                <a:lnTo>
                  <a:pt x="1041920" y="32194"/>
                </a:lnTo>
                <a:lnTo>
                  <a:pt x="2641" y="584327"/>
                </a:lnTo>
                <a:lnTo>
                  <a:pt x="0" y="592975"/>
                </a:lnTo>
                <a:lnTo>
                  <a:pt x="7404" y="606920"/>
                </a:lnTo>
                <a:lnTo>
                  <a:pt x="16052" y="609561"/>
                </a:lnTo>
                <a:lnTo>
                  <a:pt x="1055319" y="57429"/>
                </a:lnTo>
                <a:lnTo>
                  <a:pt x="1068730" y="82664"/>
                </a:lnTo>
                <a:lnTo>
                  <a:pt x="1112075" y="21793"/>
                </a:lnTo>
                <a:lnTo>
                  <a:pt x="1124331" y="4597"/>
                </a:lnTo>
                <a:close/>
              </a:path>
              <a:path w="3676650" h="609600">
                <a:moveTo>
                  <a:pt x="3676319" y="591820"/>
                </a:moveTo>
                <a:lnTo>
                  <a:pt x="3673056" y="583387"/>
                </a:lnTo>
                <a:lnTo>
                  <a:pt x="2417153" y="26301"/>
                </a:lnTo>
                <a:lnTo>
                  <a:pt x="2421140" y="17297"/>
                </a:lnTo>
                <a:lnTo>
                  <a:pt x="2428735" y="177"/>
                </a:lnTo>
                <a:lnTo>
                  <a:pt x="2333002" y="4597"/>
                </a:lnTo>
                <a:lnTo>
                  <a:pt x="2238794" y="6337"/>
                </a:lnTo>
                <a:lnTo>
                  <a:pt x="2252027" y="31661"/>
                </a:lnTo>
                <a:lnTo>
                  <a:pt x="2150287" y="84874"/>
                </a:lnTo>
                <a:lnTo>
                  <a:pt x="2117902" y="70586"/>
                </a:lnTo>
                <a:lnTo>
                  <a:pt x="2117902" y="101815"/>
                </a:lnTo>
                <a:lnTo>
                  <a:pt x="1981174" y="173316"/>
                </a:lnTo>
                <a:lnTo>
                  <a:pt x="1948853" y="158953"/>
                </a:lnTo>
                <a:lnTo>
                  <a:pt x="1948853" y="190220"/>
                </a:lnTo>
                <a:lnTo>
                  <a:pt x="1798129" y="269036"/>
                </a:lnTo>
                <a:lnTo>
                  <a:pt x="1627898" y="192747"/>
                </a:lnTo>
                <a:lnTo>
                  <a:pt x="1780286" y="115277"/>
                </a:lnTo>
                <a:lnTo>
                  <a:pt x="1948853" y="190220"/>
                </a:lnTo>
                <a:lnTo>
                  <a:pt x="1948853" y="158953"/>
                </a:lnTo>
                <a:lnTo>
                  <a:pt x="1813090" y="98590"/>
                </a:lnTo>
                <a:lnTo>
                  <a:pt x="1896503" y="56184"/>
                </a:lnTo>
                <a:lnTo>
                  <a:pt x="1909457" y="81661"/>
                </a:lnTo>
                <a:lnTo>
                  <a:pt x="1950681" y="25908"/>
                </a:lnTo>
                <a:lnTo>
                  <a:pt x="1994166" y="78422"/>
                </a:lnTo>
                <a:lnTo>
                  <a:pt x="2005711" y="52285"/>
                </a:lnTo>
                <a:lnTo>
                  <a:pt x="2117902" y="101815"/>
                </a:lnTo>
                <a:lnTo>
                  <a:pt x="2117902" y="70586"/>
                </a:lnTo>
                <a:lnTo>
                  <a:pt x="2017242" y="26136"/>
                </a:lnTo>
                <a:lnTo>
                  <a:pt x="2021192" y="17183"/>
                </a:lnTo>
                <a:lnTo>
                  <a:pt x="2028786" y="0"/>
                </a:lnTo>
                <a:lnTo>
                  <a:pt x="1933054" y="4597"/>
                </a:lnTo>
                <a:lnTo>
                  <a:pt x="1933232" y="4826"/>
                </a:lnTo>
                <a:lnTo>
                  <a:pt x="1870608" y="5245"/>
                </a:lnTo>
                <a:lnTo>
                  <a:pt x="1883562" y="30708"/>
                </a:lnTo>
                <a:lnTo>
                  <a:pt x="1779460" y="83642"/>
                </a:lnTo>
                <a:lnTo>
                  <a:pt x="1650644" y="26365"/>
                </a:lnTo>
                <a:lnTo>
                  <a:pt x="1654644" y="17360"/>
                </a:lnTo>
                <a:lnTo>
                  <a:pt x="1662252" y="254"/>
                </a:lnTo>
                <a:lnTo>
                  <a:pt x="1566506" y="4597"/>
                </a:lnTo>
                <a:lnTo>
                  <a:pt x="1627428" y="78587"/>
                </a:lnTo>
                <a:lnTo>
                  <a:pt x="1639036" y="52476"/>
                </a:lnTo>
                <a:lnTo>
                  <a:pt x="1746643" y="100317"/>
                </a:lnTo>
                <a:lnTo>
                  <a:pt x="1594383" y="177723"/>
                </a:lnTo>
                <a:lnTo>
                  <a:pt x="1408353" y="94348"/>
                </a:lnTo>
                <a:lnTo>
                  <a:pt x="1478267" y="57340"/>
                </a:lnTo>
                <a:lnTo>
                  <a:pt x="1491640" y="82588"/>
                </a:lnTo>
                <a:lnTo>
                  <a:pt x="1535137" y="21704"/>
                </a:lnTo>
                <a:lnTo>
                  <a:pt x="1547355" y="4597"/>
                </a:lnTo>
                <a:lnTo>
                  <a:pt x="1451533" y="6832"/>
                </a:lnTo>
                <a:lnTo>
                  <a:pt x="1464906" y="32080"/>
                </a:lnTo>
                <a:lnTo>
                  <a:pt x="1375283" y="79527"/>
                </a:lnTo>
                <a:lnTo>
                  <a:pt x="1257249" y="26619"/>
                </a:lnTo>
                <a:lnTo>
                  <a:pt x="1261313" y="17551"/>
                </a:lnTo>
                <a:lnTo>
                  <a:pt x="1268945" y="546"/>
                </a:lnTo>
                <a:lnTo>
                  <a:pt x="1173187" y="4597"/>
                </a:lnTo>
                <a:lnTo>
                  <a:pt x="1233881" y="78765"/>
                </a:lnTo>
                <a:lnTo>
                  <a:pt x="1245565" y="52692"/>
                </a:lnTo>
                <a:lnTo>
                  <a:pt x="1343253" y="96481"/>
                </a:lnTo>
                <a:lnTo>
                  <a:pt x="421754" y="584314"/>
                </a:lnTo>
                <a:lnTo>
                  <a:pt x="419100" y="592950"/>
                </a:lnTo>
                <a:lnTo>
                  <a:pt x="426478" y="606907"/>
                </a:lnTo>
                <a:lnTo>
                  <a:pt x="435127" y="609561"/>
                </a:lnTo>
                <a:lnTo>
                  <a:pt x="1376324" y="111302"/>
                </a:lnTo>
                <a:lnTo>
                  <a:pt x="1561655" y="194360"/>
                </a:lnTo>
                <a:lnTo>
                  <a:pt x="795058" y="584085"/>
                </a:lnTo>
                <a:lnTo>
                  <a:pt x="792251" y="592683"/>
                </a:lnTo>
                <a:lnTo>
                  <a:pt x="799401" y="606755"/>
                </a:lnTo>
                <a:lnTo>
                  <a:pt x="807999" y="609561"/>
                </a:lnTo>
                <a:lnTo>
                  <a:pt x="1595158" y="209384"/>
                </a:lnTo>
                <a:lnTo>
                  <a:pt x="1765884" y="285902"/>
                </a:lnTo>
                <a:lnTo>
                  <a:pt x="1195412" y="584238"/>
                </a:lnTo>
                <a:lnTo>
                  <a:pt x="1192707" y="592874"/>
                </a:lnTo>
                <a:lnTo>
                  <a:pt x="1200023" y="606856"/>
                </a:lnTo>
                <a:lnTo>
                  <a:pt x="1208646" y="609561"/>
                </a:lnTo>
                <a:lnTo>
                  <a:pt x="1799094" y="300786"/>
                </a:lnTo>
                <a:lnTo>
                  <a:pt x="2487968" y="609511"/>
                </a:lnTo>
                <a:lnTo>
                  <a:pt x="2496413" y="606285"/>
                </a:lnTo>
                <a:lnTo>
                  <a:pt x="2502865" y="591883"/>
                </a:lnTo>
                <a:lnTo>
                  <a:pt x="2499652" y="583438"/>
                </a:lnTo>
                <a:lnTo>
                  <a:pt x="1831340" y="283921"/>
                </a:lnTo>
                <a:lnTo>
                  <a:pt x="1982177" y="205041"/>
                </a:lnTo>
                <a:lnTo>
                  <a:pt x="2892018" y="609511"/>
                </a:lnTo>
                <a:lnTo>
                  <a:pt x="2900464" y="606259"/>
                </a:lnTo>
                <a:lnTo>
                  <a:pt x="2906865" y="591832"/>
                </a:lnTo>
                <a:lnTo>
                  <a:pt x="2903626" y="583399"/>
                </a:lnTo>
                <a:lnTo>
                  <a:pt x="2014499" y="188137"/>
                </a:lnTo>
                <a:lnTo>
                  <a:pt x="2151342" y="116573"/>
                </a:lnTo>
                <a:lnTo>
                  <a:pt x="3268180" y="609498"/>
                </a:lnTo>
                <a:lnTo>
                  <a:pt x="3276612" y="606234"/>
                </a:lnTo>
                <a:lnTo>
                  <a:pt x="3282988" y="591794"/>
                </a:lnTo>
                <a:lnTo>
                  <a:pt x="3279724" y="583361"/>
                </a:lnTo>
                <a:lnTo>
                  <a:pt x="2183739" y="99631"/>
                </a:lnTo>
                <a:lnTo>
                  <a:pt x="2265273" y="56984"/>
                </a:lnTo>
                <a:lnTo>
                  <a:pt x="2278519" y="82308"/>
                </a:lnTo>
                <a:lnTo>
                  <a:pt x="2322499" y="21386"/>
                </a:lnTo>
                <a:lnTo>
                  <a:pt x="2333853" y="5651"/>
                </a:lnTo>
                <a:lnTo>
                  <a:pt x="2393975" y="78536"/>
                </a:lnTo>
                <a:lnTo>
                  <a:pt x="2405570" y="52412"/>
                </a:lnTo>
                <a:lnTo>
                  <a:pt x="3661473" y="609511"/>
                </a:lnTo>
                <a:lnTo>
                  <a:pt x="3669919" y="606247"/>
                </a:lnTo>
                <a:lnTo>
                  <a:pt x="3676319" y="591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689775" y="4159808"/>
            <a:ext cx="1195705" cy="873125"/>
            <a:chOff x="4165774" y="4159807"/>
            <a:chExt cx="1195705" cy="873125"/>
          </a:xfrm>
        </p:grpSpPr>
        <p:sp>
          <p:nvSpPr>
            <p:cNvPr id="9" name="object 9"/>
            <p:cNvSpPr/>
            <p:nvPr/>
          </p:nvSpPr>
          <p:spPr>
            <a:xfrm>
              <a:off x="4763447" y="4588432"/>
              <a:ext cx="598170" cy="426084"/>
            </a:xfrm>
            <a:custGeom>
              <a:avLst/>
              <a:gdLst/>
              <a:ahLst/>
              <a:cxnLst/>
              <a:rect l="l" t="t" r="r" b="b"/>
              <a:pathLst>
                <a:path w="598170" h="426085">
                  <a:moveTo>
                    <a:pt x="536540" y="360437"/>
                  </a:moveTo>
                  <a:lnTo>
                    <a:pt x="527627" y="361983"/>
                  </a:lnTo>
                  <a:lnTo>
                    <a:pt x="518539" y="374884"/>
                  </a:lnTo>
                  <a:lnTo>
                    <a:pt x="520086" y="383799"/>
                  </a:lnTo>
                  <a:lnTo>
                    <a:pt x="579711" y="425796"/>
                  </a:lnTo>
                  <a:lnTo>
                    <a:pt x="588625" y="424249"/>
                  </a:lnTo>
                  <a:lnTo>
                    <a:pt x="597712" y="411347"/>
                  </a:lnTo>
                  <a:lnTo>
                    <a:pt x="596167" y="402435"/>
                  </a:lnTo>
                  <a:lnTo>
                    <a:pt x="536540" y="360437"/>
                  </a:lnTo>
                  <a:close/>
                </a:path>
                <a:path w="598170" h="426085">
                  <a:moveTo>
                    <a:pt x="443094" y="294617"/>
                  </a:moveTo>
                  <a:lnTo>
                    <a:pt x="434181" y="296163"/>
                  </a:lnTo>
                  <a:lnTo>
                    <a:pt x="425093" y="309065"/>
                  </a:lnTo>
                  <a:lnTo>
                    <a:pt x="426639" y="317978"/>
                  </a:lnTo>
                  <a:lnTo>
                    <a:pt x="486265" y="359976"/>
                  </a:lnTo>
                  <a:lnTo>
                    <a:pt x="495178" y="358430"/>
                  </a:lnTo>
                  <a:lnTo>
                    <a:pt x="504266" y="345528"/>
                  </a:lnTo>
                  <a:lnTo>
                    <a:pt x="502720" y="336614"/>
                  </a:lnTo>
                  <a:lnTo>
                    <a:pt x="443094" y="294617"/>
                  </a:lnTo>
                  <a:close/>
                </a:path>
                <a:path w="598170" h="426085">
                  <a:moveTo>
                    <a:pt x="349647" y="228798"/>
                  </a:moveTo>
                  <a:lnTo>
                    <a:pt x="340734" y="230344"/>
                  </a:lnTo>
                  <a:lnTo>
                    <a:pt x="331646" y="243246"/>
                  </a:lnTo>
                  <a:lnTo>
                    <a:pt x="333193" y="252159"/>
                  </a:lnTo>
                  <a:lnTo>
                    <a:pt x="392818" y="294157"/>
                  </a:lnTo>
                  <a:lnTo>
                    <a:pt x="401731" y="292611"/>
                  </a:lnTo>
                  <a:lnTo>
                    <a:pt x="410819" y="279708"/>
                  </a:lnTo>
                  <a:lnTo>
                    <a:pt x="409272" y="270795"/>
                  </a:lnTo>
                  <a:lnTo>
                    <a:pt x="349647" y="228798"/>
                  </a:lnTo>
                  <a:close/>
                </a:path>
                <a:path w="598170" h="426085">
                  <a:moveTo>
                    <a:pt x="256200" y="162979"/>
                  </a:moveTo>
                  <a:lnTo>
                    <a:pt x="247288" y="164524"/>
                  </a:lnTo>
                  <a:lnTo>
                    <a:pt x="238199" y="177427"/>
                  </a:lnTo>
                  <a:lnTo>
                    <a:pt x="239745" y="186340"/>
                  </a:lnTo>
                  <a:lnTo>
                    <a:pt x="299372" y="228338"/>
                  </a:lnTo>
                  <a:lnTo>
                    <a:pt x="308284" y="226791"/>
                  </a:lnTo>
                  <a:lnTo>
                    <a:pt x="317373" y="213889"/>
                  </a:lnTo>
                  <a:lnTo>
                    <a:pt x="315826" y="204976"/>
                  </a:lnTo>
                  <a:lnTo>
                    <a:pt x="256200" y="162979"/>
                  </a:lnTo>
                  <a:close/>
                </a:path>
                <a:path w="598170" h="426085">
                  <a:moveTo>
                    <a:pt x="162754" y="97160"/>
                  </a:moveTo>
                  <a:lnTo>
                    <a:pt x="153841" y="98705"/>
                  </a:lnTo>
                  <a:lnTo>
                    <a:pt x="144753" y="111607"/>
                  </a:lnTo>
                  <a:lnTo>
                    <a:pt x="146298" y="120521"/>
                  </a:lnTo>
                  <a:lnTo>
                    <a:pt x="205925" y="162518"/>
                  </a:lnTo>
                  <a:lnTo>
                    <a:pt x="214838" y="160972"/>
                  </a:lnTo>
                  <a:lnTo>
                    <a:pt x="223926" y="148070"/>
                  </a:lnTo>
                  <a:lnTo>
                    <a:pt x="222379" y="139156"/>
                  </a:lnTo>
                  <a:lnTo>
                    <a:pt x="162754" y="97160"/>
                  </a:lnTo>
                  <a:close/>
                </a:path>
                <a:path w="598170" h="426085">
                  <a:moveTo>
                    <a:pt x="78313" y="37682"/>
                  </a:moveTo>
                  <a:lnTo>
                    <a:pt x="61858" y="61044"/>
                  </a:lnTo>
                  <a:lnTo>
                    <a:pt x="112478" y="96699"/>
                  </a:lnTo>
                  <a:lnTo>
                    <a:pt x="121391" y="95153"/>
                  </a:lnTo>
                  <a:lnTo>
                    <a:pt x="130479" y="82250"/>
                  </a:lnTo>
                  <a:lnTo>
                    <a:pt x="128932" y="73337"/>
                  </a:lnTo>
                  <a:lnTo>
                    <a:pt x="78313" y="37682"/>
                  </a:lnTo>
                  <a:close/>
                </a:path>
                <a:path w="598170" h="426085">
                  <a:moveTo>
                    <a:pt x="0" y="0"/>
                  </a:moveTo>
                  <a:lnTo>
                    <a:pt x="45403" y="84406"/>
                  </a:lnTo>
                  <a:lnTo>
                    <a:pt x="61858" y="61044"/>
                  </a:lnTo>
                  <a:lnTo>
                    <a:pt x="52852" y="54701"/>
                  </a:lnTo>
                  <a:lnTo>
                    <a:pt x="51306" y="45788"/>
                  </a:lnTo>
                  <a:lnTo>
                    <a:pt x="60393" y="32886"/>
                  </a:lnTo>
                  <a:lnTo>
                    <a:pt x="69307" y="31339"/>
                  </a:lnTo>
                  <a:lnTo>
                    <a:pt x="82780" y="31339"/>
                  </a:lnTo>
                  <a:lnTo>
                    <a:pt x="94767" y="14321"/>
                  </a:lnTo>
                  <a:lnTo>
                    <a:pt x="0" y="0"/>
                  </a:lnTo>
                  <a:close/>
                </a:path>
                <a:path w="598170" h="426085">
                  <a:moveTo>
                    <a:pt x="69307" y="31339"/>
                  </a:moveTo>
                  <a:lnTo>
                    <a:pt x="60393" y="32886"/>
                  </a:lnTo>
                  <a:lnTo>
                    <a:pt x="51306" y="45788"/>
                  </a:lnTo>
                  <a:lnTo>
                    <a:pt x="52852" y="54701"/>
                  </a:lnTo>
                  <a:lnTo>
                    <a:pt x="61858" y="61044"/>
                  </a:lnTo>
                  <a:lnTo>
                    <a:pt x="78313" y="37682"/>
                  </a:lnTo>
                  <a:lnTo>
                    <a:pt x="69307" y="31339"/>
                  </a:lnTo>
                  <a:close/>
                </a:path>
                <a:path w="598170" h="426085">
                  <a:moveTo>
                    <a:pt x="82780" y="31339"/>
                  </a:moveTo>
                  <a:lnTo>
                    <a:pt x="69307" y="31339"/>
                  </a:lnTo>
                  <a:lnTo>
                    <a:pt x="78313" y="37682"/>
                  </a:lnTo>
                  <a:lnTo>
                    <a:pt x="82780" y="313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55938" y="4178857"/>
              <a:ext cx="415290" cy="409575"/>
            </a:xfrm>
            <a:custGeom>
              <a:avLst/>
              <a:gdLst/>
              <a:ahLst/>
              <a:cxnLst/>
              <a:rect l="l" t="t" r="r" b="b"/>
              <a:pathLst>
                <a:path w="415289" h="409575">
                  <a:moveTo>
                    <a:pt x="0" y="0"/>
                  </a:moveTo>
                  <a:lnTo>
                    <a:pt x="415017" y="0"/>
                  </a:lnTo>
                  <a:lnTo>
                    <a:pt x="415017" y="409575"/>
                  </a:lnTo>
                  <a:lnTo>
                    <a:pt x="0" y="40957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B48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65765" y="4588433"/>
              <a:ext cx="803275" cy="444500"/>
            </a:xfrm>
            <a:custGeom>
              <a:avLst/>
              <a:gdLst/>
              <a:ahLst/>
              <a:cxnLst/>
              <a:rect l="l" t="t" r="r" b="b"/>
              <a:pathLst>
                <a:path w="803275" h="444500">
                  <a:moveTo>
                    <a:pt x="78409" y="391706"/>
                  </a:moveTo>
                  <a:lnTo>
                    <a:pt x="69062" y="378993"/>
                  </a:lnTo>
                  <a:lnTo>
                    <a:pt x="60121" y="377634"/>
                  </a:lnTo>
                  <a:lnTo>
                    <a:pt x="1371" y="420839"/>
                  </a:lnTo>
                  <a:lnTo>
                    <a:pt x="0" y="429780"/>
                  </a:lnTo>
                  <a:lnTo>
                    <a:pt x="9359" y="442493"/>
                  </a:lnTo>
                  <a:lnTo>
                    <a:pt x="18300" y="443865"/>
                  </a:lnTo>
                  <a:lnTo>
                    <a:pt x="77050" y="400646"/>
                  </a:lnTo>
                  <a:lnTo>
                    <a:pt x="78409" y="391706"/>
                  </a:lnTo>
                  <a:close/>
                </a:path>
                <a:path w="803275" h="444500">
                  <a:moveTo>
                    <a:pt x="170484" y="323989"/>
                  </a:moveTo>
                  <a:lnTo>
                    <a:pt x="161137" y="311277"/>
                  </a:lnTo>
                  <a:lnTo>
                    <a:pt x="152196" y="309905"/>
                  </a:lnTo>
                  <a:lnTo>
                    <a:pt x="93446" y="353123"/>
                  </a:lnTo>
                  <a:lnTo>
                    <a:pt x="92075" y="362064"/>
                  </a:lnTo>
                  <a:lnTo>
                    <a:pt x="101434" y="374777"/>
                  </a:lnTo>
                  <a:lnTo>
                    <a:pt x="110375" y="376135"/>
                  </a:lnTo>
                  <a:lnTo>
                    <a:pt x="169125" y="332930"/>
                  </a:lnTo>
                  <a:lnTo>
                    <a:pt x="170484" y="323989"/>
                  </a:lnTo>
                  <a:close/>
                </a:path>
                <a:path w="803275" h="444500">
                  <a:moveTo>
                    <a:pt x="262572" y="256260"/>
                  </a:moveTo>
                  <a:lnTo>
                    <a:pt x="253212" y="243547"/>
                  </a:lnTo>
                  <a:lnTo>
                    <a:pt x="244271" y="242189"/>
                  </a:lnTo>
                  <a:lnTo>
                    <a:pt x="185521" y="285394"/>
                  </a:lnTo>
                  <a:lnTo>
                    <a:pt x="184162" y="294347"/>
                  </a:lnTo>
                  <a:lnTo>
                    <a:pt x="193509" y="307060"/>
                  </a:lnTo>
                  <a:lnTo>
                    <a:pt x="202450" y="308419"/>
                  </a:lnTo>
                  <a:lnTo>
                    <a:pt x="261200" y="265214"/>
                  </a:lnTo>
                  <a:lnTo>
                    <a:pt x="262572" y="256260"/>
                  </a:lnTo>
                  <a:close/>
                </a:path>
                <a:path w="803275" h="444500">
                  <a:moveTo>
                    <a:pt x="354647" y="188544"/>
                  </a:moveTo>
                  <a:lnTo>
                    <a:pt x="345300" y="175831"/>
                  </a:lnTo>
                  <a:lnTo>
                    <a:pt x="336346" y="174472"/>
                  </a:lnTo>
                  <a:lnTo>
                    <a:pt x="277596" y="217678"/>
                  </a:lnTo>
                  <a:lnTo>
                    <a:pt x="276237" y="226618"/>
                  </a:lnTo>
                  <a:lnTo>
                    <a:pt x="285584" y="239331"/>
                  </a:lnTo>
                  <a:lnTo>
                    <a:pt x="294525" y="240703"/>
                  </a:lnTo>
                  <a:lnTo>
                    <a:pt x="353275" y="197485"/>
                  </a:lnTo>
                  <a:lnTo>
                    <a:pt x="354647" y="188544"/>
                  </a:lnTo>
                  <a:close/>
                </a:path>
                <a:path w="803275" h="444500">
                  <a:moveTo>
                    <a:pt x="446722" y="120827"/>
                  </a:moveTo>
                  <a:lnTo>
                    <a:pt x="437375" y="108115"/>
                  </a:lnTo>
                  <a:lnTo>
                    <a:pt x="428434" y="106743"/>
                  </a:lnTo>
                  <a:lnTo>
                    <a:pt x="369671" y="149961"/>
                  </a:lnTo>
                  <a:lnTo>
                    <a:pt x="368312" y="158902"/>
                  </a:lnTo>
                  <a:lnTo>
                    <a:pt x="377659" y="171615"/>
                  </a:lnTo>
                  <a:lnTo>
                    <a:pt x="386613" y="172974"/>
                  </a:lnTo>
                  <a:lnTo>
                    <a:pt x="445363" y="129768"/>
                  </a:lnTo>
                  <a:lnTo>
                    <a:pt x="446722" y="120827"/>
                  </a:lnTo>
                  <a:close/>
                </a:path>
                <a:path w="803275" h="444500">
                  <a:moveTo>
                    <a:pt x="450723" y="356336"/>
                  </a:moveTo>
                  <a:lnTo>
                    <a:pt x="447560" y="347865"/>
                  </a:lnTo>
                  <a:lnTo>
                    <a:pt x="433209" y="341312"/>
                  </a:lnTo>
                  <a:lnTo>
                    <a:pt x="424726" y="344474"/>
                  </a:lnTo>
                  <a:lnTo>
                    <a:pt x="394449" y="410819"/>
                  </a:lnTo>
                  <a:lnTo>
                    <a:pt x="397611" y="419290"/>
                  </a:lnTo>
                  <a:lnTo>
                    <a:pt x="411962" y="425843"/>
                  </a:lnTo>
                  <a:lnTo>
                    <a:pt x="420446" y="422681"/>
                  </a:lnTo>
                  <a:lnTo>
                    <a:pt x="450723" y="356336"/>
                  </a:lnTo>
                  <a:close/>
                </a:path>
                <a:path w="803275" h="444500">
                  <a:moveTo>
                    <a:pt x="498182" y="252361"/>
                  </a:moveTo>
                  <a:lnTo>
                    <a:pt x="495020" y="243890"/>
                  </a:lnTo>
                  <a:lnTo>
                    <a:pt x="480669" y="237337"/>
                  </a:lnTo>
                  <a:lnTo>
                    <a:pt x="472198" y="240499"/>
                  </a:lnTo>
                  <a:lnTo>
                    <a:pt x="441909" y="306844"/>
                  </a:lnTo>
                  <a:lnTo>
                    <a:pt x="445071" y="315315"/>
                  </a:lnTo>
                  <a:lnTo>
                    <a:pt x="459422" y="321868"/>
                  </a:lnTo>
                  <a:lnTo>
                    <a:pt x="467906" y="318706"/>
                  </a:lnTo>
                  <a:lnTo>
                    <a:pt x="498182" y="252361"/>
                  </a:lnTo>
                  <a:close/>
                </a:path>
                <a:path w="803275" h="444500">
                  <a:moveTo>
                    <a:pt x="545655" y="148386"/>
                  </a:moveTo>
                  <a:lnTo>
                    <a:pt x="542493" y="139903"/>
                  </a:lnTo>
                  <a:lnTo>
                    <a:pt x="528129" y="133350"/>
                  </a:lnTo>
                  <a:lnTo>
                    <a:pt x="519658" y="136512"/>
                  </a:lnTo>
                  <a:lnTo>
                    <a:pt x="489369" y="202857"/>
                  </a:lnTo>
                  <a:lnTo>
                    <a:pt x="492531" y="211340"/>
                  </a:lnTo>
                  <a:lnTo>
                    <a:pt x="506895" y="217893"/>
                  </a:lnTo>
                  <a:lnTo>
                    <a:pt x="515366" y="214731"/>
                  </a:lnTo>
                  <a:lnTo>
                    <a:pt x="545655" y="148386"/>
                  </a:lnTo>
                  <a:close/>
                </a:path>
                <a:path w="803275" h="444500">
                  <a:moveTo>
                    <a:pt x="671550" y="61061"/>
                  </a:moveTo>
                  <a:lnTo>
                    <a:pt x="657047" y="49072"/>
                  </a:lnTo>
                  <a:lnTo>
                    <a:pt x="597674" y="0"/>
                  </a:lnTo>
                  <a:lnTo>
                    <a:pt x="503224" y="16268"/>
                  </a:lnTo>
                  <a:lnTo>
                    <a:pt x="520153" y="39281"/>
                  </a:lnTo>
                  <a:lnTo>
                    <a:pt x="461759" y="82232"/>
                  </a:lnTo>
                  <a:lnTo>
                    <a:pt x="460387" y="91173"/>
                  </a:lnTo>
                  <a:lnTo>
                    <a:pt x="469747" y="103886"/>
                  </a:lnTo>
                  <a:lnTo>
                    <a:pt x="478688" y="105257"/>
                  </a:lnTo>
                  <a:lnTo>
                    <a:pt x="533488" y="64947"/>
                  </a:lnTo>
                  <a:lnTo>
                    <a:pt x="541807" y="68745"/>
                  </a:lnTo>
                  <a:lnTo>
                    <a:pt x="547230" y="76111"/>
                  </a:lnTo>
                  <a:lnTo>
                    <a:pt x="536841" y="98882"/>
                  </a:lnTo>
                  <a:lnTo>
                    <a:pt x="540004" y="107353"/>
                  </a:lnTo>
                  <a:lnTo>
                    <a:pt x="554355" y="113906"/>
                  </a:lnTo>
                  <a:lnTo>
                    <a:pt x="562825" y="110744"/>
                  </a:lnTo>
                  <a:lnTo>
                    <a:pt x="575081" y="83921"/>
                  </a:lnTo>
                  <a:lnTo>
                    <a:pt x="593318" y="92252"/>
                  </a:lnTo>
                  <a:lnTo>
                    <a:pt x="593153" y="95745"/>
                  </a:lnTo>
                  <a:lnTo>
                    <a:pt x="597128" y="93992"/>
                  </a:lnTo>
                  <a:lnTo>
                    <a:pt x="601065" y="95783"/>
                  </a:lnTo>
                  <a:lnTo>
                    <a:pt x="600938" y="92303"/>
                  </a:lnTo>
                  <a:lnTo>
                    <a:pt x="619290" y="84188"/>
                  </a:lnTo>
                  <a:lnTo>
                    <a:pt x="638263" y="127076"/>
                  </a:lnTo>
                  <a:lnTo>
                    <a:pt x="646696" y="130340"/>
                  </a:lnTo>
                  <a:lnTo>
                    <a:pt x="661136" y="123952"/>
                  </a:lnTo>
                  <a:lnTo>
                    <a:pt x="664387" y="115519"/>
                  </a:lnTo>
                  <a:lnTo>
                    <a:pt x="645414" y="72618"/>
                  </a:lnTo>
                  <a:lnTo>
                    <a:pt x="671550" y="61061"/>
                  </a:lnTo>
                  <a:close/>
                </a:path>
                <a:path w="803275" h="444500">
                  <a:moveTo>
                    <a:pt x="710628" y="220052"/>
                  </a:moveTo>
                  <a:lnTo>
                    <a:pt x="681126" y="153352"/>
                  </a:lnTo>
                  <a:lnTo>
                    <a:pt x="672693" y="150088"/>
                  </a:lnTo>
                  <a:lnTo>
                    <a:pt x="658253" y="156476"/>
                  </a:lnTo>
                  <a:lnTo>
                    <a:pt x="654989" y="164909"/>
                  </a:lnTo>
                  <a:lnTo>
                    <a:pt x="684491" y="231609"/>
                  </a:lnTo>
                  <a:lnTo>
                    <a:pt x="692937" y="234873"/>
                  </a:lnTo>
                  <a:lnTo>
                    <a:pt x="707364" y="228485"/>
                  </a:lnTo>
                  <a:lnTo>
                    <a:pt x="710628" y="220052"/>
                  </a:lnTo>
                  <a:close/>
                </a:path>
                <a:path w="803275" h="444500">
                  <a:moveTo>
                    <a:pt x="756869" y="324586"/>
                  </a:moveTo>
                  <a:lnTo>
                    <a:pt x="727367" y="257886"/>
                  </a:lnTo>
                  <a:lnTo>
                    <a:pt x="718921" y="254622"/>
                  </a:lnTo>
                  <a:lnTo>
                    <a:pt x="704494" y="261010"/>
                  </a:lnTo>
                  <a:lnTo>
                    <a:pt x="701230" y="269443"/>
                  </a:lnTo>
                  <a:lnTo>
                    <a:pt x="730732" y="336143"/>
                  </a:lnTo>
                  <a:lnTo>
                    <a:pt x="739165" y="339407"/>
                  </a:lnTo>
                  <a:lnTo>
                    <a:pt x="753605" y="333019"/>
                  </a:lnTo>
                  <a:lnTo>
                    <a:pt x="756869" y="324586"/>
                  </a:lnTo>
                  <a:close/>
                </a:path>
                <a:path w="803275" h="444500">
                  <a:moveTo>
                    <a:pt x="803097" y="429107"/>
                  </a:moveTo>
                  <a:lnTo>
                    <a:pt x="773595" y="362419"/>
                  </a:lnTo>
                  <a:lnTo>
                    <a:pt x="765162" y="359156"/>
                  </a:lnTo>
                  <a:lnTo>
                    <a:pt x="750722" y="365531"/>
                  </a:lnTo>
                  <a:lnTo>
                    <a:pt x="747471" y="373976"/>
                  </a:lnTo>
                  <a:lnTo>
                    <a:pt x="776960" y="440677"/>
                  </a:lnTo>
                  <a:lnTo>
                    <a:pt x="785406" y="443941"/>
                  </a:lnTo>
                  <a:lnTo>
                    <a:pt x="799833" y="437553"/>
                  </a:lnTo>
                  <a:lnTo>
                    <a:pt x="803097" y="4291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078609" y="1348740"/>
            <a:ext cx="7877175" cy="431800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96240" marR="68580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95605" algn="l"/>
                <a:tab pos="396240" algn="l"/>
              </a:tabLst>
            </a:pPr>
            <a:r>
              <a:rPr sz="3200" spc="-5" dirty="0">
                <a:latin typeface="Calibri"/>
                <a:cs typeface="Calibri"/>
              </a:rPr>
              <a:t>Based on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Distmult, </a:t>
            </a:r>
            <a:r>
              <a:rPr sz="3200" b="1" spc="-5" dirty="0">
                <a:solidFill>
                  <a:srgbClr val="00B050"/>
                </a:solidFill>
                <a:latin typeface="Calibri"/>
                <a:cs typeface="Calibri"/>
              </a:rPr>
              <a:t>ComplEx</a:t>
            </a:r>
            <a:r>
              <a:rPr sz="3200" b="1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embeds</a:t>
            </a:r>
            <a:r>
              <a:rPr sz="3200" spc="-5" dirty="0">
                <a:latin typeface="Calibri"/>
                <a:cs typeface="Calibri"/>
              </a:rPr>
              <a:t> entities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 </a:t>
            </a:r>
            <a:r>
              <a:rPr sz="3200" spc="-10" dirty="0">
                <a:latin typeface="Calibri"/>
                <a:cs typeface="Calibri"/>
              </a:rPr>
              <a:t>relations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Complex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vector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space</a:t>
            </a:r>
            <a:endParaRPr sz="3200">
              <a:latin typeface="Calibri"/>
              <a:cs typeface="Calibri"/>
            </a:endParaRPr>
          </a:p>
          <a:p>
            <a:pPr marL="396240" marR="215265" indent="-320040">
              <a:lnSpc>
                <a:spcPts val="3890"/>
              </a:lnSpc>
              <a:spcBef>
                <a:spcPts val="4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95605" algn="l"/>
                <a:tab pos="396240" algn="l"/>
              </a:tabLst>
            </a:pPr>
            <a:r>
              <a:rPr sz="3200" b="1" dirty="0">
                <a:solidFill>
                  <a:srgbClr val="00B050"/>
                </a:solidFill>
                <a:latin typeface="Calibri"/>
                <a:cs typeface="Calibri"/>
              </a:rPr>
              <a:t>ComplEx</a:t>
            </a:r>
            <a:r>
              <a:rPr sz="3200" dirty="0">
                <a:latin typeface="Calibri"/>
                <a:cs typeface="Calibri"/>
              </a:rPr>
              <a:t>: model </a:t>
            </a:r>
            <a:r>
              <a:rPr sz="3200" spc="-5" dirty="0">
                <a:latin typeface="Calibri"/>
                <a:cs typeface="Calibri"/>
              </a:rPr>
              <a:t>entities </a:t>
            </a:r>
            <a:r>
              <a:rPr sz="3200" dirty="0">
                <a:latin typeface="Calibri"/>
                <a:cs typeface="Calibri"/>
              </a:rPr>
              <a:t>and </a:t>
            </a:r>
            <a:r>
              <a:rPr sz="3200" spc="-10" dirty="0">
                <a:latin typeface="Calibri"/>
                <a:cs typeface="Calibri"/>
              </a:rPr>
              <a:t>relations </a:t>
            </a:r>
            <a:r>
              <a:rPr sz="3200" dirty="0">
                <a:latin typeface="Calibri"/>
                <a:cs typeface="Calibri"/>
              </a:rPr>
              <a:t>using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vectors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55" dirty="0">
                <a:latin typeface="Cambria Math"/>
                <a:cs typeface="Cambria Math"/>
              </a:rPr>
              <a:t>ℂ</a:t>
            </a:r>
            <a:r>
              <a:rPr sz="3450" spc="82" baseline="28985" dirty="0">
                <a:latin typeface="Cambria Math"/>
                <a:cs typeface="Cambria Math"/>
              </a:rPr>
              <a:t>0</a:t>
            </a:r>
            <a:endParaRPr sz="3450" baseline="28985">
              <a:latin typeface="Cambria Math"/>
              <a:cs typeface="Cambria Math"/>
            </a:endParaRPr>
          </a:p>
          <a:p>
            <a:pPr marL="396240" indent="-320040">
              <a:lnSpc>
                <a:spcPts val="367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95605" algn="l"/>
                <a:tab pos="396240" algn="l"/>
                <a:tab pos="3411854" algn="l"/>
                <a:tab pos="4247515" algn="l"/>
              </a:tabLst>
            </a:pPr>
            <a:r>
              <a:rPr sz="3200" b="1" spc="-15" dirty="0">
                <a:solidFill>
                  <a:srgbClr val="D60093"/>
                </a:solidFill>
                <a:latin typeface="Calibri"/>
                <a:cs typeface="Calibri"/>
              </a:rPr>
              <a:t>Score</a:t>
            </a:r>
            <a:r>
              <a:rPr sz="3200" b="1" spc="10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D60093"/>
                </a:solidFill>
                <a:latin typeface="Calibri"/>
                <a:cs typeface="Calibri"/>
              </a:rPr>
              <a:t>function</a:t>
            </a:r>
            <a:r>
              <a:rPr sz="3200" b="1" spc="5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spc="-35" dirty="0">
                <a:latin typeface="Cambria Math"/>
                <a:cs typeface="Cambria Math"/>
              </a:rPr>
              <a:t>𝑓</a:t>
            </a:r>
            <a:r>
              <a:rPr sz="3450" spc="-52" baseline="-15700" dirty="0">
                <a:latin typeface="Cambria Math"/>
                <a:cs typeface="Cambria Math"/>
              </a:rPr>
              <a:t>!	</a:t>
            </a:r>
            <a:r>
              <a:rPr sz="3200" spc="25" dirty="0">
                <a:latin typeface="Cambria Math"/>
                <a:cs typeface="Cambria Math"/>
              </a:rPr>
              <a:t>ℎ,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𝑡	=</a:t>
            </a:r>
            <a:r>
              <a:rPr sz="3200" spc="180" dirty="0">
                <a:latin typeface="Cambria Math"/>
                <a:cs typeface="Cambria Math"/>
              </a:rPr>
              <a:t> </a:t>
            </a:r>
            <a:r>
              <a:rPr sz="3200" spc="-110" dirty="0">
                <a:solidFill>
                  <a:srgbClr val="0000FF"/>
                </a:solidFill>
                <a:latin typeface="Cambria Math"/>
                <a:cs typeface="Cambria Math"/>
              </a:rPr>
              <a:t>Re</a:t>
            </a:r>
            <a:r>
              <a:rPr sz="3200" spc="-110" dirty="0">
                <a:latin typeface="Cambria Math"/>
                <a:cs typeface="Cambria Math"/>
              </a:rPr>
              <a:t>(</a:t>
            </a:r>
            <a:r>
              <a:rPr sz="4800" spc="-165" baseline="2604" dirty="0">
                <a:latin typeface="Cambria Math"/>
                <a:cs typeface="Cambria Math"/>
              </a:rPr>
              <a:t>∑</a:t>
            </a:r>
            <a:r>
              <a:rPr sz="3450" spc="-165" baseline="-18115" dirty="0">
                <a:latin typeface="Cambria Math"/>
                <a:cs typeface="Cambria Math"/>
              </a:rPr>
              <a:t>3</a:t>
            </a:r>
            <a:r>
              <a:rPr sz="3450" spc="187" baseline="-18115" dirty="0">
                <a:latin typeface="Cambria Math"/>
                <a:cs typeface="Cambria Math"/>
              </a:rPr>
              <a:t> </a:t>
            </a:r>
            <a:r>
              <a:rPr sz="3200" spc="-235" dirty="0">
                <a:latin typeface="Cambria Math"/>
                <a:cs typeface="Cambria Math"/>
              </a:rPr>
              <a:t>𝐡</a:t>
            </a:r>
            <a:r>
              <a:rPr sz="3450" spc="-352" baseline="-15700" dirty="0">
                <a:latin typeface="Cambria Math"/>
                <a:cs typeface="Cambria Math"/>
              </a:rPr>
              <a:t>3</a:t>
            </a:r>
            <a:r>
              <a:rPr sz="3450" spc="-157" baseline="-1570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⋅ </a:t>
            </a:r>
            <a:r>
              <a:rPr sz="3200" spc="-365" dirty="0">
                <a:latin typeface="Cambria Math"/>
                <a:cs typeface="Cambria Math"/>
              </a:rPr>
              <a:t>𝐫</a:t>
            </a:r>
            <a:r>
              <a:rPr sz="3450" spc="-547" baseline="-15700" dirty="0">
                <a:latin typeface="Cambria Math"/>
                <a:cs typeface="Cambria Math"/>
              </a:rPr>
              <a:t>3</a:t>
            </a:r>
            <a:r>
              <a:rPr sz="3450" spc="-405" baseline="-1570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⋅</a:t>
            </a:r>
            <a:r>
              <a:rPr sz="3200" spc="5" dirty="0">
                <a:latin typeface="Cambria Math"/>
                <a:cs typeface="Cambria Math"/>
              </a:rPr>
              <a:t> </a:t>
            </a:r>
            <a:r>
              <a:rPr sz="3200" spc="-145" dirty="0">
                <a:latin typeface="Cambria Math"/>
                <a:cs typeface="Cambria Math"/>
              </a:rPr>
              <a:t>𝐭</a:t>
            </a:r>
            <a:r>
              <a:rPr sz="4800" spc="-217" baseline="7812" dirty="0">
                <a:latin typeface="Cambria Math"/>
                <a:cs typeface="Cambria Math"/>
              </a:rPr>
              <a:t>̅</a:t>
            </a:r>
            <a:r>
              <a:rPr sz="3450" spc="-217" baseline="-15700" dirty="0">
                <a:latin typeface="Cambria Math"/>
                <a:cs typeface="Cambria Math"/>
              </a:rPr>
              <a:t>3</a:t>
            </a:r>
            <a:r>
              <a:rPr sz="3450" spc="-412" baseline="-1570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)</a:t>
            </a:r>
            <a:endParaRPr sz="3200">
              <a:latin typeface="Cambria Math"/>
              <a:cs typeface="Cambria Math"/>
            </a:endParaRPr>
          </a:p>
          <a:p>
            <a:pPr marL="549910" algn="ctr">
              <a:spcBef>
                <a:spcPts val="80"/>
              </a:spcBef>
            </a:pPr>
            <a:r>
              <a:rPr spc="-355" dirty="0">
                <a:latin typeface="Cambria Math"/>
                <a:cs typeface="Cambria Math"/>
              </a:rPr>
              <a:t>𝑓</a:t>
            </a:r>
            <a:r>
              <a:rPr sz="1950" spc="660" baseline="-14957" dirty="0">
                <a:latin typeface="Cambria Math"/>
                <a:cs typeface="Cambria Math"/>
              </a:rPr>
              <a:t>!</a:t>
            </a:r>
            <a:r>
              <a:rPr dirty="0">
                <a:latin typeface="Cambria Math"/>
                <a:cs typeface="Cambria Math"/>
              </a:rPr>
              <a:t>(</a:t>
            </a:r>
            <a:r>
              <a:rPr spc="30" dirty="0">
                <a:latin typeface="Cambria Math"/>
                <a:cs typeface="Cambria Math"/>
              </a:rPr>
              <a:t>ℎ</a:t>
            </a:r>
            <a:r>
              <a:rPr dirty="0">
                <a:latin typeface="Cambria Math"/>
                <a:cs typeface="Cambria Math"/>
              </a:rPr>
              <a:t>,</a:t>
            </a:r>
            <a:r>
              <a:rPr spc="-95" dirty="0">
                <a:latin typeface="Cambria Math"/>
                <a:cs typeface="Cambria Math"/>
              </a:rPr>
              <a:t> </a:t>
            </a:r>
            <a:r>
              <a:rPr spc="45" dirty="0">
                <a:latin typeface="Cambria Math"/>
                <a:cs typeface="Cambria Math"/>
              </a:rPr>
              <a:t>𝑡</a:t>
            </a:r>
            <a:r>
              <a:rPr dirty="0">
                <a:latin typeface="Cambria Math"/>
                <a:cs typeface="Cambria Math"/>
              </a:rPr>
              <a:t>)</a:t>
            </a:r>
            <a:endParaRPr>
              <a:latin typeface="Cambria Math"/>
              <a:cs typeface="Cambria Math"/>
            </a:endParaRPr>
          </a:p>
          <a:p>
            <a:pPr>
              <a:spcBef>
                <a:spcPts val="25"/>
              </a:spcBef>
            </a:pPr>
            <a:endParaRPr sz="3150">
              <a:latin typeface="Cambria Math"/>
              <a:cs typeface="Cambria Math"/>
            </a:endParaRPr>
          </a:p>
          <a:p>
            <a:pPr marL="1897380" algn="ctr">
              <a:spcBef>
                <a:spcPts val="5"/>
              </a:spcBef>
            </a:pPr>
            <a:r>
              <a:rPr spc="-5" dirty="0">
                <a:latin typeface="Arial"/>
                <a:cs typeface="Arial"/>
              </a:rPr>
              <a:t>Sum</a:t>
            </a:r>
            <a:endParaRPr>
              <a:latin typeface="Arial"/>
              <a:cs typeface="Arial"/>
            </a:endParaRPr>
          </a:p>
          <a:p>
            <a:pPr marR="1869439" algn="ctr">
              <a:spcBef>
                <a:spcPts val="1700"/>
              </a:spcBef>
            </a:pPr>
            <a:r>
              <a:rPr dirty="0">
                <a:solidFill>
                  <a:srgbClr val="D9253E"/>
                </a:solidFill>
                <a:latin typeface="Cambria Math"/>
                <a:cs typeface="Cambria Math"/>
              </a:rPr>
              <a:t>𝐫</a:t>
            </a:r>
            <a:endParaRPr>
              <a:latin typeface="Cambria Math"/>
              <a:cs typeface="Cambria Math"/>
            </a:endParaRPr>
          </a:p>
          <a:p>
            <a:pPr marR="1004569" algn="r">
              <a:spcBef>
                <a:spcPts val="409"/>
              </a:spcBef>
            </a:pPr>
            <a:r>
              <a:rPr spc="-5" dirty="0">
                <a:latin typeface="Arial"/>
                <a:cs typeface="Arial"/>
              </a:rPr>
              <a:t>Inner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Product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71554" y="6446011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008000"/>
                </a:solidFill>
                <a:latin typeface="Cambria Math"/>
                <a:cs typeface="Cambria Math"/>
              </a:rPr>
              <a:t>𝐡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96291" y="6439915"/>
            <a:ext cx="112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0000FF"/>
                </a:solidFill>
                <a:latin typeface="Cambria Math"/>
                <a:cs typeface="Cambria Math"/>
              </a:rPr>
              <a:t>𝐭</a:t>
            </a:r>
            <a:endParaRPr>
              <a:latin typeface="Cambria Math"/>
              <a:cs typeface="Cambria Math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6B5D773-02F7-46D5-98F9-09E53542C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776" y="1407482"/>
            <a:ext cx="8132593" cy="527499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2640" y="365760"/>
            <a:ext cx="8196072" cy="49987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948677" y="4003439"/>
            <a:ext cx="615315" cy="282575"/>
          </a:xfrm>
          <a:custGeom>
            <a:avLst/>
            <a:gdLst/>
            <a:ahLst/>
            <a:cxnLst/>
            <a:rect l="l" t="t" r="r" b="b"/>
            <a:pathLst>
              <a:path w="615314" h="282575">
                <a:moveTo>
                  <a:pt x="525237" y="0"/>
                </a:moveTo>
                <a:lnTo>
                  <a:pt x="521219" y="11459"/>
                </a:lnTo>
                <a:lnTo>
                  <a:pt x="537562" y="18552"/>
                </a:lnTo>
                <a:lnTo>
                  <a:pt x="551617" y="28370"/>
                </a:lnTo>
                <a:lnTo>
                  <a:pt x="580155" y="73878"/>
                </a:lnTo>
                <a:lnTo>
                  <a:pt x="588489" y="115662"/>
                </a:lnTo>
                <a:lnTo>
                  <a:pt x="589531" y="139749"/>
                </a:lnTo>
                <a:lnTo>
                  <a:pt x="588484" y="164650"/>
                </a:lnTo>
                <a:lnTo>
                  <a:pt x="580112" y="207587"/>
                </a:lnTo>
                <a:lnTo>
                  <a:pt x="551635" y="253826"/>
                </a:lnTo>
                <a:lnTo>
                  <a:pt x="521665" y="270866"/>
                </a:lnTo>
                <a:lnTo>
                  <a:pt x="525237" y="282327"/>
                </a:lnTo>
                <a:lnTo>
                  <a:pt x="563747" y="264263"/>
                </a:lnTo>
                <a:lnTo>
                  <a:pt x="592061" y="232990"/>
                </a:lnTo>
                <a:lnTo>
                  <a:pt x="609474" y="191113"/>
                </a:lnTo>
                <a:lnTo>
                  <a:pt x="615278" y="141237"/>
                </a:lnTo>
                <a:lnTo>
                  <a:pt x="613822" y="115355"/>
                </a:lnTo>
                <a:lnTo>
                  <a:pt x="602177" y="69479"/>
                </a:lnTo>
                <a:lnTo>
                  <a:pt x="579081" y="32133"/>
                </a:lnTo>
                <a:lnTo>
                  <a:pt x="545705" y="7390"/>
                </a:lnTo>
                <a:lnTo>
                  <a:pt x="525237" y="0"/>
                </a:lnTo>
                <a:close/>
              </a:path>
              <a:path w="615314" h="282575">
                <a:moveTo>
                  <a:pt x="90040" y="0"/>
                </a:moveTo>
                <a:lnTo>
                  <a:pt x="51623" y="18101"/>
                </a:lnTo>
                <a:lnTo>
                  <a:pt x="23290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0" y="167175"/>
                </a:lnTo>
                <a:lnTo>
                  <a:pt x="13059" y="213051"/>
                </a:lnTo>
                <a:lnTo>
                  <a:pt x="36099" y="250277"/>
                </a:lnTo>
                <a:lnTo>
                  <a:pt x="69511" y="274946"/>
                </a:lnTo>
                <a:lnTo>
                  <a:pt x="90040" y="282327"/>
                </a:lnTo>
                <a:lnTo>
                  <a:pt x="93611" y="270866"/>
                </a:lnTo>
                <a:lnTo>
                  <a:pt x="77524" y="263741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92542" y="4460639"/>
            <a:ext cx="591820" cy="282575"/>
          </a:xfrm>
          <a:custGeom>
            <a:avLst/>
            <a:gdLst/>
            <a:ahLst/>
            <a:cxnLst/>
            <a:rect l="l" t="t" r="r" b="b"/>
            <a:pathLst>
              <a:path w="591819" h="282575">
                <a:moveTo>
                  <a:pt x="501298" y="0"/>
                </a:moveTo>
                <a:lnTo>
                  <a:pt x="497279" y="11460"/>
                </a:lnTo>
                <a:lnTo>
                  <a:pt x="513622" y="18552"/>
                </a:lnTo>
                <a:lnTo>
                  <a:pt x="527677" y="28370"/>
                </a:lnTo>
                <a:lnTo>
                  <a:pt x="556215" y="73878"/>
                </a:lnTo>
                <a:lnTo>
                  <a:pt x="564550" y="115662"/>
                </a:lnTo>
                <a:lnTo>
                  <a:pt x="565591" y="139749"/>
                </a:lnTo>
                <a:lnTo>
                  <a:pt x="564545" y="164650"/>
                </a:lnTo>
                <a:lnTo>
                  <a:pt x="556173" y="207587"/>
                </a:lnTo>
                <a:lnTo>
                  <a:pt x="527696" y="253826"/>
                </a:lnTo>
                <a:lnTo>
                  <a:pt x="497726" y="270866"/>
                </a:lnTo>
                <a:lnTo>
                  <a:pt x="501298" y="282327"/>
                </a:lnTo>
                <a:lnTo>
                  <a:pt x="539807" y="264263"/>
                </a:lnTo>
                <a:lnTo>
                  <a:pt x="568121" y="232990"/>
                </a:lnTo>
                <a:lnTo>
                  <a:pt x="585534" y="191113"/>
                </a:lnTo>
                <a:lnTo>
                  <a:pt x="591338" y="141237"/>
                </a:lnTo>
                <a:lnTo>
                  <a:pt x="589883" y="115355"/>
                </a:lnTo>
                <a:lnTo>
                  <a:pt x="578237" y="69479"/>
                </a:lnTo>
                <a:lnTo>
                  <a:pt x="555141" y="32133"/>
                </a:lnTo>
                <a:lnTo>
                  <a:pt x="521766" y="7390"/>
                </a:lnTo>
                <a:lnTo>
                  <a:pt x="501298" y="0"/>
                </a:lnTo>
                <a:close/>
              </a:path>
              <a:path w="591819" h="282575">
                <a:moveTo>
                  <a:pt x="90040" y="0"/>
                </a:moveTo>
                <a:lnTo>
                  <a:pt x="51624" y="18101"/>
                </a:lnTo>
                <a:lnTo>
                  <a:pt x="23290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0" y="167175"/>
                </a:lnTo>
                <a:lnTo>
                  <a:pt x="13059" y="213051"/>
                </a:lnTo>
                <a:lnTo>
                  <a:pt x="36099" y="250277"/>
                </a:lnTo>
                <a:lnTo>
                  <a:pt x="69511" y="274946"/>
                </a:lnTo>
                <a:lnTo>
                  <a:pt x="90040" y="282327"/>
                </a:lnTo>
                <a:lnTo>
                  <a:pt x="93612" y="270866"/>
                </a:lnTo>
                <a:lnTo>
                  <a:pt x="77525" y="263742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8" y="11460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16709" y="1348740"/>
            <a:ext cx="8076565" cy="3858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140" indent="-320040">
              <a:lnSpc>
                <a:spcPts val="3815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200" b="1" spc="-15" dirty="0">
                <a:solidFill>
                  <a:srgbClr val="0000FF"/>
                </a:solidFill>
                <a:latin typeface="Calibri"/>
                <a:cs typeface="Calibri"/>
              </a:rPr>
              <a:t>Antisymmetric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Relations:</a:t>
            </a:r>
            <a:endParaRPr sz="3200">
              <a:latin typeface="Calibri"/>
              <a:cs typeface="Calibri"/>
            </a:endParaRPr>
          </a:p>
          <a:p>
            <a:pPr marR="24130" algn="ctr">
              <a:lnSpc>
                <a:spcPts val="3815"/>
              </a:lnSpc>
              <a:tabLst>
                <a:tab pos="3335020" algn="l"/>
              </a:tabLst>
            </a:pPr>
            <a:r>
              <a:rPr sz="3200" spc="70" dirty="0">
                <a:latin typeface="Cambria Math"/>
                <a:cs typeface="Cambria Math"/>
              </a:rPr>
              <a:t>𝑟</a:t>
            </a:r>
            <a:r>
              <a:rPr sz="3200" spc="-5" dirty="0">
                <a:latin typeface="Cambria Math"/>
                <a:cs typeface="Cambria Math"/>
              </a:rPr>
              <a:t>(</a:t>
            </a:r>
            <a:r>
              <a:rPr sz="3200" spc="50" dirty="0">
                <a:latin typeface="Cambria Math"/>
                <a:cs typeface="Cambria Math"/>
              </a:rPr>
              <a:t>ℎ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spc="75" dirty="0">
                <a:latin typeface="Cambria Math"/>
                <a:cs typeface="Cambria Math"/>
              </a:rPr>
              <a:t>𝑡</a:t>
            </a:r>
            <a:r>
              <a:rPr sz="3200" dirty="0">
                <a:latin typeface="Cambria Math"/>
                <a:cs typeface="Cambria Math"/>
              </a:rPr>
              <a:t>)</a:t>
            </a:r>
            <a:r>
              <a:rPr sz="3200" spc="18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⇒</a:t>
            </a:r>
            <a:r>
              <a:rPr sz="3200" spc="185" dirty="0">
                <a:latin typeface="Cambria Math"/>
                <a:cs typeface="Cambria Math"/>
              </a:rPr>
              <a:t> </a:t>
            </a:r>
            <a:r>
              <a:rPr sz="3200" spc="-5" dirty="0">
                <a:latin typeface="Cambria Math"/>
                <a:cs typeface="Cambria Math"/>
              </a:rPr>
              <a:t>¬</a:t>
            </a:r>
            <a:r>
              <a:rPr sz="3200" spc="70" dirty="0">
                <a:latin typeface="Cambria Math"/>
                <a:cs typeface="Cambria Math"/>
              </a:rPr>
              <a:t>𝑟</a:t>
            </a:r>
            <a:r>
              <a:rPr sz="3200" spc="-5" dirty="0">
                <a:latin typeface="Cambria Math"/>
                <a:cs typeface="Cambria Math"/>
              </a:rPr>
              <a:t>(</a:t>
            </a:r>
            <a:r>
              <a:rPr sz="3200" spc="75" dirty="0">
                <a:latin typeface="Cambria Math"/>
                <a:cs typeface="Cambria Math"/>
              </a:rPr>
              <a:t>𝑡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spc="50" dirty="0">
                <a:latin typeface="Cambria Math"/>
                <a:cs typeface="Cambria Math"/>
              </a:rPr>
              <a:t>ℎ</a:t>
            </a:r>
            <a:r>
              <a:rPr sz="3200" dirty="0">
                <a:latin typeface="Cambria Math"/>
                <a:cs typeface="Cambria Math"/>
              </a:rPr>
              <a:t>)	∀</a:t>
            </a:r>
            <a:r>
              <a:rPr sz="3200" spc="50" dirty="0">
                <a:latin typeface="Cambria Math"/>
                <a:cs typeface="Cambria Math"/>
              </a:rPr>
              <a:t>ℎ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  <a:p>
            <a:pPr marL="650875" lvl="1" indent="-274955">
              <a:lnSpc>
                <a:spcPts val="3329"/>
              </a:lnSpc>
              <a:spcBef>
                <a:spcPts val="760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800" b="1" spc="-10" dirty="0">
                <a:solidFill>
                  <a:srgbClr val="008000"/>
                </a:solidFill>
                <a:latin typeface="Calibri"/>
                <a:cs typeface="Calibri"/>
              </a:rPr>
              <a:t>Example</a:t>
            </a:r>
            <a:r>
              <a:rPr sz="2800" spc="-10" dirty="0">
                <a:latin typeface="Calibri"/>
                <a:cs typeface="Calibri"/>
              </a:rPr>
              <a:t>: Hypernym</a:t>
            </a:r>
            <a:endParaRPr sz="2800">
              <a:latin typeface="Calibri"/>
              <a:cs typeface="Calibri"/>
            </a:endParaRPr>
          </a:p>
          <a:p>
            <a:pPr marL="358140" indent="-320040">
              <a:lnSpc>
                <a:spcPts val="381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200" b="1" spc="-5" dirty="0">
                <a:solidFill>
                  <a:srgbClr val="00B050"/>
                </a:solidFill>
                <a:latin typeface="Calibri"/>
                <a:cs typeface="Calibri"/>
              </a:rPr>
              <a:t>ComplEx</a:t>
            </a:r>
            <a:r>
              <a:rPr sz="3200" b="1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can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model </a:t>
            </a:r>
            <a:r>
              <a:rPr sz="3200" spc="-10" dirty="0">
                <a:latin typeface="Calibri"/>
                <a:cs typeface="Calibri"/>
              </a:rPr>
              <a:t>antisymmetric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relations </a:t>
            </a:r>
            <a:r>
              <a:rPr sz="3200" dirty="0">
                <a:solidFill>
                  <a:srgbClr val="00B050"/>
                </a:solidFill>
                <a:latin typeface="Wingdings"/>
                <a:cs typeface="Wingdings"/>
              </a:rPr>
              <a:t></a:t>
            </a:r>
            <a:endParaRPr sz="3200">
              <a:latin typeface="Wingdings"/>
              <a:cs typeface="Wingdings"/>
            </a:endParaRPr>
          </a:p>
          <a:p>
            <a:pPr marL="650875" lvl="1" indent="-274955">
              <a:spcBef>
                <a:spcPts val="665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model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expressive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enough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learn</a:t>
            </a:r>
            <a:endParaRPr sz="2800">
              <a:latin typeface="Calibri"/>
              <a:cs typeface="Calibri"/>
            </a:endParaRPr>
          </a:p>
          <a:p>
            <a:pPr marL="916305" lvl="2" indent="-229235">
              <a:spcBef>
                <a:spcPts val="640"/>
              </a:spcBef>
              <a:buClr>
                <a:srgbClr val="E66C7D"/>
              </a:buClr>
              <a:buFont typeface="Wingdings"/>
              <a:buChar char=""/>
              <a:tabLst>
                <a:tab pos="916305" algn="l"/>
                <a:tab pos="1931035" algn="l"/>
                <a:tab pos="2558415" algn="l"/>
              </a:tabLst>
            </a:pPr>
            <a:r>
              <a:rPr sz="2400" b="1" spc="-5" dirty="0">
                <a:latin typeface="Calibri"/>
                <a:cs typeface="Calibri"/>
              </a:rPr>
              <a:t>Hig</a:t>
            </a:r>
            <a:r>
              <a:rPr sz="2400" b="1" dirty="0">
                <a:latin typeface="Calibri"/>
                <a:cs typeface="Calibri"/>
              </a:rPr>
              <a:t>h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spc="-465" dirty="0">
                <a:latin typeface="Cambria Math"/>
                <a:cs typeface="Cambria Math"/>
              </a:rPr>
              <a:t>𝑓</a:t>
            </a:r>
            <a:r>
              <a:rPr sz="2700" spc="104" baseline="-15432" dirty="0">
                <a:latin typeface="Cambria Math"/>
                <a:cs typeface="Cambria Math"/>
              </a:rPr>
              <a:t>/</a:t>
            </a:r>
            <a:r>
              <a:rPr sz="2700" baseline="-15432" dirty="0">
                <a:latin typeface="Cambria Math"/>
                <a:cs typeface="Cambria Math"/>
              </a:rPr>
              <a:t>	</a:t>
            </a:r>
            <a:r>
              <a:rPr sz="2400" spc="45" dirty="0">
                <a:latin typeface="Cambria Math"/>
                <a:cs typeface="Cambria Math"/>
              </a:rPr>
              <a:t>ℎ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𝑡	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spc="-45" dirty="0">
                <a:solidFill>
                  <a:srgbClr val="0000FF"/>
                </a:solidFill>
                <a:latin typeface="Cambria Math"/>
                <a:cs typeface="Cambria Math"/>
              </a:rPr>
              <a:t>R</a:t>
            </a:r>
            <a:r>
              <a:rPr sz="2400" dirty="0">
                <a:solidFill>
                  <a:srgbClr val="0000FF"/>
                </a:solidFill>
                <a:latin typeface="Cambria Math"/>
                <a:cs typeface="Cambria Math"/>
              </a:rPr>
              <a:t>e</a:t>
            </a:r>
            <a:r>
              <a:rPr sz="2400" dirty="0">
                <a:latin typeface="Cambria Math"/>
                <a:cs typeface="Cambria Math"/>
              </a:rPr>
              <a:t>(</a:t>
            </a:r>
            <a:r>
              <a:rPr sz="3600" baseline="2314" dirty="0">
                <a:latin typeface="Cambria Math"/>
                <a:cs typeface="Cambria Math"/>
              </a:rPr>
              <a:t>∑</a:t>
            </a:r>
            <a:r>
              <a:rPr sz="2700" spc="-892" baseline="-18518" dirty="0">
                <a:latin typeface="Cambria Math"/>
                <a:cs typeface="Cambria Math"/>
              </a:rPr>
              <a:t>N</a:t>
            </a:r>
            <a:r>
              <a:rPr sz="2700" spc="67" baseline="-18518" dirty="0">
                <a:latin typeface="Cambria Math"/>
                <a:cs typeface="Cambria Math"/>
              </a:rPr>
              <a:t> </a:t>
            </a:r>
            <a:r>
              <a:rPr sz="2400" spc="-5" dirty="0">
                <a:solidFill>
                  <a:srgbClr val="008000"/>
                </a:solidFill>
                <a:latin typeface="Cambria Math"/>
                <a:cs typeface="Cambria Math"/>
              </a:rPr>
              <a:t>𝐡</a:t>
            </a:r>
            <a:r>
              <a:rPr sz="2700" spc="-892" baseline="-15432" dirty="0">
                <a:latin typeface="Cambria Math"/>
                <a:cs typeface="Cambria Math"/>
              </a:rPr>
              <a:t>N</a:t>
            </a:r>
            <a:r>
              <a:rPr sz="2700" baseline="-15432" dirty="0">
                <a:latin typeface="Cambria Math"/>
                <a:cs typeface="Cambria Math"/>
              </a:rPr>
              <a:t> </a:t>
            </a:r>
            <a:r>
              <a:rPr sz="2700" spc="-179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⋅ </a:t>
            </a:r>
            <a:r>
              <a:rPr sz="2400" spc="-200" dirty="0">
                <a:latin typeface="Cambria Math"/>
                <a:cs typeface="Cambria Math"/>
              </a:rPr>
              <a:t>𝐫</a:t>
            </a:r>
            <a:r>
              <a:rPr sz="2700" spc="-892" baseline="-15432" dirty="0">
                <a:latin typeface="Cambria Math"/>
                <a:cs typeface="Cambria Math"/>
              </a:rPr>
              <a:t>N</a:t>
            </a:r>
            <a:r>
              <a:rPr sz="2700" baseline="-15432" dirty="0">
                <a:latin typeface="Cambria Math"/>
                <a:cs typeface="Cambria Math"/>
              </a:rPr>
              <a:t> </a:t>
            </a:r>
            <a:r>
              <a:rPr sz="2700" spc="-179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⋅ </a:t>
            </a:r>
            <a:r>
              <a:rPr sz="2400" spc="35" dirty="0">
                <a:solidFill>
                  <a:srgbClr val="C00000"/>
                </a:solidFill>
                <a:latin typeface="Cambria Math"/>
                <a:cs typeface="Cambria Math"/>
              </a:rPr>
              <a:t>𝐭</a:t>
            </a:r>
            <a:r>
              <a:rPr sz="3600" spc="82" baseline="6944" dirty="0">
                <a:solidFill>
                  <a:srgbClr val="C00000"/>
                </a:solidFill>
                <a:latin typeface="Cambria Math"/>
                <a:cs typeface="Cambria Math"/>
              </a:rPr>
              <a:t>̅</a:t>
            </a:r>
            <a:r>
              <a:rPr sz="2700" spc="-682" baseline="-15432" dirty="0">
                <a:latin typeface="Cambria Math"/>
                <a:cs typeface="Cambria Math"/>
              </a:rPr>
              <a:t>N</a:t>
            </a:r>
            <a:r>
              <a:rPr sz="240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  <a:p>
            <a:pPr marL="916305" lvl="2" indent="-229235">
              <a:spcBef>
                <a:spcPts val="720"/>
              </a:spcBef>
              <a:buClr>
                <a:srgbClr val="E66C7D"/>
              </a:buClr>
              <a:buFont typeface="Wingdings"/>
              <a:buChar char=""/>
              <a:tabLst>
                <a:tab pos="916305" algn="l"/>
                <a:tab pos="1875155" algn="l"/>
                <a:tab pos="2478405" algn="l"/>
              </a:tabLst>
            </a:pPr>
            <a:r>
              <a:rPr sz="2400" b="1" spc="-5" dirty="0">
                <a:latin typeface="Calibri"/>
                <a:cs typeface="Calibri"/>
              </a:rPr>
              <a:t>L</a:t>
            </a:r>
            <a:r>
              <a:rPr sz="2400" b="1" spc="-10" dirty="0">
                <a:latin typeface="Calibri"/>
                <a:cs typeface="Calibri"/>
              </a:rPr>
              <a:t>o</a:t>
            </a:r>
            <a:r>
              <a:rPr sz="2400" b="1" dirty="0">
                <a:latin typeface="Calibri"/>
                <a:cs typeface="Calibri"/>
              </a:rPr>
              <a:t>w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spc="-465" dirty="0">
                <a:latin typeface="Cambria Math"/>
                <a:cs typeface="Cambria Math"/>
              </a:rPr>
              <a:t>𝑓</a:t>
            </a:r>
            <a:r>
              <a:rPr sz="2700" spc="104" baseline="-15432" dirty="0">
                <a:latin typeface="Cambria Math"/>
                <a:cs typeface="Cambria Math"/>
              </a:rPr>
              <a:t>/</a:t>
            </a:r>
            <a:r>
              <a:rPr sz="2700" baseline="-15432" dirty="0">
                <a:latin typeface="Cambria Math"/>
                <a:cs typeface="Cambria Math"/>
              </a:rPr>
              <a:t>	</a:t>
            </a:r>
            <a:r>
              <a:rPr sz="2400" spc="60" dirty="0">
                <a:latin typeface="Cambria Math"/>
                <a:cs typeface="Cambria Math"/>
              </a:rPr>
              <a:t>𝑡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𝑟	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spc="-45" dirty="0">
                <a:solidFill>
                  <a:srgbClr val="0000FF"/>
                </a:solidFill>
                <a:latin typeface="Cambria Math"/>
                <a:cs typeface="Cambria Math"/>
              </a:rPr>
              <a:t>R</a:t>
            </a:r>
            <a:r>
              <a:rPr sz="2400" dirty="0">
                <a:solidFill>
                  <a:srgbClr val="0000FF"/>
                </a:solidFill>
                <a:latin typeface="Cambria Math"/>
                <a:cs typeface="Cambria Math"/>
              </a:rPr>
              <a:t>e</a:t>
            </a:r>
            <a:r>
              <a:rPr sz="2400" dirty="0">
                <a:latin typeface="Cambria Math"/>
                <a:cs typeface="Cambria Math"/>
              </a:rPr>
              <a:t>(</a:t>
            </a:r>
            <a:r>
              <a:rPr sz="3600" baseline="2314" dirty="0">
                <a:latin typeface="Cambria Math"/>
                <a:cs typeface="Cambria Math"/>
              </a:rPr>
              <a:t>∑</a:t>
            </a:r>
            <a:r>
              <a:rPr sz="2700" spc="-892" baseline="-18518" dirty="0">
                <a:latin typeface="Cambria Math"/>
                <a:cs typeface="Cambria Math"/>
              </a:rPr>
              <a:t>N</a:t>
            </a:r>
            <a:r>
              <a:rPr sz="2700" spc="67" baseline="-18518" dirty="0">
                <a:latin typeface="Cambria Math"/>
                <a:cs typeface="Cambria Math"/>
              </a:rPr>
              <a:t> </a:t>
            </a:r>
            <a:r>
              <a:rPr sz="2400" spc="5" dirty="0">
                <a:solidFill>
                  <a:srgbClr val="008000"/>
                </a:solidFill>
                <a:latin typeface="Cambria Math"/>
                <a:cs typeface="Cambria Math"/>
              </a:rPr>
              <a:t>𝒕</a:t>
            </a:r>
            <a:r>
              <a:rPr sz="2700" spc="-892" baseline="-15432" dirty="0">
                <a:latin typeface="Cambria Math"/>
                <a:cs typeface="Cambria Math"/>
              </a:rPr>
              <a:t>N</a:t>
            </a:r>
            <a:r>
              <a:rPr sz="2700" baseline="-15432" dirty="0">
                <a:latin typeface="Cambria Math"/>
                <a:cs typeface="Cambria Math"/>
              </a:rPr>
              <a:t> </a:t>
            </a:r>
            <a:r>
              <a:rPr sz="2700" spc="-179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⋅ </a:t>
            </a:r>
            <a:r>
              <a:rPr sz="2400" spc="-200" dirty="0">
                <a:latin typeface="Cambria Math"/>
                <a:cs typeface="Cambria Math"/>
              </a:rPr>
              <a:t>𝐫</a:t>
            </a:r>
            <a:r>
              <a:rPr sz="2700" spc="-892" baseline="-15432" dirty="0">
                <a:latin typeface="Cambria Math"/>
                <a:cs typeface="Cambria Math"/>
              </a:rPr>
              <a:t>N</a:t>
            </a:r>
            <a:r>
              <a:rPr sz="2700" baseline="-15432" dirty="0">
                <a:latin typeface="Cambria Math"/>
                <a:cs typeface="Cambria Math"/>
              </a:rPr>
              <a:t> </a:t>
            </a:r>
            <a:r>
              <a:rPr sz="2700" spc="-179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⋅ </a:t>
            </a:r>
            <a:r>
              <a:rPr sz="2400" spc="-1445" dirty="0">
                <a:solidFill>
                  <a:srgbClr val="C00000"/>
                </a:solidFill>
                <a:latin typeface="Cambria Math"/>
                <a:cs typeface="Cambria Math"/>
              </a:rPr>
              <a:t>𝒉</a:t>
            </a:r>
            <a:r>
              <a:rPr sz="3600" spc="-202" baseline="12731" dirty="0">
                <a:solidFill>
                  <a:srgbClr val="C00000"/>
                </a:solidFill>
                <a:latin typeface="Cambria Math"/>
                <a:cs typeface="Cambria Math"/>
              </a:rPr>
              <a:t>O</a:t>
            </a:r>
            <a:r>
              <a:rPr sz="2700" spc="-682" baseline="-15432" dirty="0">
                <a:latin typeface="Cambria Math"/>
                <a:cs typeface="Cambria Math"/>
              </a:rPr>
              <a:t>N</a:t>
            </a:r>
            <a:r>
              <a:rPr sz="240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  <a:p>
            <a:pPr marL="641350">
              <a:spcBef>
                <a:spcPts val="620"/>
              </a:spcBef>
            </a:pPr>
            <a:r>
              <a:rPr sz="2400" spc="-5" dirty="0">
                <a:latin typeface="Calibri"/>
                <a:cs typeface="Calibri"/>
              </a:rPr>
              <a:t>Due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asymmetric</a:t>
            </a:r>
            <a:r>
              <a:rPr sz="2400" spc="-5" dirty="0">
                <a:latin typeface="Calibri"/>
                <a:cs typeface="Calibri"/>
              </a:rPr>
              <a:t> modeling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spc="-15" dirty="0">
                <a:latin typeface="Calibri"/>
                <a:cs typeface="Calibri"/>
              </a:rPr>
              <a:t>complex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conjugate.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51EE028-0A8B-40A9-B544-F3A8EB1C3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240" y="1348740"/>
            <a:ext cx="8867267" cy="4599339"/>
          </a:xfrm>
          <a:prstGeom prst="rect">
            <a:avLst/>
          </a:prstGeom>
        </p:spPr>
      </p:pic>
      <p:pic>
        <p:nvPicPr>
          <p:cNvPr id="12" name="Picture 11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4C9C306A-1190-46A2-8635-E994F4265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536" y="4757024"/>
            <a:ext cx="207887" cy="262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2CC961-759C-49D2-B38C-83582DF2B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3927" y="4769122"/>
            <a:ext cx="173598" cy="2624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7955280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761110" y="1348741"/>
            <a:ext cx="8093075" cy="1996059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32105" marR="845185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Node</a:t>
            </a: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types</a:t>
            </a:r>
            <a:r>
              <a:rPr sz="3200" spc="-5" dirty="0">
                <a:latin typeface="Calibri"/>
                <a:cs typeface="Calibri"/>
              </a:rPr>
              <a:t>:</a:t>
            </a:r>
            <a:r>
              <a:rPr sz="3200" spc="5" dirty="0">
                <a:latin typeface="Calibri"/>
                <a:cs typeface="Calibri"/>
              </a:rPr>
              <a:t> drug,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disease,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adverse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event,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protein,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pathways</a:t>
            </a:r>
            <a:endParaRPr sz="3200">
              <a:latin typeface="Calibri"/>
              <a:cs typeface="Calibri"/>
            </a:endParaRPr>
          </a:p>
          <a:p>
            <a:pPr marL="332105" marR="5080" indent="-320040">
              <a:lnSpc>
                <a:spcPts val="3790"/>
              </a:lnSpc>
              <a:spcBef>
                <a:spcPts val="11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5" dirty="0">
                <a:solidFill>
                  <a:srgbClr val="D60093"/>
                </a:solidFill>
                <a:latin typeface="Calibri"/>
                <a:cs typeface="Calibri"/>
              </a:rPr>
              <a:t>Relation</a:t>
            </a:r>
            <a:r>
              <a:rPr sz="3200" b="1" spc="-5" dirty="0">
                <a:solidFill>
                  <a:srgbClr val="D60093"/>
                </a:solidFill>
                <a:latin typeface="Calibri"/>
                <a:cs typeface="Calibri"/>
              </a:rPr>
              <a:t> types</a:t>
            </a:r>
            <a:r>
              <a:rPr sz="3200" spc="-5" dirty="0">
                <a:latin typeface="Calibri"/>
                <a:cs typeface="Calibri"/>
              </a:rPr>
              <a:t>: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has_func, </a:t>
            </a:r>
            <a:r>
              <a:rPr sz="3200" spc="-10" dirty="0">
                <a:latin typeface="Calibri"/>
                <a:cs typeface="Calibri"/>
              </a:rPr>
              <a:t>causes,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assoc,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treats,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is_a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52466" y="3505177"/>
            <a:ext cx="6288083" cy="275969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7023" y="347471"/>
            <a:ext cx="8004048" cy="55168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460272" y="1946173"/>
            <a:ext cx="820419" cy="376555"/>
          </a:xfrm>
          <a:custGeom>
            <a:avLst/>
            <a:gdLst/>
            <a:ahLst/>
            <a:cxnLst/>
            <a:rect l="l" t="t" r="r" b="b"/>
            <a:pathLst>
              <a:path w="820420" h="376555">
                <a:moveTo>
                  <a:pt x="700317" y="0"/>
                </a:moveTo>
                <a:lnTo>
                  <a:pt x="694959" y="15279"/>
                </a:lnTo>
                <a:lnTo>
                  <a:pt x="716750" y="24736"/>
                </a:lnTo>
                <a:lnTo>
                  <a:pt x="735490" y="37826"/>
                </a:lnTo>
                <a:lnTo>
                  <a:pt x="763817" y="74909"/>
                </a:lnTo>
                <a:lnTo>
                  <a:pt x="780486" y="124940"/>
                </a:lnTo>
                <a:lnTo>
                  <a:pt x="786042" y="186331"/>
                </a:lnTo>
                <a:lnTo>
                  <a:pt x="784647" y="219533"/>
                </a:lnTo>
                <a:lnTo>
                  <a:pt x="773485" y="276782"/>
                </a:lnTo>
                <a:lnTo>
                  <a:pt x="751086" y="321493"/>
                </a:lnTo>
                <a:lnTo>
                  <a:pt x="717004" y="351655"/>
                </a:lnTo>
                <a:lnTo>
                  <a:pt x="695554" y="361156"/>
                </a:lnTo>
                <a:lnTo>
                  <a:pt x="700317" y="376435"/>
                </a:lnTo>
                <a:lnTo>
                  <a:pt x="751662" y="352349"/>
                </a:lnTo>
                <a:lnTo>
                  <a:pt x="789415" y="310653"/>
                </a:lnTo>
                <a:lnTo>
                  <a:pt x="812632" y="254818"/>
                </a:lnTo>
                <a:lnTo>
                  <a:pt x="820371" y="188316"/>
                </a:lnTo>
                <a:lnTo>
                  <a:pt x="818430" y="153807"/>
                </a:lnTo>
                <a:lnTo>
                  <a:pt x="802903" y="92638"/>
                </a:lnTo>
                <a:lnTo>
                  <a:pt x="772108" y="42843"/>
                </a:lnTo>
                <a:lnTo>
                  <a:pt x="727608" y="9853"/>
                </a:lnTo>
                <a:lnTo>
                  <a:pt x="700317" y="0"/>
                </a:lnTo>
                <a:close/>
              </a:path>
              <a:path w="820420" h="376555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2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7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6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32926" y="1946173"/>
            <a:ext cx="820419" cy="376555"/>
          </a:xfrm>
          <a:custGeom>
            <a:avLst/>
            <a:gdLst/>
            <a:ahLst/>
            <a:cxnLst/>
            <a:rect l="l" t="t" r="r" b="b"/>
            <a:pathLst>
              <a:path w="820420" h="376555">
                <a:moveTo>
                  <a:pt x="700317" y="0"/>
                </a:moveTo>
                <a:lnTo>
                  <a:pt x="694959" y="15279"/>
                </a:lnTo>
                <a:lnTo>
                  <a:pt x="716750" y="24736"/>
                </a:lnTo>
                <a:lnTo>
                  <a:pt x="735490" y="37826"/>
                </a:lnTo>
                <a:lnTo>
                  <a:pt x="763817" y="74909"/>
                </a:lnTo>
                <a:lnTo>
                  <a:pt x="780486" y="124940"/>
                </a:lnTo>
                <a:lnTo>
                  <a:pt x="786042" y="186331"/>
                </a:lnTo>
                <a:lnTo>
                  <a:pt x="784647" y="219533"/>
                </a:lnTo>
                <a:lnTo>
                  <a:pt x="773485" y="276782"/>
                </a:lnTo>
                <a:lnTo>
                  <a:pt x="751086" y="321493"/>
                </a:lnTo>
                <a:lnTo>
                  <a:pt x="717004" y="351655"/>
                </a:lnTo>
                <a:lnTo>
                  <a:pt x="695554" y="361156"/>
                </a:lnTo>
                <a:lnTo>
                  <a:pt x="700317" y="376435"/>
                </a:lnTo>
                <a:lnTo>
                  <a:pt x="751662" y="352349"/>
                </a:lnTo>
                <a:lnTo>
                  <a:pt x="789415" y="310653"/>
                </a:lnTo>
                <a:lnTo>
                  <a:pt x="812632" y="254818"/>
                </a:lnTo>
                <a:lnTo>
                  <a:pt x="820371" y="188316"/>
                </a:lnTo>
                <a:lnTo>
                  <a:pt x="818430" y="153807"/>
                </a:lnTo>
                <a:lnTo>
                  <a:pt x="802903" y="92638"/>
                </a:lnTo>
                <a:lnTo>
                  <a:pt x="772108" y="42843"/>
                </a:lnTo>
                <a:lnTo>
                  <a:pt x="727608" y="9853"/>
                </a:lnTo>
                <a:lnTo>
                  <a:pt x="700317" y="0"/>
                </a:lnTo>
                <a:close/>
              </a:path>
              <a:path w="820420" h="376555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2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6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57737" y="3520874"/>
            <a:ext cx="402590" cy="329565"/>
          </a:xfrm>
          <a:custGeom>
            <a:avLst/>
            <a:gdLst/>
            <a:ahLst/>
            <a:cxnLst/>
            <a:rect l="l" t="t" r="r" b="b"/>
            <a:pathLst>
              <a:path w="402589" h="329564">
                <a:moveTo>
                  <a:pt x="297469" y="0"/>
                </a:moveTo>
                <a:lnTo>
                  <a:pt x="292780" y="13370"/>
                </a:lnTo>
                <a:lnTo>
                  <a:pt x="311847" y="21645"/>
                </a:lnTo>
                <a:lnTo>
                  <a:pt x="328245" y="33099"/>
                </a:lnTo>
                <a:lnTo>
                  <a:pt x="353032" y="65547"/>
                </a:lnTo>
                <a:lnTo>
                  <a:pt x="367616" y="109324"/>
                </a:lnTo>
                <a:lnTo>
                  <a:pt x="372478" y="163041"/>
                </a:lnTo>
                <a:lnTo>
                  <a:pt x="371257" y="192092"/>
                </a:lnTo>
                <a:lnTo>
                  <a:pt x="361490" y="242185"/>
                </a:lnTo>
                <a:lnTo>
                  <a:pt x="341891" y="281307"/>
                </a:lnTo>
                <a:lnTo>
                  <a:pt x="312070" y="307699"/>
                </a:lnTo>
                <a:lnTo>
                  <a:pt x="293301" y="316011"/>
                </a:lnTo>
                <a:lnTo>
                  <a:pt x="297469" y="329382"/>
                </a:lnTo>
                <a:lnTo>
                  <a:pt x="342396" y="308307"/>
                </a:lnTo>
                <a:lnTo>
                  <a:pt x="375429" y="271823"/>
                </a:lnTo>
                <a:lnTo>
                  <a:pt x="395744" y="222966"/>
                </a:lnTo>
                <a:lnTo>
                  <a:pt x="402516" y="164777"/>
                </a:lnTo>
                <a:lnTo>
                  <a:pt x="400818" y="134581"/>
                </a:lnTo>
                <a:lnTo>
                  <a:pt x="387231" y="81059"/>
                </a:lnTo>
                <a:lnTo>
                  <a:pt x="360286" y="37488"/>
                </a:lnTo>
                <a:lnTo>
                  <a:pt x="321349" y="8622"/>
                </a:lnTo>
                <a:lnTo>
                  <a:pt x="297469" y="0"/>
                </a:lnTo>
                <a:close/>
              </a:path>
              <a:path w="402589" h="329564">
                <a:moveTo>
                  <a:pt x="105048" y="0"/>
                </a:moveTo>
                <a:lnTo>
                  <a:pt x="60228" y="21118"/>
                </a:lnTo>
                <a:lnTo>
                  <a:pt x="27174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1"/>
                </a:lnTo>
                <a:lnTo>
                  <a:pt x="42116" y="291991"/>
                </a:lnTo>
                <a:lnTo>
                  <a:pt x="81097" y="320771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59" y="134940"/>
                </a:lnTo>
                <a:lnTo>
                  <a:pt x="41026" y="86193"/>
                </a:lnTo>
                <a:lnTo>
                  <a:pt x="60657" y="47733"/>
                </a:lnTo>
                <a:lnTo>
                  <a:pt x="90739" y="21645"/>
                </a:lnTo>
                <a:lnTo>
                  <a:pt x="109735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05739" y="4003439"/>
            <a:ext cx="615315" cy="282575"/>
          </a:xfrm>
          <a:custGeom>
            <a:avLst/>
            <a:gdLst/>
            <a:ahLst/>
            <a:cxnLst/>
            <a:rect l="l" t="t" r="r" b="b"/>
            <a:pathLst>
              <a:path w="615314" h="282575">
                <a:moveTo>
                  <a:pt x="525237" y="0"/>
                </a:moveTo>
                <a:lnTo>
                  <a:pt x="521219" y="11459"/>
                </a:lnTo>
                <a:lnTo>
                  <a:pt x="537562" y="18552"/>
                </a:lnTo>
                <a:lnTo>
                  <a:pt x="551617" y="28370"/>
                </a:lnTo>
                <a:lnTo>
                  <a:pt x="580155" y="73878"/>
                </a:lnTo>
                <a:lnTo>
                  <a:pt x="588489" y="115662"/>
                </a:lnTo>
                <a:lnTo>
                  <a:pt x="589531" y="139749"/>
                </a:lnTo>
                <a:lnTo>
                  <a:pt x="588484" y="164650"/>
                </a:lnTo>
                <a:lnTo>
                  <a:pt x="580112" y="207587"/>
                </a:lnTo>
                <a:lnTo>
                  <a:pt x="551635" y="253826"/>
                </a:lnTo>
                <a:lnTo>
                  <a:pt x="521666" y="270866"/>
                </a:lnTo>
                <a:lnTo>
                  <a:pt x="525237" y="282327"/>
                </a:lnTo>
                <a:lnTo>
                  <a:pt x="563747" y="264263"/>
                </a:lnTo>
                <a:lnTo>
                  <a:pt x="592061" y="232990"/>
                </a:lnTo>
                <a:lnTo>
                  <a:pt x="609474" y="191113"/>
                </a:lnTo>
                <a:lnTo>
                  <a:pt x="615278" y="141237"/>
                </a:lnTo>
                <a:lnTo>
                  <a:pt x="613822" y="115355"/>
                </a:lnTo>
                <a:lnTo>
                  <a:pt x="602177" y="69479"/>
                </a:lnTo>
                <a:lnTo>
                  <a:pt x="579081" y="32133"/>
                </a:lnTo>
                <a:lnTo>
                  <a:pt x="545706" y="7390"/>
                </a:lnTo>
                <a:lnTo>
                  <a:pt x="525237" y="0"/>
                </a:lnTo>
                <a:close/>
              </a:path>
              <a:path w="615314" h="282575">
                <a:moveTo>
                  <a:pt x="90040" y="0"/>
                </a:moveTo>
                <a:lnTo>
                  <a:pt x="51624" y="18101"/>
                </a:lnTo>
                <a:lnTo>
                  <a:pt x="23291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0" y="167175"/>
                </a:lnTo>
                <a:lnTo>
                  <a:pt x="13059" y="213051"/>
                </a:lnTo>
                <a:lnTo>
                  <a:pt x="36099" y="250277"/>
                </a:lnTo>
                <a:lnTo>
                  <a:pt x="69511" y="274946"/>
                </a:lnTo>
                <a:lnTo>
                  <a:pt x="90040" y="282327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04262" y="4003439"/>
            <a:ext cx="1722120" cy="282575"/>
          </a:xfrm>
          <a:custGeom>
            <a:avLst/>
            <a:gdLst/>
            <a:ahLst/>
            <a:cxnLst/>
            <a:rect l="l" t="t" r="r" b="b"/>
            <a:pathLst>
              <a:path w="1722120" h="282575">
                <a:moveTo>
                  <a:pt x="1631788" y="0"/>
                </a:moveTo>
                <a:lnTo>
                  <a:pt x="1627770" y="11459"/>
                </a:lnTo>
                <a:lnTo>
                  <a:pt x="1644113" y="18552"/>
                </a:lnTo>
                <a:lnTo>
                  <a:pt x="1658168" y="28370"/>
                </a:lnTo>
                <a:lnTo>
                  <a:pt x="1686706" y="73878"/>
                </a:lnTo>
                <a:lnTo>
                  <a:pt x="1695040" y="115662"/>
                </a:lnTo>
                <a:lnTo>
                  <a:pt x="1696082" y="139749"/>
                </a:lnTo>
                <a:lnTo>
                  <a:pt x="1695036" y="164650"/>
                </a:lnTo>
                <a:lnTo>
                  <a:pt x="1686664" y="207587"/>
                </a:lnTo>
                <a:lnTo>
                  <a:pt x="1658186" y="253826"/>
                </a:lnTo>
                <a:lnTo>
                  <a:pt x="1628217" y="270866"/>
                </a:lnTo>
                <a:lnTo>
                  <a:pt x="1631788" y="282327"/>
                </a:lnTo>
                <a:lnTo>
                  <a:pt x="1670298" y="264263"/>
                </a:lnTo>
                <a:lnTo>
                  <a:pt x="1698612" y="232990"/>
                </a:lnTo>
                <a:lnTo>
                  <a:pt x="1716025" y="191113"/>
                </a:lnTo>
                <a:lnTo>
                  <a:pt x="1721829" y="141237"/>
                </a:lnTo>
                <a:lnTo>
                  <a:pt x="1720373" y="115355"/>
                </a:lnTo>
                <a:lnTo>
                  <a:pt x="1708728" y="69479"/>
                </a:lnTo>
                <a:lnTo>
                  <a:pt x="1685632" y="32133"/>
                </a:lnTo>
                <a:lnTo>
                  <a:pt x="1652257" y="7390"/>
                </a:lnTo>
                <a:lnTo>
                  <a:pt x="1631788" y="0"/>
                </a:lnTo>
                <a:close/>
              </a:path>
              <a:path w="1722120" h="282575">
                <a:moveTo>
                  <a:pt x="90040" y="0"/>
                </a:moveTo>
                <a:lnTo>
                  <a:pt x="51624" y="18101"/>
                </a:lnTo>
                <a:lnTo>
                  <a:pt x="23290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0" y="167175"/>
                </a:lnTo>
                <a:lnTo>
                  <a:pt x="13059" y="213051"/>
                </a:lnTo>
                <a:lnTo>
                  <a:pt x="36099" y="250277"/>
                </a:lnTo>
                <a:lnTo>
                  <a:pt x="69511" y="274946"/>
                </a:lnTo>
                <a:lnTo>
                  <a:pt x="90040" y="282327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61508" y="4003439"/>
            <a:ext cx="1369695" cy="282575"/>
          </a:xfrm>
          <a:custGeom>
            <a:avLst/>
            <a:gdLst/>
            <a:ahLst/>
            <a:cxnLst/>
            <a:rect l="l" t="t" r="r" b="b"/>
            <a:pathLst>
              <a:path w="1369695" h="282575">
                <a:moveTo>
                  <a:pt x="1279618" y="0"/>
                </a:moveTo>
                <a:lnTo>
                  <a:pt x="1275600" y="11459"/>
                </a:lnTo>
                <a:lnTo>
                  <a:pt x="1291943" y="18552"/>
                </a:lnTo>
                <a:lnTo>
                  <a:pt x="1305998" y="28370"/>
                </a:lnTo>
                <a:lnTo>
                  <a:pt x="1334536" y="73878"/>
                </a:lnTo>
                <a:lnTo>
                  <a:pt x="1342870" y="115662"/>
                </a:lnTo>
                <a:lnTo>
                  <a:pt x="1343912" y="139749"/>
                </a:lnTo>
                <a:lnTo>
                  <a:pt x="1342866" y="164650"/>
                </a:lnTo>
                <a:lnTo>
                  <a:pt x="1334494" y="207587"/>
                </a:lnTo>
                <a:lnTo>
                  <a:pt x="1306016" y="253826"/>
                </a:lnTo>
                <a:lnTo>
                  <a:pt x="1276046" y="270866"/>
                </a:lnTo>
                <a:lnTo>
                  <a:pt x="1279618" y="282327"/>
                </a:lnTo>
                <a:lnTo>
                  <a:pt x="1318128" y="264263"/>
                </a:lnTo>
                <a:lnTo>
                  <a:pt x="1346442" y="232990"/>
                </a:lnTo>
                <a:lnTo>
                  <a:pt x="1363855" y="191113"/>
                </a:lnTo>
                <a:lnTo>
                  <a:pt x="1369659" y="141237"/>
                </a:lnTo>
                <a:lnTo>
                  <a:pt x="1368203" y="115355"/>
                </a:lnTo>
                <a:lnTo>
                  <a:pt x="1356558" y="69479"/>
                </a:lnTo>
                <a:lnTo>
                  <a:pt x="1333462" y="32133"/>
                </a:lnTo>
                <a:lnTo>
                  <a:pt x="1300087" y="7390"/>
                </a:lnTo>
                <a:lnTo>
                  <a:pt x="1279618" y="0"/>
                </a:lnTo>
                <a:close/>
              </a:path>
              <a:path w="1369695" h="282575">
                <a:moveTo>
                  <a:pt x="90041" y="0"/>
                </a:moveTo>
                <a:lnTo>
                  <a:pt x="51625" y="18101"/>
                </a:lnTo>
                <a:lnTo>
                  <a:pt x="23291" y="49485"/>
                </a:lnTo>
                <a:lnTo>
                  <a:pt x="5823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60" y="213051"/>
                </a:lnTo>
                <a:lnTo>
                  <a:pt x="36100" y="250277"/>
                </a:lnTo>
                <a:lnTo>
                  <a:pt x="69512" y="274946"/>
                </a:lnTo>
                <a:lnTo>
                  <a:pt x="90041" y="282327"/>
                </a:lnTo>
                <a:lnTo>
                  <a:pt x="93612" y="270866"/>
                </a:lnTo>
                <a:lnTo>
                  <a:pt x="77526" y="263741"/>
                </a:lnTo>
                <a:lnTo>
                  <a:pt x="63643" y="253826"/>
                </a:lnTo>
                <a:lnTo>
                  <a:pt x="35165" y="207587"/>
                </a:lnTo>
                <a:lnTo>
                  <a:pt x="26794" y="164650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8"/>
                </a:lnTo>
                <a:lnTo>
                  <a:pt x="63755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96363" y="4397139"/>
            <a:ext cx="930910" cy="282575"/>
          </a:xfrm>
          <a:custGeom>
            <a:avLst/>
            <a:gdLst/>
            <a:ahLst/>
            <a:cxnLst/>
            <a:rect l="l" t="t" r="r" b="b"/>
            <a:pathLst>
              <a:path w="930910" h="282575">
                <a:moveTo>
                  <a:pt x="840261" y="0"/>
                </a:moveTo>
                <a:lnTo>
                  <a:pt x="836242" y="11460"/>
                </a:lnTo>
                <a:lnTo>
                  <a:pt x="852585" y="18552"/>
                </a:lnTo>
                <a:lnTo>
                  <a:pt x="866640" y="28370"/>
                </a:lnTo>
                <a:lnTo>
                  <a:pt x="895178" y="73878"/>
                </a:lnTo>
                <a:lnTo>
                  <a:pt x="903513" y="115662"/>
                </a:lnTo>
                <a:lnTo>
                  <a:pt x="904554" y="139749"/>
                </a:lnTo>
                <a:lnTo>
                  <a:pt x="903508" y="164650"/>
                </a:lnTo>
                <a:lnTo>
                  <a:pt x="895136" y="207587"/>
                </a:lnTo>
                <a:lnTo>
                  <a:pt x="866659" y="253826"/>
                </a:lnTo>
                <a:lnTo>
                  <a:pt x="836689" y="270866"/>
                </a:lnTo>
                <a:lnTo>
                  <a:pt x="840261" y="282327"/>
                </a:lnTo>
                <a:lnTo>
                  <a:pt x="878770" y="264263"/>
                </a:lnTo>
                <a:lnTo>
                  <a:pt x="907084" y="232990"/>
                </a:lnTo>
                <a:lnTo>
                  <a:pt x="924497" y="191113"/>
                </a:lnTo>
                <a:lnTo>
                  <a:pt x="930301" y="141237"/>
                </a:lnTo>
                <a:lnTo>
                  <a:pt x="928846" y="115355"/>
                </a:lnTo>
                <a:lnTo>
                  <a:pt x="917200" y="69479"/>
                </a:lnTo>
                <a:lnTo>
                  <a:pt x="894104" y="32133"/>
                </a:lnTo>
                <a:lnTo>
                  <a:pt x="860729" y="7390"/>
                </a:lnTo>
                <a:lnTo>
                  <a:pt x="840261" y="0"/>
                </a:lnTo>
                <a:close/>
              </a:path>
              <a:path w="930910" h="282575">
                <a:moveTo>
                  <a:pt x="90040" y="0"/>
                </a:moveTo>
                <a:lnTo>
                  <a:pt x="51623" y="18101"/>
                </a:lnTo>
                <a:lnTo>
                  <a:pt x="23290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0" y="167175"/>
                </a:lnTo>
                <a:lnTo>
                  <a:pt x="13059" y="213051"/>
                </a:lnTo>
                <a:lnTo>
                  <a:pt x="36099" y="250277"/>
                </a:lnTo>
                <a:lnTo>
                  <a:pt x="69511" y="274946"/>
                </a:lnTo>
                <a:lnTo>
                  <a:pt x="90040" y="282327"/>
                </a:lnTo>
                <a:lnTo>
                  <a:pt x="93611" y="270866"/>
                </a:lnTo>
                <a:lnTo>
                  <a:pt x="77524" y="263742"/>
                </a:lnTo>
                <a:lnTo>
                  <a:pt x="63642" y="253826"/>
                </a:lnTo>
                <a:lnTo>
                  <a:pt x="35164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4" y="73878"/>
                </a:lnTo>
                <a:lnTo>
                  <a:pt x="63753" y="28370"/>
                </a:lnTo>
                <a:lnTo>
                  <a:pt x="94058" y="11460"/>
                </a:lnTo>
                <a:lnTo>
                  <a:pt x="9004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67592" y="4354174"/>
            <a:ext cx="951230" cy="368300"/>
          </a:xfrm>
          <a:custGeom>
            <a:avLst/>
            <a:gdLst/>
            <a:ahLst/>
            <a:cxnLst/>
            <a:rect l="l" t="t" r="r" b="b"/>
            <a:pathLst>
              <a:path w="951229" h="368300">
                <a:moveTo>
                  <a:pt x="854397" y="0"/>
                </a:moveTo>
                <a:lnTo>
                  <a:pt x="850676" y="12204"/>
                </a:lnTo>
                <a:lnTo>
                  <a:pt x="867591" y="20976"/>
                </a:lnTo>
                <a:lnTo>
                  <a:pt x="882321" y="33747"/>
                </a:lnTo>
                <a:lnTo>
                  <a:pt x="905221" y="71288"/>
                </a:lnTo>
                <a:lnTo>
                  <a:pt x="919118" y="122299"/>
                </a:lnTo>
                <a:lnTo>
                  <a:pt x="923751" y="184250"/>
                </a:lnTo>
                <a:lnTo>
                  <a:pt x="922592" y="216522"/>
                </a:lnTo>
                <a:lnTo>
                  <a:pt x="913328" y="272890"/>
                </a:lnTo>
                <a:lnTo>
                  <a:pt x="894864" y="317725"/>
                </a:lnTo>
                <a:lnTo>
                  <a:pt x="867591" y="347230"/>
                </a:lnTo>
                <a:lnTo>
                  <a:pt x="850676" y="355997"/>
                </a:lnTo>
                <a:lnTo>
                  <a:pt x="854397" y="368200"/>
                </a:lnTo>
                <a:lnTo>
                  <a:pt x="895511" y="346286"/>
                </a:lnTo>
                <a:lnTo>
                  <a:pt x="925983" y="304949"/>
                </a:lnTo>
                <a:lnTo>
                  <a:pt x="944847" y="249213"/>
                </a:lnTo>
                <a:lnTo>
                  <a:pt x="951134" y="184100"/>
                </a:lnTo>
                <a:lnTo>
                  <a:pt x="949562" y="150372"/>
                </a:lnTo>
                <a:lnTo>
                  <a:pt x="936987" y="89948"/>
                </a:lnTo>
                <a:lnTo>
                  <a:pt x="912077" y="40156"/>
                </a:lnTo>
                <a:lnTo>
                  <a:pt x="876284" y="8530"/>
                </a:lnTo>
                <a:lnTo>
                  <a:pt x="854397" y="0"/>
                </a:lnTo>
                <a:close/>
              </a:path>
              <a:path w="951229" h="368300">
                <a:moveTo>
                  <a:pt x="96738" y="0"/>
                </a:moveTo>
                <a:lnTo>
                  <a:pt x="55624" y="21915"/>
                </a:lnTo>
                <a:lnTo>
                  <a:pt x="25152" y="63252"/>
                </a:lnTo>
                <a:lnTo>
                  <a:pt x="6288" y="118988"/>
                </a:lnTo>
                <a:lnTo>
                  <a:pt x="0" y="184100"/>
                </a:lnTo>
                <a:lnTo>
                  <a:pt x="1572" y="217828"/>
                </a:lnTo>
                <a:lnTo>
                  <a:pt x="14148" y="278253"/>
                </a:lnTo>
                <a:lnTo>
                  <a:pt x="39058" y="328045"/>
                </a:lnTo>
                <a:lnTo>
                  <a:pt x="74851" y="359671"/>
                </a:lnTo>
                <a:lnTo>
                  <a:pt x="96738" y="368200"/>
                </a:lnTo>
                <a:lnTo>
                  <a:pt x="100459" y="355997"/>
                </a:lnTo>
                <a:lnTo>
                  <a:pt x="83544" y="347230"/>
                </a:lnTo>
                <a:lnTo>
                  <a:pt x="68814" y="334473"/>
                </a:lnTo>
                <a:lnTo>
                  <a:pt x="45914" y="296986"/>
                </a:lnTo>
                <a:lnTo>
                  <a:pt x="32017" y="246069"/>
                </a:lnTo>
                <a:lnTo>
                  <a:pt x="27390" y="184100"/>
                </a:lnTo>
                <a:lnTo>
                  <a:pt x="28543" y="151907"/>
                </a:lnTo>
                <a:lnTo>
                  <a:pt x="37807" y="95426"/>
                </a:lnTo>
                <a:lnTo>
                  <a:pt x="56271" y="50518"/>
                </a:lnTo>
                <a:lnTo>
                  <a:pt x="83544" y="20976"/>
                </a:lnTo>
                <a:lnTo>
                  <a:pt x="100459" y="12204"/>
                </a:lnTo>
                <a:lnTo>
                  <a:pt x="9673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129408" y="1348740"/>
            <a:ext cx="7959090" cy="376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5440" indent="-320040">
              <a:lnSpc>
                <a:spcPts val="3815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44805" algn="l"/>
                <a:tab pos="345440" algn="l"/>
              </a:tabLst>
            </a:pP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Symmetric</a:t>
            </a:r>
            <a:r>
              <a:rPr sz="3200" b="1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Relations:</a:t>
            </a:r>
            <a:endParaRPr sz="3200">
              <a:latin typeface="Calibri"/>
              <a:cs typeface="Calibri"/>
            </a:endParaRPr>
          </a:p>
          <a:p>
            <a:pPr marL="59690" algn="ctr">
              <a:lnSpc>
                <a:spcPts val="3815"/>
              </a:lnSpc>
              <a:tabLst>
                <a:tab pos="431165" algn="l"/>
                <a:tab pos="1266825" algn="l"/>
                <a:tab pos="2103755" algn="l"/>
                <a:tab pos="3093720" algn="l"/>
              </a:tabLst>
            </a:pPr>
            <a:r>
              <a:rPr sz="3200" dirty="0">
                <a:latin typeface="Cambria Math"/>
                <a:cs typeface="Cambria Math"/>
              </a:rPr>
              <a:t>𝑟	</a:t>
            </a:r>
            <a:r>
              <a:rPr sz="3200" spc="50" dirty="0">
                <a:latin typeface="Cambria Math"/>
                <a:cs typeface="Cambria Math"/>
              </a:rPr>
              <a:t>ℎ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𝑡	⇒</a:t>
            </a:r>
            <a:r>
              <a:rPr sz="3200" spc="18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𝑟	</a:t>
            </a:r>
            <a:r>
              <a:rPr sz="3200" spc="75" dirty="0">
                <a:latin typeface="Cambria Math"/>
                <a:cs typeface="Cambria Math"/>
              </a:rPr>
              <a:t>𝑡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ℎ	∀</a:t>
            </a:r>
            <a:r>
              <a:rPr sz="3200" spc="50" dirty="0">
                <a:latin typeface="Cambria Math"/>
                <a:cs typeface="Cambria Math"/>
              </a:rPr>
              <a:t>ℎ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  <a:p>
            <a:pPr marL="638175" lvl="1" indent="-274955">
              <a:lnSpc>
                <a:spcPts val="3329"/>
              </a:lnSpc>
              <a:spcBef>
                <a:spcPts val="760"/>
              </a:spcBef>
              <a:buClr>
                <a:srgbClr val="60B5CC"/>
              </a:buClr>
              <a:buFont typeface="Wingdings"/>
              <a:buChar char=""/>
              <a:tabLst>
                <a:tab pos="638175" algn="l"/>
              </a:tabLst>
            </a:pPr>
            <a:r>
              <a:rPr sz="2800" b="1" spc="-10" dirty="0">
                <a:solidFill>
                  <a:srgbClr val="008000"/>
                </a:solidFill>
                <a:latin typeface="Calibri"/>
                <a:cs typeface="Calibri"/>
              </a:rPr>
              <a:t>Example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Family,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Roommate</a:t>
            </a:r>
            <a:endParaRPr sz="2800">
              <a:latin typeface="Calibri"/>
              <a:cs typeface="Calibri"/>
            </a:endParaRPr>
          </a:p>
          <a:p>
            <a:pPr marL="345440" indent="-320040">
              <a:lnSpc>
                <a:spcPts val="381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44805" algn="l"/>
                <a:tab pos="345440" algn="l"/>
              </a:tabLst>
            </a:pPr>
            <a:r>
              <a:rPr sz="3200" b="1" spc="-5" dirty="0">
                <a:solidFill>
                  <a:srgbClr val="00B050"/>
                </a:solidFill>
                <a:latin typeface="Calibri"/>
                <a:cs typeface="Calibri"/>
              </a:rPr>
              <a:t>ComplEx</a:t>
            </a:r>
            <a:r>
              <a:rPr sz="3200" b="1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can</a:t>
            </a:r>
            <a:r>
              <a:rPr sz="3200" dirty="0">
                <a:latin typeface="Calibri"/>
                <a:cs typeface="Calibri"/>
              </a:rPr>
              <a:t> model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symmetric relations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B050"/>
                </a:solidFill>
                <a:latin typeface="Wingdings"/>
                <a:cs typeface="Wingdings"/>
              </a:rPr>
              <a:t></a:t>
            </a:r>
            <a:endParaRPr sz="3200">
              <a:latin typeface="Wingdings"/>
              <a:cs typeface="Wingdings"/>
            </a:endParaRPr>
          </a:p>
          <a:p>
            <a:pPr marL="638175" lvl="1" indent="-274955">
              <a:spcBef>
                <a:spcPts val="760"/>
              </a:spcBef>
              <a:buClr>
                <a:srgbClr val="60B5CC"/>
              </a:buClr>
              <a:buFont typeface="Wingdings"/>
              <a:buChar char=""/>
              <a:tabLst>
                <a:tab pos="638175" algn="l"/>
                <a:tab pos="2144395" algn="l"/>
                <a:tab pos="2560320" algn="l"/>
              </a:tabLst>
            </a:pPr>
            <a:r>
              <a:rPr sz="2800" spc="-5" dirty="0">
                <a:latin typeface="Calibri"/>
                <a:cs typeface="Calibri"/>
              </a:rPr>
              <a:t>When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Im	𝐫	=</a:t>
            </a:r>
            <a:r>
              <a:rPr sz="2800" spc="14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0</a:t>
            </a:r>
            <a:r>
              <a:rPr sz="2800" spc="-5" dirty="0">
                <a:latin typeface="Calibri"/>
                <a:cs typeface="Calibri"/>
              </a:rPr>
              <a:t>, </a:t>
            </a:r>
            <a:r>
              <a:rPr sz="2800" spc="-15" dirty="0">
                <a:latin typeface="Calibri"/>
                <a:cs typeface="Calibri"/>
              </a:rPr>
              <a:t>we </a:t>
            </a:r>
            <a:r>
              <a:rPr sz="2800" spc="-25" dirty="0">
                <a:latin typeface="Calibri"/>
                <a:cs typeface="Calibri"/>
              </a:rPr>
              <a:t>have</a:t>
            </a:r>
            <a:endParaRPr sz="2800">
              <a:latin typeface="Calibri"/>
              <a:cs typeface="Calibri"/>
            </a:endParaRPr>
          </a:p>
          <a:p>
            <a:pPr marL="903605" lvl="2" indent="-229235">
              <a:spcBef>
                <a:spcPts val="545"/>
              </a:spcBef>
              <a:buClr>
                <a:srgbClr val="E66C7D"/>
              </a:buClr>
              <a:buFont typeface="Wingdings"/>
              <a:buChar char=""/>
              <a:tabLst>
                <a:tab pos="903605" algn="l"/>
                <a:tab pos="1275715" algn="l"/>
                <a:tab pos="1902460" algn="l"/>
                <a:tab pos="4407535" algn="l"/>
              </a:tabLst>
            </a:pPr>
            <a:r>
              <a:rPr sz="2400" spc="-465" dirty="0">
                <a:latin typeface="Cambria Math"/>
                <a:cs typeface="Cambria Math"/>
              </a:rPr>
              <a:t>𝑓</a:t>
            </a:r>
            <a:r>
              <a:rPr sz="2700" spc="104" baseline="-15432" dirty="0">
                <a:latin typeface="Cambria Math"/>
                <a:cs typeface="Cambria Math"/>
              </a:rPr>
              <a:t>/</a:t>
            </a:r>
            <a:r>
              <a:rPr sz="2700" baseline="-15432" dirty="0">
                <a:latin typeface="Cambria Math"/>
                <a:cs typeface="Cambria Math"/>
              </a:rPr>
              <a:t>	</a:t>
            </a:r>
            <a:r>
              <a:rPr sz="2400" spc="45" dirty="0">
                <a:latin typeface="Cambria Math"/>
                <a:cs typeface="Cambria Math"/>
              </a:rPr>
              <a:t>ℎ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𝑡	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spc="-45" dirty="0">
                <a:latin typeface="Cambria Math"/>
                <a:cs typeface="Cambria Math"/>
              </a:rPr>
              <a:t>R</a:t>
            </a:r>
            <a:r>
              <a:rPr sz="2400" dirty="0">
                <a:latin typeface="Cambria Math"/>
                <a:cs typeface="Cambria Math"/>
              </a:rPr>
              <a:t>e </a:t>
            </a:r>
            <a:r>
              <a:rPr sz="2400" spc="-60" dirty="0">
                <a:latin typeface="Cambria Math"/>
                <a:cs typeface="Cambria Math"/>
              </a:rPr>
              <a:t> </a:t>
            </a:r>
            <a:r>
              <a:rPr sz="3600" baseline="2314" dirty="0">
                <a:latin typeface="Cambria Math"/>
                <a:cs typeface="Cambria Math"/>
              </a:rPr>
              <a:t>∑</a:t>
            </a:r>
            <a:r>
              <a:rPr sz="2700" spc="-892" baseline="-18518" dirty="0">
                <a:latin typeface="Cambria Math"/>
                <a:cs typeface="Cambria Math"/>
              </a:rPr>
              <a:t>N</a:t>
            </a:r>
            <a:r>
              <a:rPr sz="2700" spc="67" baseline="-18518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𝐡</a:t>
            </a:r>
            <a:r>
              <a:rPr sz="2700" spc="-892" baseline="-15432" dirty="0">
                <a:latin typeface="Cambria Math"/>
                <a:cs typeface="Cambria Math"/>
              </a:rPr>
              <a:t>N</a:t>
            </a:r>
            <a:r>
              <a:rPr sz="2700" baseline="-15432" dirty="0">
                <a:latin typeface="Cambria Math"/>
                <a:cs typeface="Cambria Math"/>
              </a:rPr>
              <a:t> </a:t>
            </a:r>
            <a:r>
              <a:rPr sz="2700" spc="-179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⋅ </a:t>
            </a:r>
            <a:r>
              <a:rPr sz="2400" spc="-200" dirty="0">
                <a:latin typeface="Cambria Math"/>
                <a:cs typeface="Cambria Math"/>
              </a:rPr>
              <a:t>𝐫</a:t>
            </a:r>
            <a:r>
              <a:rPr sz="2700" spc="-892" baseline="-15432" dirty="0">
                <a:latin typeface="Cambria Math"/>
                <a:cs typeface="Cambria Math"/>
              </a:rPr>
              <a:t>N</a:t>
            </a:r>
            <a:r>
              <a:rPr sz="2700" baseline="-15432" dirty="0">
                <a:latin typeface="Cambria Math"/>
                <a:cs typeface="Cambria Math"/>
              </a:rPr>
              <a:t> </a:t>
            </a:r>
            <a:r>
              <a:rPr sz="2700" spc="-179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⋅ </a:t>
            </a:r>
            <a:r>
              <a:rPr sz="2400" spc="35" dirty="0">
                <a:latin typeface="Cambria Math"/>
                <a:cs typeface="Cambria Math"/>
              </a:rPr>
              <a:t>𝐭</a:t>
            </a:r>
            <a:r>
              <a:rPr sz="3600" spc="82" baseline="6944" dirty="0">
                <a:latin typeface="Cambria Math"/>
                <a:cs typeface="Cambria Math"/>
              </a:rPr>
              <a:t>̅</a:t>
            </a:r>
            <a:r>
              <a:rPr sz="2700" spc="-892" baseline="-15432" dirty="0">
                <a:latin typeface="Cambria Math"/>
                <a:cs typeface="Cambria Math"/>
              </a:rPr>
              <a:t>N</a:t>
            </a:r>
            <a:r>
              <a:rPr sz="2700" baseline="-15432" dirty="0">
                <a:latin typeface="Cambria Math"/>
                <a:cs typeface="Cambria Math"/>
              </a:rPr>
              <a:t>	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3600" baseline="2314" dirty="0">
                <a:latin typeface="Cambria Math"/>
                <a:cs typeface="Cambria Math"/>
              </a:rPr>
              <a:t>∑</a:t>
            </a:r>
            <a:r>
              <a:rPr sz="2700" spc="-892" baseline="-18518" dirty="0">
                <a:latin typeface="Cambria Math"/>
                <a:cs typeface="Cambria Math"/>
              </a:rPr>
              <a:t>N</a:t>
            </a:r>
            <a:r>
              <a:rPr sz="2700" spc="67" baseline="-18518" dirty="0">
                <a:latin typeface="Cambria Math"/>
                <a:cs typeface="Cambria Math"/>
              </a:rPr>
              <a:t> </a:t>
            </a:r>
            <a:r>
              <a:rPr sz="2400" spc="-45" dirty="0">
                <a:latin typeface="Cambria Math"/>
                <a:cs typeface="Cambria Math"/>
              </a:rPr>
              <a:t>R</a:t>
            </a:r>
            <a:r>
              <a:rPr sz="2400" dirty="0">
                <a:latin typeface="Cambria Math"/>
                <a:cs typeface="Cambria Math"/>
              </a:rPr>
              <a:t>e </a:t>
            </a:r>
            <a:r>
              <a:rPr sz="2400" spc="-60" dirty="0">
                <a:latin typeface="Cambria Math"/>
                <a:cs typeface="Cambria Math"/>
              </a:rPr>
              <a:t> </a:t>
            </a:r>
            <a:r>
              <a:rPr sz="2400" spc="-200" dirty="0">
                <a:latin typeface="Cambria Math"/>
                <a:cs typeface="Cambria Math"/>
              </a:rPr>
              <a:t>𝐫</a:t>
            </a:r>
            <a:r>
              <a:rPr sz="2700" spc="-892" baseline="-15432" dirty="0">
                <a:latin typeface="Cambria Math"/>
                <a:cs typeface="Cambria Math"/>
              </a:rPr>
              <a:t>N</a:t>
            </a:r>
            <a:r>
              <a:rPr sz="2700" baseline="-15432" dirty="0">
                <a:latin typeface="Cambria Math"/>
                <a:cs typeface="Cambria Math"/>
              </a:rPr>
              <a:t> </a:t>
            </a:r>
            <a:r>
              <a:rPr sz="2700" spc="-179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⋅ </a:t>
            </a:r>
            <a:r>
              <a:rPr sz="2400" spc="-5" dirty="0">
                <a:latin typeface="Cambria Math"/>
                <a:cs typeface="Cambria Math"/>
              </a:rPr>
              <a:t>𝐡</a:t>
            </a:r>
            <a:r>
              <a:rPr sz="2700" spc="-892" baseline="-15432" dirty="0">
                <a:latin typeface="Cambria Math"/>
                <a:cs typeface="Cambria Math"/>
              </a:rPr>
              <a:t>N</a:t>
            </a:r>
            <a:r>
              <a:rPr sz="2700" baseline="-15432" dirty="0">
                <a:latin typeface="Cambria Math"/>
                <a:cs typeface="Cambria Math"/>
              </a:rPr>
              <a:t> </a:t>
            </a:r>
            <a:r>
              <a:rPr sz="2700" spc="-179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⋅ </a:t>
            </a:r>
            <a:r>
              <a:rPr sz="2400" spc="35" dirty="0">
                <a:latin typeface="Cambria Math"/>
                <a:cs typeface="Cambria Math"/>
              </a:rPr>
              <a:t>𝐭</a:t>
            </a:r>
            <a:r>
              <a:rPr sz="3600" spc="82" baseline="6944" dirty="0">
                <a:latin typeface="Cambria Math"/>
                <a:cs typeface="Cambria Math"/>
              </a:rPr>
              <a:t>̅</a:t>
            </a:r>
            <a:r>
              <a:rPr sz="2700" spc="-892" baseline="-15432" dirty="0">
                <a:latin typeface="Cambria Math"/>
                <a:cs typeface="Cambria Math"/>
              </a:rPr>
              <a:t>N</a:t>
            </a:r>
            <a:endParaRPr sz="2700" baseline="-15432">
              <a:latin typeface="Cambria Math"/>
              <a:cs typeface="Cambria Math"/>
            </a:endParaRPr>
          </a:p>
          <a:p>
            <a:pPr marL="902969">
              <a:spcBef>
                <a:spcPts val="215"/>
              </a:spcBef>
              <a:tabLst>
                <a:tab pos="3408045" algn="l"/>
                <a:tab pos="4947920" algn="l"/>
                <a:tab pos="5900420" algn="l"/>
              </a:tabLst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3600" baseline="2314" dirty="0">
                <a:latin typeface="Cambria Math"/>
                <a:cs typeface="Cambria Math"/>
              </a:rPr>
              <a:t>∑</a:t>
            </a:r>
            <a:r>
              <a:rPr sz="2700" spc="-892" baseline="-18518" dirty="0">
                <a:latin typeface="Cambria Math"/>
                <a:cs typeface="Cambria Math"/>
              </a:rPr>
              <a:t>N</a:t>
            </a:r>
            <a:r>
              <a:rPr sz="2700" spc="67" baseline="-18518" dirty="0">
                <a:latin typeface="Cambria Math"/>
                <a:cs typeface="Cambria Math"/>
              </a:rPr>
              <a:t> </a:t>
            </a:r>
            <a:r>
              <a:rPr sz="2400" spc="-200" dirty="0">
                <a:latin typeface="Cambria Math"/>
                <a:cs typeface="Cambria Math"/>
              </a:rPr>
              <a:t>𝐫</a:t>
            </a:r>
            <a:r>
              <a:rPr sz="2700" spc="-892" baseline="-15432" dirty="0">
                <a:latin typeface="Cambria Math"/>
                <a:cs typeface="Cambria Math"/>
              </a:rPr>
              <a:t>N</a:t>
            </a:r>
            <a:r>
              <a:rPr sz="2700" baseline="-15432" dirty="0">
                <a:latin typeface="Cambria Math"/>
                <a:cs typeface="Cambria Math"/>
              </a:rPr>
              <a:t> </a:t>
            </a:r>
            <a:r>
              <a:rPr sz="2700" spc="-179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⋅ </a:t>
            </a:r>
            <a:r>
              <a:rPr sz="2400" spc="-45" dirty="0">
                <a:solidFill>
                  <a:srgbClr val="C00000"/>
                </a:solidFill>
                <a:latin typeface="Cambria Math"/>
                <a:cs typeface="Cambria Math"/>
              </a:rPr>
              <a:t>R</a:t>
            </a:r>
            <a:r>
              <a:rPr sz="2400" dirty="0">
                <a:solidFill>
                  <a:srgbClr val="C00000"/>
                </a:solidFill>
                <a:latin typeface="Cambria Math"/>
                <a:cs typeface="Cambria Math"/>
              </a:rPr>
              <a:t>e </a:t>
            </a:r>
            <a:r>
              <a:rPr sz="2400" spc="-60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Cambria Math"/>
                <a:cs typeface="Cambria Math"/>
              </a:rPr>
              <a:t>𝐡</a:t>
            </a:r>
            <a:r>
              <a:rPr sz="2700" spc="-892" baseline="-15432" dirty="0">
                <a:solidFill>
                  <a:srgbClr val="C00000"/>
                </a:solidFill>
                <a:latin typeface="Cambria Math"/>
                <a:cs typeface="Cambria Math"/>
              </a:rPr>
              <a:t>N</a:t>
            </a:r>
            <a:r>
              <a:rPr sz="2700" baseline="-15432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700" spc="-179" baseline="-15432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C00000"/>
                </a:solidFill>
                <a:latin typeface="Cambria Math"/>
                <a:cs typeface="Cambria Math"/>
              </a:rPr>
              <a:t>⋅ </a:t>
            </a:r>
            <a:r>
              <a:rPr sz="2400" spc="35" dirty="0">
                <a:solidFill>
                  <a:srgbClr val="C00000"/>
                </a:solidFill>
                <a:latin typeface="Cambria Math"/>
                <a:cs typeface="Cambria Math"/>
              </a:rPr>
              <a:t>𝐭</a:t>
            </a:r>
            <a:r>
              <a:rPr sz="3600" spc="82" baseline="6944" dirty="0">
                <a:solidFill>
                  <a:srgbClr val="C00000"/>
                </a:solidFill>
                <a:latin typeface="Cambria Math"/>
                <a:cs typeface="Cambria Math"/>
              </a:rPr>
              <a:t>̅</a:t>
            </a:r>
            <a:r>
              <a:rPr sz="2700" spc="-892" baseline="-15432" dirty="0">
                <a:solidFill>
                  <a:srgbClr val="C00000"/>
                </a:solidFill>
                <a:latin typeface="Cambria Math"/>
                <a:cs typeface="Cambria Math"/>
              </a:rPr>
              <a:t>N</a:t>
            </a:r>
            <a:r>
              <a:rPr sz="2700" baseline="-15432" dirty="0">
                <a:solidFill>
                  <a:srgbClr val="C00000"/>
                </a:solidFill>
                <a:latin typeface="Cambria Math"/>
                <a:cs typeface="Cambria Math"/>
              </a:rPr>
              <a:t>	</a:t>
            </a:r>
            <a:r>
              <a:rPr sz="2400" dirty="0">
                <a:solidFill>
                  <a:srgbClr val="C00000"/>
                </a:solidFill>
                <a:latin typeface="Cambria Math"/>
                <a:cs typeface="Cambria Math"/>
              </a:rPr>
              <a:t>=</a:t>
            </a:r>
            <a:r>
              <a:rPr sz="2400" spc="-135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3600" baseline="2314" dirty="0">
                <a:latin typeface="Cambria Math"/>
                <a:cs typeface="Cambria Math"/>
              </a:rPr>
              <a:t>∑</a:t>
            </a:r>
            <a:r>
              <a:rPr sz="2700" spc="-892" baseline="-18518" dirty="0">
                <a:latin typeface="Cambria Math"/>
                <a:cs typeface="Cambria Math"/>
              </a:rPr>
              <a:t>N</a:t>
            </a:r>
            <a:r>
              <a:rPr sz="2700" spc="67" baseline="-18518" dirty="0">
                <a:latin typeface="Cambria Math"/>
                <a:cs typeface="Cambria Math"/>
              </a:rPr>
              <a:t> </a:t>
            </a:r>
            <a:r>
              <a:rPr sz="2400" spc="-200" dirty="0">
                <a:latin typeface="Cambria Math"/>
                <a:cs typeface="Cambria Math"/>
              </a:rPr>
              <a:t>𝐫</a:t>
            </a:r>
            <a:r>
              <a:rPr sz="2700" spc="-892" baseline="-15432" dirty="0">
                <a:latin typeface="Cambria Math"/>
                <a:cs typeface="Cambria Math"/>
              </a:rPr>
              <a:t>N</a:t>
            </a:r>
            <a:r>
              <a:rPr sz="2700" baseline="-15432" dirty="0">
                <a:latin typeface="Cambria Math"/>
                <a:cs typeface="Cambria Math"/>
              </a:rPr>
              <a:t> </a:t>
            </a:r>
            <a:r>
              <a:rPr sz="2700" spc="-179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⋅ </a:t>
            </a:r>
            <a:r>
              <a:rPr sz="2400" spc="-45" dirty="0">
                <a:solidFill>
                  <a:srgbClr val="C00000"/>
                </a:solidFill>
                <a:latin typeface="Cambria Math"/>
                <a:cs typeface="Cambria Math"/>
              </a:rPr>
              <a:t>R</a:t>
            </a:r>
            <a:r>
              <a:rPr sz="2400" dirty="0">
                <a:solidFill>
                  <a:srgbClr val="C00000"/>
                </a:solidFill>
                <a:latin typeface="Cambria Math"/>
                <a:cs typeface="Cambria Math"/>
              </a:rPr>
              <a:t>e	</a:t>
            </a:r>
            <a:r>
              <a:rPr sz="2400" spc="-650" dirty="0">
                <a:solidFill>
                  <a:srgbClr val="C00000"/>
                </a:solidFill>
                <a:latin typeface="Cambria Math"/>
                <a:cs typeface="Cambria Math"/>
              </a:rPr>
              <a:t>𝐡</a:t>
            </a:r>
            <a:r>
              <a:rPr sz="3600" baseline="12731" dirty="0">
                <a:solidFill>
                  <a:srgbClr val="C00000"/>
                </a:solidFill>
                <a:latin typeface="Cambria Math"/>
                <a:cs typeface="Cambria Math"/>
              </a:rPr>
              <a:t>̅</a:t>
            </a:r>
            <a:r>
              <a:rPr sz="3600" spc="165" baseline="12731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700" spc="-892" baseline="-15432" dirty="0">
                <a:solidFill>
                  <a:srgbClr val="C00000"/>
                </a:solidFill>
                <a:latin typeface="Cambria Math"/>
                <a:cs typeface="Cambria Math"/>
              </a:rPr>
              <a:t>N</a:t>
            </a:r>
            <a:r>
              <a:rPr sz="2700" baseline="-15432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700" spc="-179" baseline="-15432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C00000"/>
                </a:solidFill>
                <a:latin typeface="Cambria Math"/>
                <a:cs typeface="Cambria Math"/>
              </a:rPr>
              <a:t>⋅ </a:t>
            </a:r>
            <a:r>
              <a:rPr sz="2400" spc="90" dirty="0">
                <a:solidFill>
                  <a:srgbClr val="C00000"/>
                </a:solidFill>
                <a:latin typeface="Cambria Math"/>
                <a:cs typeface="Cambria Math"/>
              </a:rPr>
              <a:t>𝐭</a:t>
            </a:r>
            <a:r>
              <a:rPr sz="2700" spc="-892" baseline="-15432" dirty="0">
                <a:solidFill>
                  <a:srgbClr val="C00000"/>
                </a:solidFill>
                <a:latin typeface="Cambria Math"/>
                <a:cs typeface="Cambria Math"/>
              </a:rPr>
              <a:t>N</a:t>
            </a:r>
            <a:r>
              <a:rPr sz="2700" baseline="-15432" dirty="0">
                <a:solidFill>
                  <a:srgbClr val="C00000"/>
                </a:solidFill>
                <a:latin typeface="Cambria Math"/>
                <a:cs typeface="Cambria Math"/>
              </a:rPr>
              <a:t>	</a:t>
            </a:r>
            <a:r>
              <a:rPr sz="2400" dirty="0">
                <a:latin typeface="Cambria Math"/>
                <a:cs typeface="Cambria Math"/>
              </a:rPr>
              <a:t>= </a:t>
            </a:r>
            <a:r>
              <a:rPr sz="3600" baseline="2314" dirty="0">
                <a:latin typeface="Cambria Math"/>
                <a:cs typeface="Cambria Math"/>
              </a:rPr>
              <a:t>∑</a:t>
            </a:r>
            <a:r>
              <a:rPr sz="2700" spc="-892" baseline="-18518" dirty="0">
                <a:latin typeface="Cambria Math"/>
                <a:cs typeface="Cambria Math"/>
              </a:rPr>
              <a:t>N</a:t>
            </a:r>
            <a:r>
              <a:rPr sz="2700" spc="67" baseline="-18518" dirty="0">
                <a:latin typeface="Cambria Math"/>
                <a:cs typeface="Cambria Math"/>
              </a:rPr>
              <a:t> </a:t>
            </a:r>
            <a:r>
              <a:rPr sz="2400" spc="-45" dirty="0">
                <a:latin typeface="Cambria Math"/>
                <a:cs typeface="Cambria Math"/>
              </a:rPr>
              <a:t>R</a:t>
            </a:r>
            <a:r>
              <a:rPr sz="2400" dirty="0">
                <a:latin typeface="Cambria Math"/>
                <a:cs typeface="Cambria Math"/>
              </a:rPr>
              <a:t>e</a:t>
            </a:r>
            <a:r>
              <a:rPr sz="2400" spc="-495" dirty="0">
                <a:latin typeface="Cambria Math"/>
                <a:cs typeface="Cambria Math"/>
              </a:rPr>
              <a:t>Q</a:t>
            </a:r>
            <a:r>
              <a:rPr sz="2400" spc="-200" dirty="0">
                <a:latin typeface="Cambria Math"/>
                <a:cs typeface="Cambria Math"/>
              </a:rPr>
              <a:t>𝐫</a:t>
            </a:r>
            <a:r>
              <a:rPr sz="2700" spc="-892" baseline="-15432" dirty="0">
                <a:latin typeface="Cambria Math"/>
                <a:cs typeface="Cambria Math"/>
              </a:rPr>
              <a:t>N</a:t>
            </a:r>
            <a:r>
              <a:rPr sz="2700" baseline="-15432" dirty="0">
                <a:latin typeface="Cambria Math"/>
                <a:cs typeface="Cambria Math"/>
              </a:rPr>
              <a:t> </a:t>
            </a:r>
            <a:r>
              <a:rPr sz="2700" spc="-179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⋅ </a:t>
            </a:r>
            <a:r>
              <a:rPr sz="2400" spc="-650" dirty="0">
                <a:latin typeface="Cambria Math"/>
                <a:cs typeface="Cambria Math"/>
              </a:rPr>
              <a:t>𝐡</a:t>
            </a:r>
            <a:r>
              <a:rPr sz="3600" baseline="12731" dirty="0">
                <a:latin typeface="Cambria Math"/>
                <a:cs typeface="Cambria Math"/>
              </a:rPr>
              <a:t>̅</a:t>
            </a:r>
            <a:r>
              <a:rPr sz="3600" spc="165" baseline="12731" dirty="0">
                <a:latin typeface="Cambria Math"/>
                <a:cs typeface="Cambria Math"/>
              </a:rPr>
              <a:t> </a:t>
            </a:r>
            <a:r>
              <a:rPr sz="2700" spc="-892" baseline="-15432" dirty="0">
                <a:latin typeface="Cambria Math"/>
                <a:cs typeface="Cambria Math"/>
              </a:rPr>
              <a:t>N</a:t>
            </a:r>
            <a:r>
              <a:rPr sz="2700" baseline="-15432" dirty="0">
                <a:latin typeface="Cambria Math"/>
                <a:cs typeface="Cambria Math"/>
              </a:rPr>
              <a:t> </a:t>
            </a:r>
            <a:r>
              <a:rPr sz="2700" spc="-179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⋅</a:t>
            </a:r>
            <a:endParaRPr sz="2400">
              <a:latin typeface="Cambria Math"/>
              <a:cs typeface="Cambria Math"/>
            </a:endParaRPr>
          </a:p>
          <a:p>
            <a:pPr marL="902969">
              <a:spcBef>
                <a:spcPts val="430"/>
              </a:spcBef>
            </a:pPr>
            <a:r>
              <a:rPr sz="2400" spc="90" dirty="0">
                <a:latin typeface="Cambria Math"/>
                <a:cs typeface="Cambria Math"/>
              </a:rPr>
              <a:t>𝐭</a:t>
            </a:r>
            <a:r>
              <a:rPr sz="2700" spc="-682" baseline="-15432" dirty="0">
                <a:latin typeface="Cambria Math"/>
                <a:cs typeface="Cambria Math"/>
              </a:rPr>
              <a:t>N</a:t>
            </a:r>
            <a:r>
              <a:rPr sz="2400" spc="-415" dirty="0">
                <a:latin typeface="Cambria Math"/>
                <a:cs typeface="Cambria Math"/>
              </a:rPr>
              <a:t>R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465" dirty="0">
                <a:latin typeface="Cambria Math"/>
                <a:cs typeface="Cambria Math"/>
              </a:rPr>
              <a:t>𝑓</a:t>
            </a:r>
            <a:r>
              <a:rPr sz="2700" spc="292" baseline="-15432" dirty="0">
                <a:latin typeface="Cambria Math"/>
                <a:cs typeface="Cambria Math"/>
              </a:rPr>
              <a:t>/</a:t>
            </a:r>
            <a:r>
              <a:rPr sz="2400" dirty="0">
                <a:latin typeface="Cambria Math"/>
                <a:cs typeface="Cambria Math"/>
              </a:rPr>
              <a:t>(</a:t>
            </a:r>
            <a:r>
              <a:rPr sz="2400" spc="60" dirty="0">
                <a:latin typeface="Cambria Math"/>
                <a:cs typeface="Cambria Math"/>
              </a:rPr>
              <a:t>𝑡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45" dirty="0">
                <a:latin typeface="Cambria Math"/>
                <a:cs typeface="Cambria Math"/>
              </a:rPr>
              <a:t>ℎ</a:t>
            </a:r>
            <a:r>
              <a:rPr sz="240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B847C5C-0F09-437A-B2DA-250394F8A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433" y="1269506"/>
            <a:ext cx="8744915" cy="414319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1"/>
            <a:ext cx="7074408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16708" y="1348740"/>
            <a:ext cx="6889750" cy="3462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140" indent="-320040">
              <a:lnSpc>
                <a:spcPts val="3815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200" spc="-25" dirty="0">
                <a:solidFill>
                  <a:srgbClr val="0000FF"/>
                </a:solidFill>
                <a:latin typeface="Calibri"/>
                <a:cs typeface="Calibri"/>
              </a:rPr>
              <a:t>Inverse</a:t>
            </a:r>
            <a:r>
              <a:rPr sz="3200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Relations:</a:t>
            </a:r>
            <a:endParaRPr sz="3200">
              <a:latin typeface="Calibri"/>
              <a:cs typeface="Calibri"/>
            </a:endParaRPr>
          </a:p>
          <a:p>
            <a:pPr marL="912494" algn="ctr">
              <a:lnSpc>
                <a:spcPts val="3815"/>
              </a:lnSpc>
            </a:pPr>
            <a:r>
              <a:rPr sz="3200" spc="-350" dirty="0">
                <a:solidFill>
                  <a:srgbClr val="008000"/>
                </a:solidFill>
                <a:latin typeface="Cambria Math"/>
                <a:cs typeface="Cambria Math"/>
              </a:rPr>
              <a:t>𝑟</a:t>
            </a:r>
            <a:r>
              <a:rPr sz="3450" spc="82" baseline="-15700" dirty="0">
                <a:solidFill>
                  <a:srgbClr val="008000"/>
                </a:solidFill>
                <a:latin typeface="Cambria Math"/>
                <a:cs typeface="Cambria Math"/>
              </a:rPr>
              <a:t>#</a:t>
            </a:r>
            <a:r>
              <a:rPr sz="3200" spc="-5" dirty="0">
                <a:latin typeface="Cambria Math"/>
                <a:cs typeface="Cambria Math"/>
              </a:rPr>
              <a:t>(</a:t>
            </a:r>
            <a:r>
              <a:rPr sz="3200" spc="50" dirty="0">
                <a:latin typeface="Cambria Math"/>
                <a:cs typeface="Cambria Math"/>
              </a:rPr>
              <a:t>ℎ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spc="75" dirty="0">
                <a:latin typeface="Cambria Math"/>
                <a:cs typeface="Cambria Math"/>
              </a:rPr>
              <a:t>𝑡</a:t>
            </a:r>
            <a:r>
              <a:rPr sz="3200" dirty="0">
                <a:latin typeface="Cambria Math"/>
                <a:cs typeface="Cambria Math"/>
              </a:rPr>
              <a:t>)</a:t>
            </a:r>
            <a:r>
              <a:rPr sz="3200" spc="18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⇒</a:t>
            </a:r>
            <a:r>
              <a:rPr sz="3200" spc="185" dirty="0">
                <a:latin typeface="Cambria Math"/>
                <a:cs typeface="Cambria Math"/>
              </a:rPr>
              <a:t> </a:t>
            </a:r>
            <a:r>
              <a:rPr sz="3200" spc="-425" dirty="0">
                <a:solidFill>
                  <a:srgbClr val="C00000"/>
                </a:solidFill>
                <a:latin typeface="Cambria Math"/>
                <a:cs typeface="Cambria Math"/>
              </a:rPr>
              <a:t>𝑟</a:t>
            </a:r>
            <a:r>
              <a:rPr sz="3450" spc="862" baseline="-15700" dirty="0">
                <a:solidFill>
                  <a:srgbClr val="C00000"/>
                </a:solidFill>
                <a:latin typeface="Cambria Math"/>
                <a:cs typeface="Cambria Math"/>
              </a:rPr>
              <a:t>"</a:t>
            </a:r>
            <a:r>
              <a:rPr sz="3200" spc="-5" dirty="0">
                <a:latin typeface="Cambria Math"/>
                <a:cs typeface="Cambria Math"/>
              </a:rPr>
              <a:t>(</a:t>
            </a:r>
            <a:r>
              <a:rPr sz="3200" spc="75" dirty="0">
                <a:latin typeface="Cambria Math"/>
                <a:cs typeface="Cambria Math"/>
              </a:rPr>
              <a:t>𝑡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spc="50" dirty="0">
                <a:latin typeface="Cambria Math"/>
                <a:cs typeface="Cambria Math"/>
              </a:rPr>
              <a:t>ℎ</a:t>
            </a:r>
            <a:r>
              <a:rPr sz="3200" dirty="0">
                <a:latin typeface="Cambria Math"/>
                <a:cs typeface="Cambria Math"/>
              </a:rPr>
              <a:t>)</a:t>
            </a:r>
            <a:endParaRPr sz="3200">
              <a:latin typeface="Cambria Math"/>
              <a:cs typeface="Cambria Math"/>
            </a:endParaRPr>
          </a:p>
          <a:p>
            <a:pPr marL="650875" lvl="1" indent="-274955">
              <a:lnSpc>
                <a:spcPts val="3329"/>
              </a:lnSpc>
              <a:spcBef>
                <a:spcPts val="760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800" b="1" spc="-10" dirty="0">
                <a:solidFill>
                  <a:srgbClr val="008000"/>
                </a:solidFill>
                <a:latin typeface="Calibri"/>
                <a:cs typeface="Calibri"/>
              </a:rPr>
              <a:t>Example</a:t>
            </a:r>
            <a:r>
              <a:rPr sz="2800" b="1" spc="-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: </a:t>
            </a:r>
            <a:r>
              <a:rPr sz="2800" spc="-30" dirty="0">
                <a:latin typeface="Calibri"/>
                <a:cs typeface="Calibri"/>
              </a:rPr>
              <a:t>(Advisor,</a:t>
            </a:r>
            <a:r>
              <a:rPr sz="2800" spc="-5" dirty="0">
                <a:latin typeface="Calibri"/>
                <a:cs typeface="Calibri"/>
              </a:rPr>
              <a:t> Advisee)</a:t>
            </a:r>
            <a:endParaRPr sz="2800">
              <a:latin typeface="Calibri"/>
              <a:cs typeface="Calibri"/>
            </a:endParaRPr>
          </a:p>
          <a:p>
            <a:pPr marL="358140" indent="-320040">
              <a:lnSpc>
                <a:spcPts val="381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200" b="1" spc="-5" dirty="0">
                <a:solidFill>
                  <a:srgbClr val="00B050"/>
                </a:solidFill>
                <a:latin typeface="Calibri"/>
                <a:cs typeface="Calibri"/>
              </a:rPr>
              <a:t>ComplEx</a:t>
            </a:r>
            <a:r>
              <a:rPr sz="3200" b="1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can</a:t>
            </a:r>
            <a:r>
              <a:rPr sz="3200" dirty="0">
                <a:latin typeface="Calibri"/>
                <a:cs typeface="Calibri"/>
              </a:rPr>
              <a:t> model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inverse</a:t>
            </a:r>
            <a:r>
              <a:rPr sz="3200" spc="-10" dirty="0">
                <a:latin typeface="Calibri"/>
                <a:cs typeface="Calibri"/>
              </a:rPr>
              <a:t> relations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B050"/>
                </a:solidFill>
                <a:latin typeface="Wingdings"/>
                <a:cs typeface="Wingdings"/>
              </a:rPr>
              <a:t></a:t>
            </a:r>
            <a:endParaRPr sz="3200">
              <a:latin typeface="Wingdings"/>
              <a:cs typeface="Wingdings"/>
            </a:endParaRPr>
          </a:p>
          <a:p>
            <a:pPr marL="650875" lvl="1" indent="-274955">
              <a:spcBef>
                <a:spcPts val="665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800" spc="20" dirty="0">
                <a:solidFill>
                  <a:srgbClr val="C00000"/>
                </a:solidFill>
                <a:latin typeface="Cambria Math"/>
                <a:cs typeface="Cambria Math"/>
              </a:rPr>
              <a:t>𝐫</a:t>
            </a:r>
            <a:r>
              <a:rPr sz="3000" spc="30" baseline="-16666" dirty="0">
                <a:solidFill>
                  <a:srgbClr val="C00000"/>
                </a:solidFill>
                <a:latin typeface="Cambria Math"/>
                <a:cs typeface="Cambria Math"/>
              </a:rPr>
              <a:t>(</a:t>
            </a:r>
            <a:r>
              <a:rPr sz="3000" spc="690" baseline="-16666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40" dirty="0">
                <a:latin typeface="Cambria Math"/>
                <a:cs typeface="Cambria Math"/>
              </a:rPr>
              <a:t> </a:t>
            </a:r>
            <a:r>
              <a:rPr sz="2800" spc="-610" dirty="0">
                <a:solidFill>
                  <a:srgbClr val="008000"/>
                </a:solidFill>
                <a:latin typeface="Cambria Math"/>
                <a:cs typeface="Cambria Math"/>
              </a:rPr>
              <a:t>𝐫</a:t>
            </a:r>
            <a:r>
              <a:rPr sz="3000" spc="-914" baseline="-16666" dirty="0">
                <a:solidFill>
                  <a:srgbClr val="008000"/>
                </a:solidFill>
                <a:latin typeface="Cambria Math"/>
                <a:cs typeface="Cambria Math"/>
              </a:rPr>
              <a:t>7</a:t>
            </a:r>
            <a:endParaRPr sz="3000" baseline="-16666">
              <a:latin typeface="Cambria Math"/>
              <a:cs typeface="Cambria Math"/>
            </a:endParaRPr>
          </a:p>
          <a:p>
            <a:pPr marL="650875" lvl="1" indent="-274955">
              <a:spcBef>
                <a:spcPts val="740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800" spc="-10" dirty="0">
                <a:latin typeface="Calibri"/>
                <a:cs typeface="Calibri"/>
              </a:rPr>
              <a:t>Complex </a:t>
            </a:r>
            <a:r>
              <a:rPr sz="2800" spc="-20" dirty="0">
                <a:latin typeface="Calibri"/>
                <a:cs typeface="Calibri"/>
              </a:rPr>
              <a:t>conjugate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endParaRPr sz="2800">
              <a:latin typeface="Calibri"/>
              <a:cs typeface="Calibri"/>
            </a:endParaRPr>
          </a:p>
          <a:p>
            <a:pPr marL="650875">
              <a:spcBef>
                <a:spcPts val="50"/>
              </a:spcBef>
            </a:pPr>
            <a:r>
              <a:rPr sz="2800" spc="-220" dirty="0">
                <a:solidFill>
                  <a:srgbClr val="008000"/>
                </a:solidFill>
                <a:latin typeface="Cambria Math"/>
                <a:cs typeface="Cambria Math"/>
              </a:rPr>
              <a:t>𝐫</a:t>
            </a:r>
            <a:r>
              <a:rPr sz="3000" spc="67" baseline="-16666" dirty="0">
                <a:solidFill>
                  <a:srgbClr val="008000"/>
                </a:solidFill>
                <a:latin typeface="Cambria Math"/>
                <a:cs typeface="Cambria Math"/>
              </a:rPr>
              <a:t>7</a:t>
            </a:r>
            <a:r>
              <a:rPr sz="3000" baseline="-16666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3000" spc="60" baseline="-16666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5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a</a:t>
            </a:r>
            <a:r>
              <a:rPr sz="2800" spc="-25" dirty="0">
                <a:latin typeface="Cambria Math"/>
                <a:cs typeface="Cambria Math"/>
              </a:rPr>
              <a:t>r</a:t>
            </a:r>
            <a:r>
              <a:rPr sz="2800" dirty="0">
                <a:latin typeface="Cambria Math"/>
                <a:cs typeface="Cambria Math"/>
              </a:rPr>
              <a:t>g</a:t>
            </a:r>
            <a:r>
              <a:rPr sz="2800" spc="-5" dirty="0">
                <a:latin typeface="Cambria Math"/>
                <a:cs typeface="Cambria Math"/>
              </a:rPr>
              <a:t>ma</a:t>
            </a:r>
            <a:r>
              <a:rPr sz="2800" dirty="0">
                <a:latin typeface="Cambria Math"/>
                <a:cs typeface="Cambria Math"/>
              </a:rPr>
              <a:t>x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-55" dirty="0">
                <a:latin typeface="Cambria Math"/>
                <a:cs typeface="Cambria Math"/>
              </a:rPr>
              <a:t>R</a:t>
            </a:r>
            <a:r>
              <a:rPr sz="2800" spc="-5" dirty="0">
                <a:latin typeface="Cambria Math"/>
                <a:cs typeface="Cambria Math"/>
              </a:rPr>
              <a:t>e</a:t>
            </a:r>
            <a:r>
              <a:rPr sz="2800" dirty="0">
                <a:latin typeface="Cambria Math"/>
                <a:cs typeface="Cambria Math"/>
              </a:rPr>
              <a:t>(&lt;</a:t>
            </a:r>
            <a:r>
              <a:rPr sz="2800" spc="16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𝐡,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𝐫,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spc="40" dirty="0">
                <a:latin typeface="Cambria Math"/>
                <a:cs typeface="Cambria Math"/>
              </a:rPr>
              <a:t>𝐭</a:t>
            </a:r>
            <a:r>
              <a:rPr sz="4200" baseline="6944" dirty="0">
                <a:latin typeface="Cambria Math"/>
                <a:cs typeface="Cambria Math"/>
              </a:rPr>
              <a:t>̅</a:t>
            </a:r>
            <a:r>
              <a:rPr sz="4200" spc="172" baseline="6944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&gt;)</a:t>
            </a:r>
            <a:r>
              <a:rPr sz="2800" spc="2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e</a:t>
            </a:r>
            <a:r>
              <a:rPr sz="2800" spc="-55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tly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29484" y="4753355"/>
            <a:ext cx="3705225" cy="976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950594" algn="ctr">
              <a:lnSpc>
                <a:spcPts val="219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𝐫</a:t>
            </a:r>
            <a:endParaRPr sz="2000">
              <a:latin typeface="Cambria Math"/>
              <a:cs typeface="Cambria Math"/>
            </a:endParaRPr>
          </a:p>
          <a:p>
            <a:pPr marL="38100">
              <a:lnSpc>
                <a:spcPts val="3025"/>
              </a:lnSpc>
            </a:pPr>
            <a:r>
              <a:rPr sz="2800" spc="-285" dirty="0">
                <a:solidFill>
                  <a:srgbClr val="C00000"/>
                </a:solidFill>
                <a:latin typeface="Cambria Math"/>
                <a:cs typeface="Cambria Math"/>
              </a:rPr>
              <a:t>𝐫</a:t>
            </a:r>
            <a:r>
              <a:rPr sz="3000" spc="487" baseline="-16666" dirty="0">
                <a:solidFill>
                  <a:srgbClr val="C00000"/>
                </a:solidFill>
                <a:latin typeface="Cambria Math"/>
                <a:cs typeface="Cambria Math"/>
              </a:rPr>
              <a:t>(</a:t>
            </a:r>
            <a:r>
              <a:rPr sz="3000" baseline="-16666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3000" spc="60" baseline="-16666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5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a</a:t>
            </a:r>
            <a:r>
              <a:rPr sz="2800" spc="-25" dirty="0">
                <a:latin typeface="Cambria Math"/>
                <a:cs typeface="Cambria Math"/>
              </a:rPr>
              <a:t>r</a:t>
            </a:r>
            <a:r>
              <a:rPr sz="2800" dirty="0">
                <a:latin typeface="Cambria Math"/>
                <a:cs typeface="Cambria Math"/>
              </a:rPr>
              <a:t>g</a:t>
            </a:r>
            <a:r>
              <a:rPr sz="2800" spc="-5" dirty="0">
                <a:latin typeface="Cambria Math"/>
                <a:cs typeface="Cambria Math"/>
              </a:rPr>
              <a:t>ma</a:t>
            </a:r>
            <a:r>
              <a:rPr sz="2800" dirty="0">
                <a:latin typeface="Cambria Math"/>
                <a:cs typeface="Cambria Math"/>
              </a:rPr>
              <a:t>x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-55" dirty="0">
                <a:latin typeface="Cambria Math"/>
                <a:cs typeface="Cambria Math"/>
              </a:rPr>
              <a:t>R</a:t>
            </a:r>
            <a:r>
              <a:rPr sz="2800" spc="-5" dirty="0">
                <a:latin typeface="Cambria Math"/>
                <a:cs typeface="Cambria Math"/>
              </a:rPr>
              <a:t>e</a:t>
            </a:r>
            <a:r>
              <a:rPr sz="2800" dirty="0">
                <a:latin typeface="Cambria Math"/>
                <a:cs typeface="Cambria Math"/>
              </a:rPr>
              <a:t>(&lt;</a:t>
            </a:r>
            <a:r>
              <a:rPr sz="2800" spc="16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𝐭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𝐫,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spc="-755" dirty="0">
                <a:latin typeface="Cambria Math"/>
                <a:cs typeface="Cambria Math"/>
              </a:rPr>
              <a:t>𝐡</a:t>
            </a:r>
            <a:endParaRPr sz="2800">
              <a:latin typeface="Cambria Math"/>
              <a:cs typeface="Cambria Math"/>
            </a:endParaRPr>
          </a:p>
          <a:p>
            <a:pPr marL="923290">
              <a:lnSpc>
                <a:spcPts val="2270"/>
              </a:lnSpc>
            </a:pPr>
            <a:r>
              <a:rPr sz="2000" dirty="0">
                <a:latin typeface="Cambria Math"/>
                <a:cs typeface="Cambria Math"/>
              </a:rPr>
              <a:t>𝐫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75071" y="5005323"/>
            <a:ext cx="7753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232410" algn="l"/>
              </a:tabLst>
            </a:pPr>
            <a:r>
              <a:rPr sz="4200" baseline="11904" dirty="0">
                <a:latin typeface="Cambria Math"/>
                <a:cs typeface="Cambria Math"/>
              </a:rPr>
              <a:t>̅	</a:t>
            </a:r>
            <a:r>
              <a:rPr sz="2800" dirty="0">
                <a:latin typeface="Cambria Math"/>
                <a:cs typeface="Cambria Math"/>
              </a:rPr>
              <a:t>&gt;)</a:t>
            </a:r>
            <a:r>
              <a:rPr sz="2800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B7F49BC-5D6F-4D79-805F-02DCCEE64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378" y="1348740"/>
            <a:ext cx="7074409" cy="447078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47471"/>
            <a:ext cx="5864352" cy="55168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361213" y="1946173"/>
            <a:ext cx="880110" cy="376555"/>
          </a:xfrm>
          <a:custGeom>
            <a:avLst/>
            <a:gdLst/>
            <a:ahLst/>
            <a:cxnLst/>
            <a:rect l="l" t="t" r="r" b="b"/>
            <a:pathLst>
              <a:path w="880110" h="376555">
                <a:moveTo>
                  <a:pt x="759880" y="0"/>
                </a:moveTo>
                <a:lnTo>
                  <a:pt x="754522" y="15279"/>
                </a:lnTo>
                <a:lnTo>
                  <a:pt x="776313" y="24736"/>
                </a:lnTo>
                <a:lnTo>
                  <a:pt x="795053" y="37826"/>
                </a:lnTo>
                <a:lnTo>
                  <a:pt x="823380" y="74909"/>
                </a:lnTo>
                <a:lnTo>
                  <a:pt x="840049" y="124940"/>
                </a:lnTo>
                <a:lnTo>
                  <a:pt x="845605" y="186331"/>
                </a:lnTo>
                <a:lnTo>
                  <a:pt x="844210" y="219533"/>
                </a:lnTo>
                <a:lnTo>
                  <a:pt x="833048" y="276782"/>
                </a:lnTo>
                <a:lnTo>
                  <a:pt x="810649" y="321493"/>
                </a:lnTo>
                <a:lnTo>
                  <a:pt x="776567" y="351655"/>
                </a:lnTo>
                <a:lnTo>
                  <a:pt x="755117" y="361156"/>
                </a:lnTo>
                <a:lnTo>
                  <a:pt x="759880" y="376435"/>
                </a:lnTo>
                <a:lnTo>
                  <a:pt x="811225" y="352349"/>
                </a:lnTo>
                <a:lnTo>
                  <a:pt x="848978" y="310653"/>
                </a:lnTo>
                <a:lnTo>
                  <a:pt x="872195" y="254818"/>
                </a:lnTo>
                <a:lnTo>
                  <a:pt x="879934" y="188316"/>
                </a:lnTo>
                <a:lnTo>
                  <a:pt x="877993" y="153807"/>
                </a:lnTo>
                <a:lnTo>
                  <a:pt x="862466" y="92638"/>
                </a:lnTo>
                <a:lnTo>
                  <a:pt x="831671" y="42843"/>
                </a:lnTo>
                <a:lnTo>
                  <a:pt x="787171" y="9853"/>
                </a:lnTo>
                <a:lnTo>
                  <a:pt x="759880" y="0"/>
                </a:lnTo>
                <a:close/>
              </a:path>
              <a:path w="880110" h="376555">
                <a:moveTo>
                  <a:pt x="120054" y="0"/>
                </a:moveTo>
                <a:lnTo>
                  <a:pt x="68833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2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7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7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70252" y="1946173"/>
            <a:ext cx="855980" cy="376555"/>
          </a:xfrm>
          <a:custGeom>
            <a:avLst/>
            <a:gdLst/>
            <a:ahLst/>
            <a:cxnLst/>
            <a:rect l="l" t="t" r="r" b="b"/>
            <a:pathLst>
              <a:path w="855979" h="376555">
                <a:moveTo>
                  <a:pt x="735432" y="0"/>
                </a:moveTo>
                <a:lnTo>
                  <a:pt x="730074" y="15279"/>
                </a:lnTo>
                <a:lnTo>
                  <a:pt x="751865" y="24736"/>
                </a:lnTo>
                <a:lnTo>
                  <a:pt x="770605" y="37826"/>
                </a:lnTo>
                <a:lnTo>
                  <a:pt x="798932" y="74909"/>
                </a:lnTo>
                <a:lnTo>
                  <a:pt x="815601" y="124940"/>
                </a:lnTo>
                <a:lnTo>
                  <a:pt x="821157" y="186331"/>
                </a:lnTo>
                <a:lnTo>
                  <a:pt x="819762" y="219533"/>
                </a:lnTo>
                <a:lnTo>
                  <a:pt x="808600" y="276782"/>
                </a:lnTo>
                <a:lnTo>
                  <a:pt x="786201" y="321493"/>
                </a:lnTo>
                <a:lnTo>
                  <a:pt x="752119" y="351655"/>
                </a:lnTo>
                <a:lnTo>
                  <a:pt x="730670" y="361156"/>
                </a:lnTo>
                <a:lnTo>
                  <a:pt x="735432" y="376435"/>
                </a:lnTo>
                <a:lnTo>
                  <a:pt x="786778" y="352349"/>
                </a:lnTo>
                <a:lnTo>
                  <a:pt x="824530" y="310653"/>
                </a:lnTo>
                <a:lnTo>
                  <a:pt x="847748" y="254818"/>
                </a:lnTo>
                <a:lnTo>
                  <a:pt x="855487" y="188316"/>
                </a:lnTo>
                <a:lnTo>
                  <a:pt x="853546" y="153807"/>
                </a:lnTo>
                <a:lnTo>
                  <a:pt x="838018" y="92638"/>
                </a:lnTo>
                <a:lnTo>
                  <a:pt x="807223" y="42843"/>
                </a:lnTo>
                <a:lnTo>
                  <a:pt x="762724" y="9853"/>
                </a:lnTo>
                <a:lnTo>
                  <a:pt x="735432" y="0"/>
                </a:lnTo>
                <a:close/>
              </a:path>
              <a:path w="855979" h="376555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2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7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6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12769" y="1946173"/>
            <a:ext cx="850265" cy="376555"/>
          </a:xfrm>
          <a:custGeom>
            <a:avLst/>
            <a:gdLst/>
            <a:ahLst/>
            <a:cxnLst/>
            <a:rect l="l" t="t" r="r" b="b"/>
            <a:pathLst>
              <a:path w="850264" h="376555">
                <a:moveTo>
                  <a:pt x="729717" y="0"/>
                </a:moveTo>
                <a:lnTo>
                  <a:pt x="724359" y="15279"/>
                </a:lnTo>
                <a:lnTo>
                  <a:pt x="746150" y="24736"/>
                </a:lnTo>
                <a:lnTo>
                  <a:pt x="764890" y="37826"/>
                </a:lnTo>
                <a:lnTo>
                  <a:pt x="793217" y="74909"/>
                </a:lnTo>
                <a:lnTo>
                  <a:pt x="809886" y="124940"/>
                </a:lnTo>
                <a:lnTo>
                  <a:pt x="815442" y="186331"/>
                </a:lnTo>
                <a:lnTo>
                  <a:pt x="814047" y="219533"/>
                </a:lnTo>
                <a:lnTo>
                  <a:pt x="802885" y="276782"/>
                </a:lnTo>
                <a:lnTo>
                  <a:pt x="780486" y="321493"/>
                </a:lnTo>
                <a:lnTo>
                  <a:pt x="746404" y="351655"/>
                </a:lnTo>
                <a:lnTo>
                  <a:pt x="724955" y="361156"/>
                </a:lnTo>
                <a:lnTo>
                  <a:pt x="729717" y="376435"/>
                </a:lnTo>
                <a:lnTo>
                  <a:pt x="781063" y="352349"/>
                </a:lnTo>
                <a:lnTo>
                  <a:pt x="818815" y="310653"/>
                </a:lnTo>
                <a:lnTo>
                  <a:pt x="842033" y="254818"/>
                </a:lnTo>
                <a:lnTo>
                  <a:pt x="849772" y="188316"/>
                </a:lnTo>
                <a:lnTo>
                  <a:pt x="847831" y="153807"/>
                </a:lnTo>
                <a:lnTo>
                  <a:pt x="832303" y="92638"/>
                </a:lnTo>
                <a:lnTo>
                  <a:pt x="801508" y="42843"/>
                </a:lnTo>
                <a:lnTo>
                  <a:pt x="757009" y="9853"/>
                </a:lnTo>
                <a:lnTo>
                  <a:pt x="729717" y="0"/>
                </a:lnTo>
                <a:close/>
              </a:path>
              <a:path w="850264" h="376555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9"/>
                </a:lnTo>
                <a:lnTo>
                  <a:pt x="48133" y="333702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6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91309" y="1348740"/>
            <a:ext cx="7268845" cy="4935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3540" indent="-320040">
              <a:lnSpc>
                <a:spcPts val="3815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82905" algn="l"/>
                <a:tab pos="383540" algn="l"/>
              </a:tabLst>
            </a:pPr>
            <a:r>
              <a:rPr sz="3200" b="1" dirty="0">
                <a:solidFill>
                  <a:srgbClr val="0000FF"/>
                </a:solidFill>
                <a:latin typeface="Calibri"/>
                <a:cs typeface="Calibri"/>
              </a:rPr>
              <a:t>Composition</a:t>
            </a:r>
            <a:r>
              <a:rPr sz="3200" b="1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Relations:</a:t>
            </a:r>
            <a:endParaRPr sz="3200">
              <a:latin typeface="Calibri"/>
              <a:cs typeface="Calibri"/>
            </a:endParaRPr>
          </a:p>
          <a:p>
            <a:pPr marL="906144">
              <a:lnSpc>
                <a:spcPts val="3815"/>
              </a:lnSpc>
              <a:tabLst>
                <a:tab pos="1402715" algn="l"/>
                <a:tab pos="2275205" algn="l"/>
                <a:tab pos="3111500" algn="l"/>
                <a:tab pos="3982720" algn="l"/>
                <a:tab pos="4954270" algn="l"/>
                <a:tab pos="5973445" algn="l"/>
              </a:tabLst>
            </a:pPr>
            <a:r>
              <a:rPr sz="3200" spc="-425" dirty="0">
                <a:solidFill>
                  <a:srgbClr val="D9253E"/>
                </a:solidFill>
                <a:latin typeface="Cambria Math"/>
                <a:cs typeface="Cambria Math"/>
              </a:rPr>
              <a:t>𝑟</a:t>
            </a:r>
            <a:r>
              <a:rPr sz="3450" spc="637" baseline="-15700" dirty="0">
                <a:solidFill>
                  <a:srgbClr val="D9253E"/>
                </a:solidFill>
                <a:latin typeface="Cambria Math"/>
                <a:cs typeface="Cambria Math"/>
              </a:rPr>
              <a:t>"</a:t>
            </a:r>
            <a:r>
              <a:rPr sz="3450" baseline="-15700" dirty="0">
                <a:solidFill>
                  <a:srgbClr val="D9253E"/>
                </a:solidFill>
                <a:latin typeface="Cambria Math"/>
                <a:cs typeface="Cambria Math"/>
              </a:rPr>
              <a:t>	</a:t>
            </a:r>
            <a:r>
              <a:rPr sz="3200" spc="90" dirty="0">
                <a:latin typeface="Cambria Math"/>
                <a:cs typeface="Cambria Math"/>
              </a:rPr>
              <a:t>𝑥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𝑦	∧</a:t>
            </a:r>
            <a:r>
              <a:rPr sz="3200" spc="5" dirty="0">
                <a:latin typeface="Cambria Math"/>
                <a:cs typeface="Cambria Math"/>
              </a:rPr>
              <a:t> </a:t>
            </a:r>
            <a:r>
              <a:rPr sz="3200" spc="-350" dirty="0">
                <a:solidFill>
                  <a:srgbClr val="E88651"/>
                </a:solidFill>
                <a:latin typeface="Cambria Math"/>
                <a:cs typeface="Cambria Math"/>
              </a:rPr>
              <a:t>𝑟</a:t>
            </a:r>
            <a:r>
              <a:rPr sz="3450" spc="-142" baseline="-15700" dirty="0">
                <a:solidFill>
                  <a:srgbClr val="E88651"/>
                </a:solidFill>
                <a:latin typeface="Cambria Math"/>
                <a:cs typeface="Cambria Math"/>
              </a:rPr>
              <a:t>#</a:t>
            </a:r>
            <a:r>
              <a:rPr sz="3450" baseline="-15700" dirty="0">
                <a:solidFill>
                  <a:srgbClr val="E88651"/>
                </a:solidFill>
                <a:latin typeface="Cambria Math"/>
                <a:cs typeface="Cambria Math"/>
              </a:rPr>
              <a:t>	</a:t>
            </a:r>
            <a:r>
              <a:rPr sz="3200" spc="50" dirty="0">
                <a:latin typeface="Cambria Math"/>
                <a:cs typeface="Cambria Math"/>
              </a:rPr>
              <a:t>𝑦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𝑧	⇒</a:t>
            </a:r>
            <a:r>
              <a:rPr sz="3200" spc="185" dirty="0">
                <a:latin typeface="Cambria Math"/>
                <a:cs typeface="Cambria Math"/>
              </a:rPr>
              <a:t> </a:t>
            </a:r>
            <a:r>
              <a:rPr sz="3200" spc="-350" dirty="0">
                <a:solidFill>
                  <a:srgbClr val="B48200"/>
                </a:solidFill>
                <a:latin typeface="Cambria Math"/>
                <a:cs typeface="Cambria Math"/>
              </a:rPr>
              <a:t>𝑟</a:t>
            </a:r>
            <a:r>
              <a:rPr sz="3450" spc="300" baseline="-15700" dirty="0">
                <a:solidFill>
                  <a:srgbClr val="B48200"/>
                </a:solidFill>
                <a:latin typeface="Cambria Math"/>
                <a:cs typeface="Cambria Math"/>
              </a:rPr>
              <a:t>/</a:t>
            </a:r>
            <a:r>
              <a:rPr sz="3450" baseline="-15700" dirty="0">
                <a:solidFill>
                  <a:srgbClr val="B48200"/>
                </a:solidFill>
                <a:latin typeface="Cambria Math"/>
                <a:cs typeface="Cambria Math"/>
              </a:rPr>
              <a:t>	</a:t>
            </a:r>
            <a:r>
              <a:rPr sz="3200" spc="90" dirty="0">
                <a:latin typeface="Cambria Math"/>
                <a:cs typeface="Cambria Math"/>
              </a:rPr>
              <a:t>𝑥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𝑧	∀</a:t>
            </a:r>
            <a:r>
              <a:rPr sz="3200" spc="90" dirty="0">
                <a:latin typeface="Cambria Math"/>
                <a:cs typeface="Cambria Math"/>
              </a:rPr>
              <a:t>𝑥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spc="50" dirty="0">
                <a:latin typeface="Cambria Math"/>
                <a:cs typeface="Cambria Math"/>
              </a:rPr>
              <a:t>𝑦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𝑧</a:t>
            </a:r>
            <a:endParaRPr sz="3200">
              <a:latin typeface="Cambria Math"/>
              <a:cs typeface="Cambria Math"/>
            </a:endParaRPr>
          </a:p>
          <a:p>
            <a:pPr marL="676275" lvl="1" indent="-274955">
              <a:lnSpc>
                <a:spcPts val="3329"/>
              </a:lnSpc>
              <a:spcBef>
                <a:spcPts val="760"/>
              </a:spcBef>
              <a:buClr>
                <a:srgbClr val="60B5CC"/>
              </a:buClr>
              <a:buFont typeface="Wingdings"/>
              <a:buChar char=""/>
              <a:tabLst>
                <a:tab pos="676275" algn="l"/>
              </a:tabLst>
            </a:pPr>
            <a:r>
              <a:rPr sz="2800" b="1" spc="-10" dirty="0">
                <a:solidFill>
                  <a:srgbClr val="008000"/>
                </a:solidFill>
                <a:latin typeface="Calibri"/>
                <a:cs typeface="Calibri"/>
              </a:rPr>
              <a:t>Example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dirty="0">
                <a:latin typeface="Calibri"/>
                <a:cs typeface="Calibri"/>
              </a:rPr>
              <a:t> My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mother’s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husband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my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father.</a:t>
            </a:r>
            <a:endParaRPr sz="2800">
              <a:latin typeface="Calibri"/>
              <a:cs typeface="Calibri"/>
            </a:endParaRPr>
          </a:p>
          <a:p>
            <a:pPr marL="383540" indent="-320040">
              <a:lnSpc>
                <a:spcPts val="381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82905" algn="l"/>
                <a:tab pos="383540" algn="l"/>
              </a:tabLst>
            </a:pP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1-to-N </a:t>
            </a:r>
            <a:r>
              <a:rPr sz="3200" b="1" spc="-10" dirty="0">
                <a:latin typeface="Calibri"/>
                <a:cs typeface="Calibri"/>
              </a:rPr>
              <a:t>Relations:</a:t>
            </a:r>
            <a:endParaRPr sz="3200">
              <a:latin typeface="Calibri"/>
              <a:cs typeface="Calibri"/>
            </a:endParaRPr>
          </a:p>
          <a:p>
            <a:pPr marL="676275" marR="43180" lvl="1" indent="-274320">
              <a:lnSpc>
                <a:spcPts val="3310"/>
              </a:lnSpc>
              <a:spcBef>
                <a:spcPts val="910"/>
              </a:spcBef>
              <a:buClr>
                <a:srgbClr val="60B5CC"/>
              </a:buClr>
              <a:buFont typeface="Wingdings"/>
              <a:buChar char=""/>
              <a:tabLst>
                <a:tab pos="676275" algn="l"/>
              </a:tabLst>
            </a:pPr>
            <a:r>
              <a:rPr sz="2800" b="1" spc="-10" dirty="0">
                <a:solidFill>
                  <a:srgbClr val="008000"/>
                </a:solidFill>
                <a:latin typeface="Calibri"/>
                <a:cs typeface="Calibri"/>
              </a:rPr>
              <a:t>Example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If </a:t>
            </a:r>
            <a:r>
              <a:rPr sz="2800" spc="10" dirty="0">
                <a:latin typeface="Cambria Math"/>
                <a:cs typeface="Cambria Math"/>
              </a:rPr>
              <a:t>(ℎ,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spc="30" dirty="0">
                <a:latin typeface="Cambria Math"/>
                <a:cs typeface="Cambria Math"/>
              </a:rPr>
              <a:t>𝑟,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spc="114" dirty="0">
                <a:solidFill>
                  <a:srgbClr val="D9253E"/>
                </a:solidFill>
                <a:latin typeface="Cambria Math"/>
                <a:cs typeface="Cambria Math"/>
              </a:rPr>
              <a:t>𝑡</a:t>
            </a:r>
            <a:r>
              <a:rPr sz="3000" spc="172" baseline="-16666" dirty="0">
                <a:solidFill>
                  <a:srgbClr val="D9253E"/>
                </a:solidFill>
                <a:latin typeface="Cambria Math"/>
                <a:cs typeface="Cambria Math"/>
              </a:rPr>
              <a:t>(</a:t>
            </a:r>
            <a:r>
              <a:rPr sz="2800" spc="114" dirty="0">
                <a:latin typeface="Cambria Math"/>
                <a:cs typeface="Cambria Math"/>
              </a:rPr>
              <a:t>)</a:t>
            </a:r>
            <a:r>
              <a:rPr sz="2800" spc="2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10" dirty="0">
                <a:latin typeface="Cambria Math"/>
                <a:cs typeface="Cambria Math"/>
              </a:rPr>
              <a:t>(ℎ,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spc="30" dirty="0">
                <a:latin typeface="Cambria Math"/>
                <a:cs typeface="Cambria Math"/>
              </a:rPr>
              <a:t>𝑟,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spc="45" dirty="0">
                <a:solidFill>
                  <a:srgbClr val="479249"/>
                </a:solidFill>
                <a:latin typeface="Cambria Math"/>
                <a:cs typeface="Cambria Math"/>
              </a:rPr>
              <a:t>𝑡</a:t>
            </a:r>
            <a:r>
              <a:rPr sz="3000" spc="67" baseline="-16666" dirty="0">
                <a:solidFill>
                  <a:srgbClr val="479249"/>
                </a:solidFill>
                <a:latin typeface="Cambria Math"/>
                <a:cs typeface="Cambria Math"/>
              </a:rPr>
              <a:t>7</a:t>
            </a:r>
            <a:r>
              <a:rPr sz="2800" spc="45" dirty="0">
                <a:latin typeface="Cambria Math"/>
                <a:cs typeface="Cambria Math"/>
              </a:rPr>
              <a:t>)</a:t>
            </a:r>
            <a:r>
              <a:rPr sz="2800" spc="25" dirty="0">
                <a:latin typeface="Cambria Math"/>
                <a:cs typeface="Cambria Math"/>
              </a:rPr>
              <a:t> </a:t>
            </a:r>
            <a:r>
              <a:rPr sz="2800" spc="-20" dirty="0">
                <a:latin typeface="Calibri"/>
                <a:cs typeface="Calibri"/>
              </a:rPr>
              <a:t>exist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knowledge </a:t>
            </a:r>
            <a:r>
              <a:rPr sz="2800" spc="-15" dirty="0">
                <a:latin typeface="Calibri"/>
                <a:cs typeface="Calibri"/>
              </a:rPr>
              <a:t>graph</a:t>
            </a:r>
            <a:endParaRPr sz="2800">
              <a:latin typeface="Calibri"/>
              <a:cs typeface="Calibri"/>
            </a:endParaRPr>
          </a:p>
          <a:p>
            <a:pPr marL="383540" indent="-320040">
              <a:lnSpc>
                <a:spcPts val="367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82905" algn="l"/>
                <a:tab pos="383540" algn="l"/>
              </a:tabLst>
            </a:pPr>
            <a:r>
              <a:rPr sz="3200" b="1" spc="-5" dirty="0">
                <a:solidFill>
                  <a:srgbClr val="00B050"/>
                </a:solidFill>
                <a:latin typeface="Calibri"/>
                <a:cs typeface="Calibri"/>
              </a:rPr>
              <a:t>ComplEx</a:t>
            </a:r>
            <a:r>
              <a:rPr sz="3200" b="1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share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same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property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with</a:t>
            </a:r>
            <a:endParaRPr sz="3200">
              <a:latin typeface="Calibri"/>
              <a:cs typeface="Calibri"/>
            </a:endParaRPr>
          </a:p>
          <a:p>
            <a:pPr marL="383540">
              <a:spcBef>
                <a:spcPts val="75"/>
              </a:spcBef>
            </a:pP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DistMult</a:t>
            </a:r>
            <a:endParaRPr sz="3200">
              <a:latin typeface="Calibri"/>
              <a:cs typeface="Calibri"/>
            </a:endParaRPr>
          </a:p>
          <a:p>
            <a:pPr marL="676275" lvl="1" indent="-274955">
              <a:spcBef>
                <a:spcPts val="640"/>
              </a:spcBef>
              <a:buClr>
                <a:srgbClr val="60B5CC"/>
              </a:buClr>
              <a:buFont typeface="Wingdings"/>
              <a:buChar char=""/>
              <a:tabLst>
                <a:tab pos="676275" algn="l"/>
              </a:tabLst>
            </a:pPr>
            <a:r>
              <a:rPr sz="2800" b="1" spc="-5" dirty="0">
                <a:latin typeface="Calibri"/>
                <a:cs typeface="Calibri"/>
              </a:rPr>
              <a:t>Cannot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model </a:t>
            </a:r>
            <a:r>
              <a:rPr sz="2800" b="1" spc="-10" dirty="0">
                <a:latin typeface="Calibri"/>
                <a:cs typeface="Calibri"/>
              </a:rPr>
              <a:t>composition relations</a:t>
            </a:r>
            <a:endParaRPr sz="2800">
              <a:latin typeface="Calibri"/>
              <a:cs typeface="Calibri"/>
            </a:endParaRPr>
          </a:p>
          <a:p>
            <a:pPr marL="676275" lvl="1" indent="-274955">
              <a:spcBef>
                <a:spcPts val="645"/>
              </a:spcBef>
              <a:buClr>
                <a:srgbClr val="60B5CC"/>
              </a:buClr>
              <a:buFont typeface="Wingdings"/>
              <a:buChar char=""/>
              <a:tabLst>
                <a:tab pos="676275" algn="l"/>
              </a:tabLst>
            </a:pPr>
            <a:r>
              <a:rPr sz="2800" b="1" dirty="0">
                <a:latin typeface="Calibri"/>
                <a:cs typeface="Calibri"/>
              </a:rPr>
              <a:t>Can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model 1-to-N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relations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3CA24B8-BDDF-43FE-A783-16BBBCEE0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229" y="1087023"/>
            <a:ext cx="7749004" cy="519693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1375"/>
            <a:ext cx="6961632" cy="5577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9" y="1348740"/>
            <a:ext cx="7674609" cy="1006686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32740" marR="5080" indent="-320040">
              <a:lnSpc>
                <a:spcPts val="3790"/>
              </a:lnSpc>
              <a:spcBef>
                <a:spcPts val="25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10" dirty="0">
                <a:latin typeface="Calibri"/>
                <a:cs typeface="Calibri"/>
              </a:rPr>
              <a:t>Properties </a:t>
            </a:r>
            <a:r>
              <a:rPr sz="3200" dirty="0">
                <a:latin typeface="Calibri"/>
                <a:cs typeface="Calibri"/>
              </a:rPr>
              <a:t>and </a:t>
            </a:r>
            <a:r>
              <a:rPr sz="3200" spc="-15" dirty="0">
                <a:latin typeface="Calibri"/>
                <a:cs typeface="Calibri"/>
              </a:rPr>
              <a:t>expressive </a:t>
            </a:r>
            <a:r>
              <a:rPr sz="3200" spc="-10" dirty="0">
                <a:latin typeface="Calibri"/>
                <a:cs typeface="Calibri"/>
              </a:rPr>
              <a:t>power </a:t>
            </a:r>
            <a:r>
              <a:rPr sz="3200" dirty="0">
                <a:latin typeface="Calibri"/>
                <a:cs typeface="Calibri"/>
              </a:rPr>
              <a:t>of </a:t>
            </a:r>
            <a:r>
              <a:rPr sz="3200" spc="-25" dirty="0">
                <a:latin typeface="Calibri"/>
                <a:cs typeface="Calibri"/>
              </a:rPr>
              <a:t>different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65" dirty="0">
                <a:latin typeface="Calibri"/>
                <a:cs typeface="Calibri"/>
              </a:rPr>
              <a:t>KG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completion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methods: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94238" y="3290824"/>
            <a:ext cx="66040" cy="208279"/>
          </a:xfrm>
          <a:custGeom>
            <a:avLst/>
            <a:gdLst/>
            <a:ahLst/>
            <a:cxnLst/>
            <a:rect l="l" t="t" r="r" b="b"/>
            <a:pathLst>
              <a:path w="66039" h="208279">
                <a:moveTo>
                  <a:pt x="17195" y="0"/>
                </a:moveTo>
                <a:lnTo>
                  <a:pt x="0" y="0"/>
                </a:lnTo>
                <a:lnTo>
                  <a:pt x="0" y="207721"/>
                </a:lnTo>
                <a:lnTo>
                  <a:pt x="17195" y="207721"/>
                </a:lnTo>
                <a:lnTo>
                  <a:pt x="17195" y="0"/>
                </a:lnTo>
                <a:close/>
              </a:path>
              <a:path w="66039" h="208279">
                <a:moveTo>
                  <a:pt x="65747" y="0"/>
                </a:moveTo>
                <a:lnTo>
                  <a:pt x="48564" y="0"/>
                </a:lnTo>
                <a:lnTo>
                  <a:pt x="48564" y="207721"/>
                </a:lnTo>
                <a:lnTo>
                  <a:pt x="65747" y="207721"/>
                </a:lnTo>
                <a:lnTo>
                  <a:pt x="65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90684" y="3290824"/>
            <a:ext cx="66040" cy="208279"/>
          </a:xfrm>
          <a:custGeom>
            <a:avLst/>
            <a:gdLst/>
            <a:ahLst/>
            <a:cxnLst/>
            <a:rect l="l" t="t" r="r" b="b"/>
            <a:pathLst>
              <a:path w="66039" h="208279">
                <a:moveTo>
                  <a:pt x="17195" y="0"/>
                </a:moveTo>
                <a:lnTo>
                  <a:pt x="0" y="0"/>
                </a:lnTo>
                <a:lnTo>
                  <a:pt x="0" y="207721"/>
                </a:lnTo>
                <a:lnTo>
                  <a:pt x="17195" y="207721"/>
                </a:lnTo>
                <a:lnTo>
                  <a:pt x="17195" y="0"/>
                </a:lnTo>
                <a:close/>
              </a:path>
              <a:path w="66039" h="208279">
                <a:moveTo>
                  <a:pt x="65747" y="0"/>
                </a:moveTo>
                <a:lnTo>
                  <a:pt x="48564" y="0"/>
                </a:lnTo>
                <a:lnTo>
                  <a:pt x="48564" y="207721"/>
                </a:lnTo>
                <a:lnTo>
                  <a:pt x="65747" y="207721"/>
                </a:lnTo>
                <a:lnTo>
                  <a:pt x="65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974849" y="2818589"/>
          <a:ext cx="8399777" cy="21332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7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66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24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79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37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Model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0AD00"/>
                    </a:solidFill>
                  </a:tcPr>
                </a:tc>
                <a:tc>
                  <a:txBody>
                    <a:bodyPr/>
                    <a:lstStyle/>
                    <a:p>
                      <a:pPr marL="52514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Score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0AD00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Embedding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0AD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Sym.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0AD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Antisym.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0AD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Inv.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0AD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Compos.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0AD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orbel"/>
                          <a:cs typeface="Corbel"/>
                        </a:rPr>
                        <a:t>1-to-N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0A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b="1" spc="-25" dirty="0">
                          <a:latin typeface="Corbel"/>
                          <a:cs typeface="Corbel"/>
                        </a:rPr>
                        <a:t>TransE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49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−</a:t>
                      </a:r>
                      <a:r>
                        <a:rPr sz="1800" spc="14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𝐡</a:t>
                      </a:r>
                      <a:r>
                        <a:rPr sz="1800" spc="-1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+</a:t>
                      </a:r>
                      <a:r>
                        <a:rPr sz="1800" spc="-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𝐫</a:t>
                      </a:r>
                      <a:r>
                        <a:rPr sz="1800" spc="-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−</a:t>
                      </a:r>
                      <a:r>
                        <a:rPr sz="1800" spc="-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𝐭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49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mbria Math"/>
                          <a:cs typeface="Cambria Math"/>
                        </a:rPr>
                        <a:t>𝐡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,</a:t>
                      </a:r>
                      <a:r>
                        <a:rPr sz="1800" spc="-9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𝐭,</a:t>
                      </a:r>
                      <a:r>
                        <a:rPr sz="1800" spc="-9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𝐫</a:t>
                      </a:r>
                      <a:r>
                        <a:rPr sz="1800" spc="10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∈</a:t>
                      </a:r>
                      <a:r>
                        <a:rPr sz="1800" spc="10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-5" dirty="0">
                          <a:latin typeface="Cambria Math"/>
                          <a:cs typeface="Cambria Math"/>
                        </a:rPr>
                        <a:t>ℝ</a:t>
                      </a:r>
                      <a:r>
                        <a:rPr sz="1950" baseline="27777" dirty="0">
                          <a:latin typeface="Cambria Math"/>
                          <a:cs typeface="Cambria Math"/>
                        </a:rPr>
                        <a:t>.</a:t>
                      </a:r>
                      <a:endParaRPr sz="1950" baseline="27777">
                        <a:latin typeface="Cambria Math"/>
                        <a:cs typeface="Cambria Math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Wingdings"/>
                          <a:cs typeface="Wingdings"/>
                        </a:rPr>
                        <a:t></a:t>
                      </a:r>
                      <a:endParaRPr sz="1800">
                        <a:latin typeface="Wingdings"/>
                        <a:cs typeface="Wingdings"/>
                      </a:endParaRPr>
                    </a:p>
                  </a:txBody>
                  <a:tcPr marL="0" marR="0" marT="349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solidFill>
                            <a:srgbClr val="00B050"/>
                          </a:solidFill>
                          <a:latin typeface="Wingdings"/>
                          <a:cs typeface="Wingdings"/>
                        </a:rPr>
                        <a:t></a:t>
                      </a:r>
                      <a:endParaRPr sz="1800">
                        <a:latin typeface="Wingdings"/>
                        <a:cs typeface="Wingdings"/>
                      </a:endParaRPr>
                    </a:p>
                  </a:txBody>
                  <a:tcPr marL="0" marR="0" marT="349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solidFill>
                            <a:srgbClr val="00B050"/>
                          </a:solidFill>
                          <a:latin typeface="Wingdings"/>
                          <a:cs typeface="Wingdings"/>
                        </a:rPr>
                        <a:t></a:t>
                      </a:r>
                      <a:endParaRPr sz="1800">
                        <a:latin typeface="Wingdings"/>
                        <a:cs typeface="Wingdings"/>
                      </a:endParaRPr>
                    </a:p>
                  </a:txBody>
                  <a:tcPr marL="0" marR="0" marT="349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solidFill>
                            <a:srgbClr val="00B050"/>
                          </a:solidFill>
                          <a:latin typeface="Wingdings"/>
                          <a:cs typeface="Wingdings"/>
                        </a:rPr>
                        <a:t></a:t>
                      </a:r>
                      <a:endParaRPr sz="1800">
                        <a:latin typeface="Wingdings"/>
                        <a:cs typeface="Wingdings"/>
                      </a:endParaRPr>
                    </a:p>
                  </a:txBody>
                  <a:tcPr marL="0" marR="0" marT="349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Wingdings"/>
                          <a:cs typeface="Wingdings"/>
                        </a:rPr>
                        <a:t></a:t>
                      </a:r>
                      <a:endParaRPr sz="1800">
                        <a:latin typeface="Wingdings"/>
                        <a:cs typeface="Wingdings"/>
                      </a:endParaRPr>
                    </a:p>
                  </a:txBody>
                  <a:tcPr marL="0" marR="0" marT="349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8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sz="1800" b="1" spc="-25" dirty="0">
                          <a:latin typeface="Corbel"/>
                          <a:cs typeface="Corbel"/>
                        </a:rPr>
                        <a:t>TransR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1758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243204">
                        <a:lnSpc>
                          <a:spcPts val="2125"/>
                        </a:lnSpc>
                        <a:spcBef>
                          <a:spcPts val="330"/>
                        </a:spcBef>
                      </a:pPr>
                      <a:r>
                        <a:rPr sz="1800" spc="55" dirty="0">
                          <a:latin typeface="Cambria Math"/>
                          <a:cs typeface="Cambria Math"/>
                        </a:rPr>
                        <a:t>−</a:t>
                      </a:r>
                      <a:r>
                        <a:rPr sz="2700" spc="82" baseline="1543" dirty="0">
                          <a:latin typeface="Cambria Math"/>
                          <a:cs typeface="Cambria Math"/>
                        </a:rPr>
                        <a:t>‖</a:t>
                      </a:r>
                      <a:r>
                        <a:rPr sz="1800" spc="55" dirty="0">
                          <a:latin typeface="Cambria Math"/>
                          <a:cs typeface="Cambria Math"/>
                        </a:rPr>
                        <a:t>𝐖</a:t>
                      </a:r>
                      <a:r>
                        <a:rPr sz="1950" spc="82" baseline="-14957" dirty="0">
                          <a:latin typeface="Cambria Math"/>
                          <a:cs typeface="Cambria Math"/>
                        </a:rPr>
                        <a:t>!</a:t>
                      </a:r>
                      <a:r>
                        <a:rPr sz="1800" spc="55" dirty="0">
                          <a:latin typeface="Cambria Math"/>
                          <a:cs typeface="Cambria Math"/>
                        </a:rPr>
                        <a:t>𝐡</a:t>
                      </a:r>
                      <a:r>
                        <a:rPr sz="1800" spc="-1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+</a:t>
                      </a:r>
                      <a:r>
                        <a:rPr sz="1800" spc="-1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𝐫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  <a:p>
                      <a:pPr marL="243204">
                        <a:lnSpc>
                          <a:spcPts val="2125"/>
                        </a:lnSpc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−</a:t>
                      </a:r>
                      <a:r>
                        <a:rPr sz="1800" spc="-1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65" dirty="0">
                          <a:latin typeface="Cambria Math"/>
                          <a:cs typeface="Cambria Math"/>
                        </a:rPr>
                        <a:t>𝐖</a:t>
                      </a:r>
                      <a:r>
                        <a:rPr sz="1950" spc="97" baseline="-14957" dirty="0">
                          <a:latin typeface="Cambria Math"/>
                          <a:cs typeface="Cambria Math"/>
                        </a:rPr>
                        <a:t>!</a:t>
                      </a:r>
                      <a:r>
                        <a:rPr sz="1800" spc="65" dirty="0">
                          <a:latin typeface="Cambria Math"/>
                          <a:cs typeface="Cambria Math"/>
                        </a:rPr>
                        <a:t>𝐭</a:t>
                      </a:r>
                      <a:r>
                        <a:rPr sz="2700" spc="97" baseline="1543" dirty="0">
                          <a:latin typeface="Cambria Math"/>
                          <a:cs typeface="Cambria Math"/>
                        </a:rPr>
                        <a:t>‖</a:t>
                      </a:r>
                      <a:endParaRPr sz="2700" baseline="1543">
                        <a:latin typeface="Cambria Math"/>
                        <a:cs typeface="Cambria Math"/>
                      </a:endParaRPr>
                    </a:p>
                  </a:txBody>
                  <a:tcPr marL="0" marR="0" marT="419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ts val="2135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latin typeface="Cambria Math"/>
                          <a:cs typeface="Cambria Math"/>
                        </a:rPr>
                        <a:t>𝐡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,</a:t>
                      </a:r>
                      <a:r>
                        <a:rPr sz="1800" spc="-9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𝐭,</a:t>
                      </a:r>
                      <a:r>
                        <a:rPr sz="1800" spc="-9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𝐫</a:t>
                      </a:r>
                      <a:r>
                        <a:rPr sz="1800" spc="10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∈</a:t>
                      </a:r>
                      <a:r>
                        <a:rPr sz="1800" spc="10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-5" dirty="0">
                          <a:latin typeface="Cambria Math"/>
                          <a:cs typeface="Cambria Math"/>
                        </a:rPr>
                        <a:t>ℝ</a:t>
                      </a:r>
                      <a:r>
                        <a:rPr sz="1950" spc="187" baseline="27777" dirty="0">
                          <a:latin typeface="Cambria Math"/>
                          <a:cs typeface="Cambria Math"/>
                        </a:rPr>
                        <a:t>.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,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  <a:p>
                      <a:pPr marL="117475">
                        <a:lnSpc>
                          <a:spcPts val="2135"/>
                        </a:lnSpc>
                      </a:pPr>
                      <a:r>
                        <a:rPr sz="1800" spc="75" dirty="0">
                          <a:latin typeface="Cambria Math"/>
                          <a:cs typeface="Cambria Math"/>
                        </a:rPr>
                        <a:t>𝐖</a:t>
                      </a:r>
                      <a:r>
                        <a:rPr sz="1950" spc="112" baseline="-14957" dirty="0">
                          <a:latin typeface="Cambria Math"/>
                          <a:cs typeface="Cambria Math"/>
                        </a:rPr>
                        <a:t>!</a:t>
                      </a:r>
                      <a:r>
                        <a:rPr sz="1950" spc="480" baseline="-1495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∈</a:t>
                      </a:r>
                      <a:r>
                        <a:rPr sz="1800" spc="9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254" dirty="0">
                          <a:latin typeface="Cambria Math"/>
                          <a:cs typeface="Cambria Math"/>
                        </a:rPr>
                        <a:t>ℝ</a:t>
                      </a:r>
                      <a:r>
                        <a:rPr sz="1950" spc="382" baseline="27777" dirty="0">
                          <a:latin typeface="Cambria Math"/>
                          <a:cs typeface="Cambria Math"/>
                        </a:rPr>
                        <a:t>.</a:t>
                      </a:r>
                      <a:endParaRPr sz="1950" baseline="27777">
                        <a:latin typeface="Cambria Math"/>
                        <a:cs typeface="Cambria Math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sz="1800" dirty="0">
                          <a:solidFill>
                            <a:srgbClr val="00B050"/>
                          </a:solidFill>
                          <a:latin typeface="Wingdings"/>
                          <a:cs typeface="Wingdings"/>
                        </a:rPr>
                        <a:t></a:t>
                      </a:r>
                      <a:endParaRPr sz="1800">
                        <a:latin typeface="Wingdings"/>
                        <a:cs typeface="Wingdings"/>
                      </a:endParaRPr>
                    </a:p>
                  </a:txBody>
                  <a:tcPr marL="0" marR="0" marT="1758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sz="1800" dirty="0">
                          <a:solidFill>
                            <a:srgbClr val="00B050"/>
                          </a:solidFill>
                          <a:latin typeface="Wingdings"/>
                          <a:cs typeface="Wingdings"/>
                        </a:rPr>
                        <a:t></a:t>
                      </a:r>
                      <a:endParaRPr sz="1800">
                        <a:latin typeface="Wingdings"/>
                        <a:cs typeface="Wingdings"/>
                      </a:endParaRPr>
                    </a:p>
                  </a:txBody>
                  <a:tcPr marL="0" marR="0" marT="1758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sz="1800" dirty="0">
                          <a:solidFill>
                            <a:srgbClr val="00B050"/>
                          </a:solidFill>
                          <a:latin typeface="Wingdings"/>
                          <a:cs typeface="Wingdings"/>
                        </a:rPr>
                        <a:t></a:t>
                      </a:r>
                      <a:endParaRPr sz="1800">
                        <a:latin typeface="Wingdings"/>
                        <a:cs typeface="Wingdings"/>
                      </a:endParaRPr>
                    </a:p>
                  </a:txBody>
                  <a:tcPr marL="0" marR="0" marT="1758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Wingdings"/>
                          <a:cs typeface="Wingdings"/>
                        </a:rPr>
                        <a:t></a:t>
                      </a:r>
                      <a:endParaRPr sz="1800">
                        <a:latin typeface="Wingdings"/>
                        <a:cs typeface="Wingdings"/>
                      </a:endParaRPr>
                    </a:p>
                  </a:txBody>
                  <a:tcPr marL="0" marR="0" marT="1758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sz="1800" dirty="0">
                          <a:solidFill>
                            <a:srgbClr val="00B050"/>
                          </a:solidFill>
                          <a:latin typeface="Wingdings"/>
                          <a:cs typeface="Wingdings"/>
                        </a:rPr>
                        <a:t></a:t>
                      </a:r>
                      <a:endParaRPr sz="1800">
                        <a:latin typeface="Wingdings"/>
                        <a:cs typeface="Wingdings"/>
                      </a:endParaRPr>
                    </a:p>
                  </a:txBody>
                  <a:tcPr marL="0" marR="0" marT="1758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b="1" spc="-5" dirty="0">
                          <a:latin typeface="Corbel"/>
                          <a:cs typeface="Corbel"/>
                        </a:rPr>
                        <a:t>DistMult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&lt;</a:t>
                      </a:r>
                      <a:r>
                        <a:rPr sz="1800" spc="10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-5" dirty="0">
                          <a:latin typeface="Cambria Math"/>
                          <a:cs typeface="Cambria Math"/>
                        </a:rPr>
                        <a:t>𝐡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,</a:t>
                      </a:r>
                      <a:r>
                        <a:rPr sz="1800" spc="-9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5" dirty="0">
                          <a:latin typeface="Cambria Math"/>
                          <a:cs typeface="Cambria Math"/>
                        </a:rPr>
                        <a:t>𝐫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,</a:t>
                      </a:r>
                      <a:r>
                        <a:rPr sz="1800" spc="-9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𝐭</a:t>
                      </a:r>
                      <a:r>
                        <a:rPr sz="1800" spc="10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&gt;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mbria Math"/>
                          <a:cs typeface="Cambria Math"/>
                        </a:rPr>
                        <a:t>𝐡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,</a:t>
                      </a:r>
                      <a:r>
                        <a:rPr sz="1800" spc="-9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𝐭,</a:t>
                      </a:r>
                      <a:r>
                        <a:rPr sz="1800" spc="-9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𝐫</a:t>
                      </a:r>
                      <a:r>
                        <a:rPr sz="1800" spc="10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∈</a:t>
                      </a:r>
                      <a:r>
                        <a:rPr sz="1800" spc="10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-5" dirty="0">
                          <a:latin typeface="Cambria Math"/>
                          <a:cs typeface="Cambria Math"/>
                        </a:rPr>
                        <a:t>ℝ</a:t>
                      </a:r>
                      <a:r>
                        <a:rPr sz="1950" baseline="27777" dirty="0">
                          <a:latin typeface="Cambria Math"/>
                          <a:cs typeface="Cambria Math"/>
                        </a:rPr>
                        <a:t>.</a:t>
                      </a:r>
                      <a:endParaRPr sz="1950" baseline="27777">
                        <a:latin typeface="Cambria Math"/>
                        <a:cs typeface="Cambria Math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solidFill>
                            <a:srgbClr val="00B050"/>
                          </a:solidFill>
                          <a:latin typeface="Wingdings"/>
                          <a:cs typeface="Wingdings"/>
                        </a:rPr>
                        <a:t></a:t>
                      </a:r>
                      <a:endParaRPr sz="1800">
                        <a:latin typeface="Wingdings"/>
                        <a:cs typeface="Wingdings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Wingdings"/>
                          <a:cs typeface="Wingdings"/>
                        </a:rPr>
                        <a:t></a:t>
                      </a:r>
                      <a:endParaRPr sz="1800">
                        <a:latin typeface="Wingdings"/>
                        <a:cs typeface="Wingdings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Wingdings"/>
                          <a:cs typeface="Wingdings"/>
                        </a:rPr>
                        <a:t></a:t>
                      </a:r>
                      <a:endParaRPr sz="1800">
                        <a:latin typeface="Wingdings"/>
                        <a:cs typeface="Wingdings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Wingdings"/>
                          <a:cs typeface="Wingdings"/>
                        </a:rPr>
                        <a:t></a:t>
                      </a:r>
                      <a:endParaRPr sz="1800">
                        <a:latin typeface="Wingdings"/>
                        <a:cs typeface="Wingdings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solidFill>
                            <a:srgbClr val="00B050"/>
                          </a:solidFill>
                          <a:latin typeface="Wingdings"/>
                          <a:cs typeface="Wingdings"/>
                        </a:rPr>
                        <a:t></a:t>
                      </a:r>
                      <a:endParaRPr sz="1800">
                        <a:latin typeface="Wingdings"/>
                        <a:cs typeface="Wingdings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9E3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b="1" spc="-5" dirty="0">
                          <a:latin typeface="Corbel"/>
                          <a:cs typeface="Corbel"/>
                        </a:rPr>
                        <a:t>ComplEx</a:t>
                      </a:r>
                      <a:endParaRPr sz="1800">
                        <a:latin typeface="Corbel"/>
                        <a:cs typeface="Corbel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spc="-35" dirty="0">
                          <a:latin typeface="Cambria Math"/>
                          <a:cs typeface="Cambria Math"/>
                        </a:rPr>
                        <a:t>R</a:t>
                      </a:r>
                      <a:r>
                        <a:rPr sz="1800" spc="-5" dirty="0">
                          <a:latin typeface="Cambria Math"/>
                          <a:cs typeface="Cambria Math"/>
                        </a:rPr>
                        <a:t>e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(&lt;</a:t>
                      </a:r>
                      <a:r>
                        <a:rPr sz="1800" spc="10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-5" dirty="0">
                          <a:latin typeface="Cambria Math"/>
                          <a:cs typeface="Cambria Math"/>
                        </a:rPr>
                        <a:t>𝐡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,</a:t>
                      </a:r>
                      <a:r>
                        <a:rPr sz="1800" spc="-9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5" dirty="0">
                          <a:latin typeface="Cambria Math"/>
                          <a:cs typeface="Cambria Math"/>
                        </a:rPr>
                        <a:t>𝐫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,</a:t>
                      </a:r>
                      <a:r>
                        <a:rPr sz="1800" spc="-9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25" dirty="0">
                          <a:latin typeface="Cambria Math"/>
                          <a:cs typeface="Cambria Math"/>
                        </a:rPr>
                        <a:t>𝐭</a:t>
                      </a:r>
                      <a:r>
                        <a:rPr sz="2700" baseline="7716" dirty="0">
                          <a:latin typeface="Cambria Math"/>
                          <a:cs typeface="Cambria Math"/>
                        </a:rPr>
                        <a:t>̅</a:t>
                      </a:r>
                      <a:r>
                        <a:rPr sz="2700" spc="120" baseline="7716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&gt;)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latin typeface="Cambria Math"/>
                          <a:cs typeface="Cambria Math"/>
                        </a:rPr>
                        <a:t>𝐡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,</a:t>
                      </a:r>
                      <a:r>
                        <a:rPr sz="1800" spc="-9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𝐭,</a:t>
                      </a:r>
                      <a:r>
                        <a:rPr sz="1800" spc="-9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𝐫</a:t>
                      </a:r>
                      <a:r>
                        <a:rPr sz="1800" spc="10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∈</a:t>
                      </a:r>
                      <a:r>
                        <a:rPr sz="1800" spc="10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ℂ</a:t>
                      </a:r>
                      <a:r>
                        <a:rPr sz="1950" baseline="27777" dirty="0">
                          <a:latin typeface="Cambria Math"/>
                          <a:cs typeface="Cambria Math"/>
                        </a:rPr>
                        <a:t>.</a:t>
                      </a:r>
                      <a:endParaRPr sz="1950" baseline="27777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solidFill>
                            <a:srgbClr val="00B050"/>
                          </a:solidFill>
                          <a:latin typeface="Wingdings"/>
                          <a:cs typeface="Wingdings"/>
                        </a:rPr>
                        <a:t></a:t>
                      </a:r>
                      <a:endParaRPr sz="1800">
                        <a:latin typeface="Wingdings"/>
                        <a:cs typeface="Wingdings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solidFill>
                            <a:srgbClr val="00B050"/>
                          </a:solidFill>
                          <a:latin typeface="Wingdings"/>
                          <a:cs typeface="Wingdings"/>
                        </a:rPr>
                        <a:t></a:t>
                      </a:r>
                      <a:endParaRPr sz="1800">
                        <a:latin typeface="Wingdings"/>
                        <a:cs typeface="Wingdings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solidFill>
                            <a:srgbClr val="00B050"/>
                          </a:solidFill>
                          <a:latin typeface="Wingdings"/>
                          <a:cs typeface="Wingdings"/>
                        </a:rPr>
                        <a:t></a:t>
                      </a:r>
                      <a:endParaRPr sz="1800">
                        <a:latin typeface="Wingdings"/>
                        <a:cs typeface="Wingdings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Wingdings"/>
                          <a:cs typeface="Wingdings"/>
                        </a:rPr>
                        <a:t></a:t>
                      </a:r>
                      <a:endParaRPr sz="1800">
                        <a:latin typeface="Wingdings"/>
                        <a:cs typeface="Wingdings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solidFill>
                            <a:srgbClr val="00B050"/>
                          </a:solidFill>
                          <a:latin typeface="Wingdings"/>
                          <a:cs typeface="Wingdings"/>
                        </a:rPr>
                        <a:t></a:t>
                      </a:r>
                      <a:endParaRPr sz="1800">
                        <a:latin typeface="Wingdings"/>
                        <a:cs typeface="Wingdings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CF1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45A01A79-95FF-4A0C-98CA-BAEA73F03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90" y="2522362"/>
            <a:ext cx="10991850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6544056" cy="5577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1111515" y="1573439"/>
            <a:ext cx="10515600" cy="479298"/>
          </a:xfrm>
          <a:prstGeom prst="rect">
            <a:avLst/>
          </a:prstGeom>
        </p:spPr>
        <p:txBody>
          <a:bodyPr vert="horz" wrap="square" lIns="0" tIns="31750" rIns="0" bIns="0" rtlCol="0" anchor="ctr">
            <a:spAutoFit/>
          </a:bodyPr>
          <a:lstStyle/>
          <a:p>
            <a:pPr marL="354965" marR="5080" indent="-342900">
              <a:lnSpc>
                <a:spcPts val="3790"/>
              </a:lnSpc>
              <a:spcBef>
                <a:spcPts val="250"/>
              </a:spcBef>
            </a:pPr>
            <a:r>
              <a:rPr sz="2600" spc="-10" dirty="0">
                <a:solidFill>
                  <a:srgbClr val="F0AD00"/>
                </a:solidFill>
              </a:rPr>
              <a:t>1.</a:t>
            </a:r>
            <a:r>
              <a:rPr sz="2600" spc="155" dirty="0">
                <a:solidFill>
                  <a:srgbClr val="F0AD00"/>
                </a:solidFill>
              </a:rPr>
              <a:t> </a:t>
            </a:r>
            <a:r>
              <a:rPr sz="2800" spc="-15" dirty="0">
                <a:ea typeface="+mn-ea"/>
              </a:rPr>
              <a:t>Different KGs may have drastically different  relation patterns!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4294967295"/>
          </p:nvPr>
        </p:nvSpPr>
        <p:spPr>
          <a:xfrm>
            <a:off x="1124230" y="2061625"/>
            <a:ext cx="10515600" cy="304250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4965" marR="266700" indent="-34290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AutoNum type="arabicPeriod" startAt="2"/>
              <a:tabLst>
                <a:tab pos="355600" algn="l"/>
              </a:tabLst>
            </a:pPr>
            <a:r>
              <a:rPr spc="-10" dirty="0"/>
              <a:t>There </a:t>
            </a:r>
            <a:r>
              <a:rPr dirty="0"/>
              <a:t>is not a </a:t>
            </a:r>
            <a:r>
              <a:rPr spc="-15" dirty="0"/>
              <a:t>general </a:t>
            </a:r>
            <a:r>
              <a:rPr dirty="0"/>
              <a:t>embedding </a:t>
            </a:r>
            <a:r>
              <a:rPr spc="-5" dirty="0"/>
              <a:t>that </a:t>
            </a:r>
            <a:r>
              <a:rPr spc="-20" dirty="0"/>
              <a:t>works </a:t>
            </a:r>
            <a:r>
              <a:rPr spc="-710" dirty="0"/>
              <a:t> </a:t>
            </a:r>
            <a:r>
              <a:rPr spc="-25" dirty="0"/>
              <a:t>for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spc="-35" dirty="0"/>
              <a:t>KGs,</a:t>
            </a:r>
            <a:r>
              <a:rPr spc="-5" dirty="0"/>
              <a:t> </a:t>
            </a:r>
            <a:r>
              <a:rPr dirty="0"/>
              <a:t>use</a:t>
            </a:r>
            <a:r>
              <a:rPr spc="-1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b="1" spc="-10" dirty="0">
                <a:solidFill>
                  <a:srgbClr val="E88651"/>
                </a:solidFill>
              </a:rPr>
              <a:t>table</a:t>
            </a:r>
            <a:r>
              <a:rPr b="1" dirty="0">
                <a:solidFill>
                  <a:srgbClr val="E88651"/>
                </a:solidFill>
                <a:latin typeface="Calibri"/>
                <a:cs typeface="Calibri"/>
              </a:rPr>
              <a:t> </a:t>
            </a:r>
            <a:r>
              <a:rPr spc="-15" dirty="0"/>
              <a:t>to</a:t>
            </a:r>
            <a:r>
              <a:rPr spc="-5" dirty="0"/>
              <a:t> select</a:t>
            </a:r>
            <a:r>
              <a:rPr dirty="0"/>
              <a:t> models</a:t>
            </a:r>
          </a:p>
          <a:p>
            <a:pPr marL="354965" marR="5080" indent="-342900">
              <a:lnSpc>
                <a:spcPts val="3790"/>
              </a:lnSpc>
              <a:spcBef>
                <a:spcPts val="125"/>
              </a:spcBef>
              <a:buClr>
                <a:srgbClr val="F0AD00"/>
              </a:buClr>
              <a:buSzPct val="81250"/>
              <a:buAutoNum type="arabicPeriod" startAt="2"/>
              <a:tabLst>
                <a:tab pos="355600" algn="l"/>
              </a:tabLst>
            </a:pPr>
            <a:r>
              <a:rPr spc="-65" dirty="0"/>
              <a:t>Try</a:t>
            </a:r>
            <a:r>
              <a:rPr dirty="0"/>
              <a:t> </a:t>
            </a:r>
            <a:r>
              <a:rPr b="1" spc="-45" dirty="0">
                <a:solidFill>
                  <a:srgbClr val="0070C0"/>
                </a:solidFill>
              </a:rPr>
              <a:t>TransE</a:t>
            </a:r>
            <a:r>
              <a:rPr b="1" spc="-5" dirty="0">
                <a:solidFill>
                  <a:srgbClr val="0070C0"/>
                </a:solidFill>
              </a:rPr>
              <a:t> </a:t>
            </a:r>
            <a:r>
              <a:rPr spc="-25" dirty="0"/>
              <a:t>for</a:t>
            </a:r>
            <a:r>
              <a:rPr spc="-10" dirty="0"/>
              <a:t> </a:t>
            </a:r>
            <a:r>
              <a:rPr dirty="0"/>
              <a:t>a</a:t>
            </a:r>
            <a:r>
              <a:rPr spc="5" dirty="0"/>
              <a:t> </a:t>
            </a:r>
            <a:r>
              <a:rPr dirty="0"/>
              <a:t>quick</a:t>
            </a:r>
            <a:r>
              <a:rPr spc="-10" dirty="0"/>
              <a:t> </a:t>
            </a:r>
            <a:r>
              <a:rPr dirty="0"/>
              <a:t>run</a:t>
            </a:r>
            <a:r>
              <a:rPr spc="5" dirty="0"/>
              <a:t> </a:t>
            </a:r>
            <a:r>
              <a:rPr dirty="0"/>
              <a:t>if the</a:t>
            </a:r>
            <a:r>
              <a:rPr spc="-10" dirty="0"/>
              <a:t> </a:t>
            </a:r>
            <a:r>
              <a:rPr spc="-25" dirty="0"/>
              <a:t>target</a:t>
            </a:r>
            <a:r>
              <a:rPr dirty="0"/>
              <a:t> </a:t>
            </a:r>
            <a:r>
              <a:rPr spc="-65" dirty="0"/>
              <a:t>KG</a:t>
            </a:r>
            <a:r>
              <a:rPr spc="5" dirty="0"/>
              <a:t> </a:t>
            </a:r>
            <a:r>
              <a:rPr spc="-5" dirty="0"/>
              <a:t>does </a:t>
            </a:r>
            <a:r>
              <a:rPr spc="-710" dirty="0"/>
              <a:t> </a:t>
            </a:r>
            <a:r>
              <a:rPr dirty="0"/>
              <a:t>not </a:t>
            </a:r>
            <a:r>
              <a:rPr spc="-20" dirty="0"/>
              <a:t>have</a:t>
            </a:r>
            <a:r>
              <a:rPr spc="-10" dirty="0"/>
              <a:t> </a:t>
            </a:r>
            <a:r>
              <a:rPr dirty="0"/>
              <a:t>much</a:t>
            </a:r>
            <a:r>
              <a:rPr spc="5" dirty="0"/>
              <a:t> </a:t>
            </a:r>
            <a:r>
              <a:rPr spc="-10" dirty="0"/>
              <a:t>symmetric relations</a:t>
            </a:r>
          </a:p>
          <a:p>
            <a:pPr marL="355600" indent="-342900">
              <a:lnSpc>
                <a:spcPts val="3675"/>
              </a:lnSpc>
              <a:buClr>
                <a:srgbClr val="F0AD00"/>
              </a:buClr>
              <a:buSzPct val="81250"/>
              <a:buAutoNum type="arabicPeriod" startAt="2"/>
              <a:tabLst>
                <a:tab pos="355600" algn="l"/>
              </a:tabLst>
            </a:pPr>
            <a:r>
              <a:rPr dirty="0"/>
              <a:t>Then use</a:t>
            </a:r>
            <a:r>
              <a:rPr spc="-10" dirty="0"/>
              <a:t> </a:t>
            </a:r>
            <a:r>
              <a:rPr spc="-15" dirty="0"/>
              <a:t>more</a:t>
            </a:r>
            <a:r>
              <a:rPr spc="-10" dirty="0"/>
              <a:t> </a:t>
            </a:r>
            <a:r>
              <a:rPr spc="-15" dirty="0"/>
              <a:t>expressive</a:t>
            </a:r>
            <a:r>
              <a:rPr spc="-10" dirty="0"/>
              <a:t> </a:t>
            </a:r>
            <a:r>
              <a:rPr spc="-5" dirty="0"/>
              <a:t>models, </a:t>
            </a:r>
            <a:r>
              <a:rPr spc="5" dirty="0"/>
              <a:t>e.g.,</a:t>
            </a:r>
          </a:p>
          <a:p>
            <a:pPr marL="126365" indent="0">
              <a:lnSpc>
                <a:spcPct val="100000"/>
              </a:lnSpc>
              <a:spcBef>
                <a:spcPts val="75"/>
              </a:spcBef>
              <a:buNone/>
            </a:pPr>
            <a:r>
              <a:rPr lang="en-AU" b="1" dirty="0">
                <a:solidFill>
                  <a:srgbClr val="00B050"/>
                </a:solidFill>
                <a:latin typeface="Calibri"/>
                <a:cs typeface="Calibri"/>
              </a:rPr>
              <a:t>   </a:t>
            </a:r>
            <a:r>
              <a:rPr b="1" dirty="0" err="1">
                <a:solidFill>
                  <a:srgbClr val="00B050"/>
                </a:solidFill>
                <a:latin typeface="Calibri"/>
                <a:cs typeface="Calibri"/>
              </a:rPr>
              <a:t>ComplEx</a:t>
            </a:r>
            <a:r>
              <a:rPr dirty="0"/>
              <a:t>,</a:t>
            </a:r>
            <a:r>
              <a:rPr spc="-5" dirty="0"/>
              <a:t> </a:t>
            </a:r>
            <a:r>
              <a:rPr b="1" spc="-25" dirty="0">
                <a:solidFill>
                  <a:srgbClr val="D60093"/>
                </a:solidFill>
              </a:rPr>
              <a:t>RotatE</a:t>
            </a:r>
            <a:r>
              <a:rPr b="1" spc="5" dirty="0">
                <a:solidFill>
                  <a:srgbClr val="D60093"/>
                </a:solidFill>
              </a:rPr>
              <a:t> </a:t>
            </a:r>
            <a:r>
              <a:rPr spc="-40" dirty="0"/>
              <a:t>(</a:t>
            </a:r>
            <a:r>
              <a:rPr b="1" spc="-40" dirty="0">
                <a:solidFill>
                  <a:srgbClr val="0070C0"/>
                </a:solidFill>
              </a:rPr>
              <a:t>TransE</a:t>
            </a:r>
            <a:r>
              <a:rPr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dirty="0"/>
              <a:t>in</a:t>
            </a:r>
            <a:r>
              <a:rPr spc="5" dirty="0"/>
              <a:t> </a:t>
            </a:r>
            <a:r>
              <a:rPr spc="-10" dirty="0"/>
              <a:t>Complex</a:t>
            </a:r>
            <a:r>
              <a:rPr spc="-5" dirty="0"/>
              <a:t> space)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80458" y="29971"/>
            <a:ext cx="62820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Sun</a:t>
            </a:r>
            <a:r>
              <a:rPr sz="12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et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 al, </a:t>
            </a:r>
            <a:r>
              <a:rPr sz="1200" u="sng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RotatE: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Knowledge</a:t>
            </a:r>
            <a:r>
              <a:rPr sz="1200" u="sng" spc="-5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Graph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Embedding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by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Relational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Rotation</a:t>
            </a:r>
            <a:r>
              <a:rPr sz="1200" u="sng" spc="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in</a:t>
            </a:r>
            <a:r>
              <a:rPr sz="1200" u="sng" spc="-4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Complex</a:t>
            </a:r>
            <a:r>
              <a:rPr sz="1200" u="sng" spc="-2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Space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,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ICLR</a:t>
            </a:r>
            <a:r>
              <a:rPr sz="12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rbel"/>
                <a:cs typeface="Corbel"/>
              </a:rPr>
              <a:t>2019</a:t>
            </a:r>
            <a:endParaRPr sz="1200" dirty="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7023" y="341375"/>
            <a:ext cx="6940296" cy="5577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9" y="1263396"/>
            <a:ext cx="7609205" cy="295148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32740" marR="5080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dirty="0">
                <a:latin typeface="Calibri"/>
                <a:cs typeface="Calibri"/>
              </a:rPr>
              <a:t>Link </a:t>
            </a:r>
            <a:r>
              <a:rPr sz="3200" spc="-10" dirty="0">
                <a:latin typeface="Calibri"/>
                <a:cs typeface="Calibri"/>
              </a:rPr>
              <a:t>prediction </a:t>
            </a:r>
            <a:r>
              <a:rPr sz="3200" dirty="0">
                <a:latin typeface="Calibri"/>
                <a:cs typeface="Calibri"/>
              </a:rPr>
              <a:t>/ </a:t>
            </a:r>
            <a:r>
              <a:rPr sz="3200" spc="-15" dirty="0">
                <a:latin typeface="Calibri"/>
                <a:cs typeface="Calibri"/>
              </a:rPr>
              <a:t>Graph </a:t>
            </a:r>
            <a:r>
              <a:rPr sz="3200" spc="-5" dirty="0">
                <a:latin typeface="Calibri"/>
                <a:cs typeface="Calibri"/>
              </a:rPr>
              <a:t>completion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spc="-5" dirty="0">
                <a:latin typeface="Calibri"/>
                <a:cs typeface="Calibri"/>
              </a:rPr>
              <a:t>one of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prominent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tasks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knowledge graphs</a:t>
            </a:r>
            <a:endParaRPr sz="320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F0AD00"/>
              </a:buClr>
              <a:buFont typeface="Wingdings 2"/>
              <a:buChar char=""/>
            </a:pPr>
            <a:endParaRPr sz="3050">
              <a:latin typeface="Calibri"/>
              <a:cs typeface="Calibri"/>
            </a:endParaRPr>
          </a:p>
          <a:p>
            <a:pPr marL="332740" marR="189230" indent="-320040">
              <a:lnSpc>
                <a:spcPct val="100299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10" dirty="0">
                <a:latin typeface="Calibri"/>
                <a:cs typeface="Calibri"/>
              </a:rPr>
              <a:t>Introduce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b="1" spc="-45" dirty="0">
                <a:solidFill>
                  <a:srgbClr val="0070C0"/>
                </a:solidFill>
                <a:latin typeface="Calibri"/>
                <a:cs typeface="Calibri"/>
              </a:rPr>
              <a:t>TransE</a:t>
            </a:r>
            <a:r>
              <a:rPr sz="3200" b="1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/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b="1" spc="-45" dirty="0">
                <a:solidFill>
                  <a:srgbClr val="7030A0"/>
                </a:solidFill>
                <a:latin typeface="Calibri"/>
                <a:cs typeface="Calibri"/>
              </a:rPr>
              <a:t>TransR</a:t>
            </a:r>
            <a:r>
              <a:rPr sz="3200" b="1" spc="-1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/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DistMult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/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8000"/>
                </a:solidFill>
                <a:latin typeface="Calibri"/>
                <a:cs typeface="Calibri"/>
              </a:rPr>
              <a:t>ComplEx</a:t>
            </a:r>
            <a:r>
              <a:rPr sz="3200" b="1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models</a:t>
            </a:r>
            <a:r>
              <a:rPr sz="3200" dirty="0">
                <a:latin typeface="Calibri"/>
                <a:cs typeface="Calibri"/>
              </a:rPr>
              <a:t> with </a:t>
            </a:r>
            <a:r>
              <a:rPr sz="3200" spc="-25" dirty="0">
                <a:latin typeface="Calibri"/>
                <a:cs typeface="Calibri"/>
              </a:rPr>
              <a:t>different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embedding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space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expressiveness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7269480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348740"/>
            <a:ext cx="5218430" cy="4411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815"/>
              </a:lnSpc>
              <a:spcBef>
                <a:spcPts val="100"/>
              </a:spcBef>
            </a:pPr>
            <a:r>
              <a:rPr sz="3200" b="1" spc="-10" dirty="0">
                <a:latin typeface="Calibri"/>
                <a:cs typeface="Calibri"/>
              </a:rPr>
              <a:t>Examples </a:t>
            </a:r>
            <a:r>
              <a:rPr sz="3200" b="1" dirty="0">
                <a:latin typeface="Calibri"/>
                <a:cs typeface="Calibri"/>
              </a:rPr>
              <a:t>of</a:t>
            </a:r>
            <a:r>
              <a:rPr sz="3200" b="1" spc="-10" dirty="0">
                <a:latin typeface="Calibri"/>
                <a:cs typeface="Calibri"/>
              </a:rPr>
              <a:t> knowledge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graphs</a:t>
            </a:r>
            <a:endParaRPr sz="3200">
              <a:latin typeface="Calibri"/>
              <a:cs typeface="Calibri"/>
            </a:endParaRPr>
          </a:p>
          <a:p>
            <a:pPr marL="527050" indent="-514350">
              <a:lnSpc>
                <a:spcPts val="3815"/>
              </a:lnSpc>
              <a:buClr>
                <a:srgbClr val="F0AD00"/>
              </a:buClr>
              <a:buSzPct val="81250"/>
              <a:buFont typeface="+mj-lt"/>
              <a:buAutoNum type="arabicPeriod"/>
              <a:tabLst>
                <a:tab pos="332105" algn="l"/>
                <a:tab pos="332740" algn="l"/>
              </a:tabLst>
            </a:pPr>
            <a:r>
              <a:rPr sz="3200" dirty="0">
                <a:latin typeface="Calibri"/>
                <a:cs typeface="Calibri"/>
              </a:rPr>
              <a:t>Google</a:t>
            </a:r>
            <a:r>
              <a:rPr sz="3200" spc="-15" dirty="0">
                <a:latin typeface="Calibri"/>
                <a:cs typeface="Calibri"/>
              </a:rPr>
              <a:t> Knowledge Graph</a:t>
            </a:r>
            <a:endParaRPr sz="3200">
              <a:latin typeface="Calibri"/>
              <a:cs typeface="Calibri"/>
            </a:endParaRPr>
          </a:p>
          <a:p>
            <a:pPr marL="527050" indent="-514350">
              <a:lnSpc>
                <a:spcPts val="3815"/>
              </a:lnSpc>
              <a:spcBef>
                <a:spcPts val="70"/>
              </a:spcBef>
              <a:buClr>
                <a:srgbClr val="F0AD00"/>
              </a:buClr>
              <a:buSzPct val="81250"/>
              <a:buFont typeface="+mj-lt"/>
              <a:buAutoNum type="arabicPeriod"/>
              <a:tabLst>
                <a:tab pos="332105" algn="l"/>
                <a:tab pos="332740" algn="l"/>
              </a:tabLst>
            </a:pPr>
            <a:r>
              <a:rPr sz="3200" spc="-15" dirty="0">
                <a:latin typeface="Calibri"/>
                <a:cs typeface="Calibri"/>
              </a:rPr>
              <a:t>Amazon</a:t>
            </a:r>
            <a:r>
              <a:rPr sz="3200" spc="-10" dirty="0">
                <a:latin typeface="Calibri"/>
                <a:cs typeface="Calibri"/>
              </a:rPr>
              <a:t> Product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Graph</a:t>
            </a:r>
            <a:endParaRPr sz="3200">
              <a:latin typeface="Calibri"/>
              <a:cs typeface="Calibri"/>
            </a:endParaRPr>
          </a:p>
          <a:p>
            <a:pPr marL="527050" indent="-514350">
              <a:lnSpc>
                <a:spcPts val="3815"/>
              </a:lnSpc>
              <a:buClr>
                <a:srgbClr val="F0AD00"/>
              </a:buClr>
              <a:buSzPct val="81250"/>
              <a:buFont typeface="+mj-lt"/>
              <a:buAutoNum type="arabicPeriod"/>
              <a:tabLst>
                <a:tab pos="332105" algn="l"/>
                <a:tab pos="332740" algn="l"/>
              </a:tabLst>
            </a:pPr>
            <a:r>
              <a:rPr sz="3200" spc="-15" dirty="0">
                <a:latin typeface="Calibri"/>
                <a:cs typeface="Calibri"/>
              </a:rPr>
              <a:t>Facebook Graph</a:t>
            </a:r>
            <a:r>
              <a:rPr sz="3200" spc="-5" dirty="0">
                <a:latin typeface="Calibri"/>
                <a:cs typeface="Calibri"/>
              </a:rPr>
              <a:t> API</a:t>
            </a:r>
            <a:endParaRPr sz="3200">
              <a:latin typeface="Calibri"/>
              <a:cs typeface="Calibri"/>
            </a:endParaRPr>
          </a:p>
          <a:p>
            <a:pPr marL="527050" indent="-514350">
              <a:lnSpc>
                <a:spcPts val="3815"/>
              </a:lnSpc>
              <a:spcBef>
                <a:spcPts val="70"/>
              </a:spcBef>
              <a:buClr>
                <a:srgbClr val="F0AD00"/>
              </a:buClr>
              <a:buSzPct val="81250"/>
              <a:buFont typeface="+mj-lt"/>
              <a:buAutoNum type="arabicPeriod"/>
              <a:tabLst>
                <a:tab pos="332105" algn="l"/>
                <a:tab pos="332740" algn="l"/>
              </a:tabLst>
            </a:pPr>
            <a:r>
              <a:rPr sz="3200" dirty="0">
                <a:latin typeface="Calibri"/>
                <a:cs typeface="Calibri"/>
              </a:rPr>
              <a:t>IBM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Watson</a:t>
            </a:r>
            <a:endParaRPr sz="3200">
              <a:latin typeface="Calibri"/>
              <a:cs typeface="Calibri"/>
            </a:endParaRPr>
          </a:p>
          <a:p>
            <a:pPr marL="527050" indent="-514350">
              <a:lnSpc>
                <a:spcPts val="3790"/>
              </a:lnSpc>
              <a:buClr>
                <a:srgbClr val="F0AD00"/>
              </a:buClr>
              <a:buSzPct val="81250"/>
              <a:buFont typeface="+mj-lt"/>
              <a:buAutoNum type="arabicPeriod"/>
              <a:tabLst>
                <a:tab pos="332105" algn="l"/>
                <a:tab pos="332740" algn="l"/>
              </a:tabLst>
            </a:pPr>
            <a:r>
              <a:rPr sz="3200" spc="-10" dirty="0">
                <a:latin typeface="Calibri"/>
                <a:cs typeface="Calibri"/>
              </a:rPr>
              <a:t>Microsoft</a:t>
            </a:r>
            <a:r>
              <a:rPr sz="3200" spc="-15" dirty="0">
                <a:latin typeface="Calibri"/>
                <a:cs typeface="Calibri"/>
              </a:rPr>
              <a:t> Satori</a:t>
            </a:r>
            <a:endParaRPr sz="3200">
              <a:latin typeface="Calibri"/>
              <a:cs typeface="Calibri"/>
            </a:endParaRPr>
          </a:p>
          <a:p>
            <a:pPr marL="527050" indent="-514350">
              <a:lnSpc>
                <a:spcPts val="3815"/>
              </a:lnSpc>
              <a:buClr>
                <a:srgbClr val="F0AD00"/>
              </a:buClr>
              <a:buSzPct val="81250"/>
              <a:buFont typeface="+mj-lt"/>
              <a:buAutoNum type="arabicPeriod"/>
              <a:tabLst>
                <a:tab pos="332105" algn="l"/>
                <a:tab pos="332740" algn="l"/>
              </a:tabLst>
            </a:pPr>
            <a:r>
              <a:rPr sz="3200" spc="-15" dirty="0">
                <a:latin typeface="Calibri"/>
                <a:cs typeface="Calibri"/>
              </a:rPr>
              <a:t>Project </a:t>
            </a:r>
            <a:r>
              <a:rPr sz="3200" spc="-10" dirty="0">
                <a:latin typeface="Calibri"/>
                <a:cs typeface="Calibri"/>
              </a:rPr>
              <a:t>Hanover/Literome</a:t>
            </a:r>
            <a:endParaRPr sz="3200">
              <a:latin typeface="Calibri"/>
              <a:cs typeface="Calibri"/>
            </a:endParaRPr>
          </a:p>
          <a:p>
            <a:pPr marL="527050" indent="-514350">
              <a:lnSpc>
                <a:spcPts val="3815"/>
              </a:lnSpc>
              <a:spcBef>
                <a:spcPts val="75"/>
              </a:spcBef>
              <a:buClr>
                <a:srgbClr val="F0AD00"/>
              </a:buClr>
              <a:buSzPct val="81250"/>
              <a:buFont typeface="+mj-lt"/>
              <a:buAutoNum type="arabicPeriod"/>
              <a:tabLst>
                <a:tab pos="332105" algn="l"/>
                <a:tab pos="332740" algn="l"/>
              </a:tabLst>
            </a:pPr>
            <a:r>
              <a:rPr sz="3200" spc="-20" dirty="0">
                <a:latin typeface="Calibri"/>
                <a:cs typeface="Calibri"/>
              </a:rPr>
              <a:t>LinkedIn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Knowledge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Graph</a:t>
            </a:r>
            <a:endParaRPr sz="3200">
              <a:latin typeface="Calibri"/>
              <a:cs typeface="Calibri"/>
            </a:endParaRPr>
          </a:p>
          <a:p>
            <a:pPr marL="527050" indent="-514350">
              <a:lnSpc>
                <a:spcPts val="3815"/>
              </a:lnSpc>
              <a:buClr>
                <a:srgbClr val="F0AD00"/>
              </a:buClr>
              <a:buSzPct val="81250"/>
              <a:buFont typeface="+mj-lt"/>
              <a:buAutoNum type="arabicPeriod"/>
              <a:tabLst>
                <a:tab pos="332105" algn="l"/>
                <a:tab pos="332740" algn="l"/>
              </a:tabLst>
            </a:pPr>
            <a:r>
              <a:rPr sz="3200" spc="-45" dirty="0">
                <a:latin typeface="Calibri"/>
                <a:cs typeface="Calibri"/>
              </a:rPr>
              <a:t>Yandex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Object </a:t>
            </a:r>
            <a:r>
              <a:rPr sz="3200" spc="-10" dirty="0">
                <a:latin typeface="Calibri"/>
                <a:cs typeface="Calibri"/>
              </a:rPr>
              <a:t>Answer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5439" y="344424"/>
            <a:ext cx="8433816" cy="56387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348740"/>
            <a:ext cx="36893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dirty="0">
                <a:solidFill>
                  <a:srgbClr val="00B050"/>
                </a:solidFill>
                <a:latin typeface="Calibri"/>
                <a:cs typeface="Calibri"/>
              </a:rPr>
              <a:t>Serving</a:t>
            </a:r>
            <a:r>
              <a:rPr sz="3200" b="1" spc="-5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B050"/>
                </a:solidFill>
                <a:latin typeface="Calibri"/>
                <a:cs typeface="Calibri"/>
              </a:rPr>
              <a:t>information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0905" y="6208777"/>
            <a:ext cx="107759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Image</a:t>
            </a:r>
            <a:r>
              <a:rPr sz="1100" spc="-20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credit:</a:t>
            </a:r>
            <a:r>
              <a:rPr sz="1100" spc="-2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Bing</a:t>
            </a:r>
            <a:endParaRPr sz="1100">
              <a:latin typeface="Corbel"/>
              <a:cs typeface="Corbe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2810" y="2462589"/>
            <a:ext cx="6461861" cy="31712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5439" y="341376"/>
            <a:ext cx="8433816" cy="56387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348740"/>
            <a:ext cx="79006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D60093"/>
                </a:solidFill>
                <a:latin typeface="Calibri"/>
                <a:cs typeface="Calibri"/>
              </a:rPr>
              <a:t>Question</a:t>
            </a:r>
            <a:r>
              <a:rPr sz="3200" b="1" spc="-10" dirty="0">
                <a:solidFill>
                  <a:srgbClr val="D60093"/>
                </a:solidFill>
                <a:latin typeface="Calibri"/>
                <a:cs typeface="Calibri"/>
              </a:rPr>
              <a:t> answering</a:t>
            </a:r>
            <a:r>
              <a:rPr sz="3200" b="1" spc="-5" dirty="0">
                <a:solidFill>
                  <a:srgbClr val="D60093"/>
                </a:solidFill>
                <a:latin typeface="Calibri"/>
                <a:cs typeface="Calibri"/>
              </a:rPr>
              <a:t> and</a:t>
            </a:r>
            <a:r>
              <a:rPr sz="3200" b="1" spc="-10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D60093"/>
                </a:solidFill>
                <a:latin typeface="Calibri"/>
                <a:cs typeface="Calibri"/>
              </a:rPr>
              <a:t>conversation</a:t>
            </a:r>
            <a:r>
              <a:rPr sz="3200" b="1" spc="-5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D60093"/>
                </a:solidFill>
                <a:latin typeface="Calibri"/>
                <a:cs typeface="Calibri"/>
              </a:rPr>
              <a:t>agents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0" y="2181226"/>
            <a:ext cx="9144000" cy="34861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280904" y="6208777"/>
            <a:ext cx="129540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Image</a:t>
            </a:r>
            <a:r>
              <a:rPr sz="1100" spc="-1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credit:</a:t>
            </a:r>
            <a:r>
              <a:rPr sz="1100" spc="-1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Medium</a:t>
            </a:r>
            <a:endParaRPr sz="11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6656832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252365"/>
            <a:ext cx="7324090" cy="299847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740" indent="-320040">
              <a:spcBef>
                <a:spcPts val="8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latin typeface="Calibri"/>
                <a:cs typeface="Calibri"/>
              </a:rPr>
              <a:t>Publicly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available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35" dirty="0">
                <a:latin typeface="Calibri"/>
                <a:cs typeface="Calibri"/>
              </a:rPr>
              <a:t>KGs:</a:t>
            </a:r>
            <a:endParaRPr sz="3200">
              <a:latin typeface="Calibri"/>
              <a:cs typeface="Calibri"/>
            </a:endParaRPr>
          </a:p>
          <a:p>
            <a:pPr marL="625475" lvl="1" indent="-274955">
              <a:spcBef>
                <a:spcPts val="66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0" dirty="0">
                <a:latin typeface="Calibri"/>
                <a:cs typeface="Calibri"/>
              </a:rPr>
              <a:t>FreeBase,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Wikidata,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Dbpedia,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YAGO,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NELL,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  <a:p>
            <a:pPr marL="332740" indent="-320040">
              <a:spcBef>
                <a:spcPts val="284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latin typeface="Calibri"/>
                <a:cs typeface="Calibri"/>
              </a:rPr>
              <a:t>Common</a:t>
            </a:r>
            <a:r>
              <a:rPr sz="3200" b="1" spc="-15" dirty="0">
                <a:latin typeface="Calibri"/>
                <a:cs typeface="Calibri"/>
              </a:rPr>
              <a:t> characteristics:</a:t>
            </a:r>
            <a:endParaRPr sz="3200">
              <a:latin typeface="Calibri"/>
              <a:cs typeface="Calibri"/>
            </a:endParaRPr>
          </a:p>
          <a:p>
            <a:pPr marL="625475" lvl="1" indent="-274955">
              <a:spcBef>
                <a:spcPts val="76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10" dirty="0">
                <a:solidFill>
                  <a:srgbClr val="0000FF"/>
                </a:solidFill>
                <a:latin typeface="Calibri"/>
                <a:cs typeface="Calibri"/>
              </a:rPr>
              <a:t>Massive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millions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edges</a:t>
            </a:r>
            <a:endParaRPr sz="2800">
              <a:latin typeface="Calibri"/>
              <a:cs typeface="Calibri"/>
            </a:endParaRPr>
          </a:p>
          <a:p>
            <a:pPr marL="625475" lvl="1" indent="-274955">
              <a:spcBef>
                <a:spcPts val="62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Incomplete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many</a:t>
            </a:r>
            <a:r>
              <a:rPr sz="2800" spc="-5" dirty="0">
                <a:latin typeface="Calibri"/>
                <a:cs typeface="Calibri"/>
              </a:rPr>
              <a:t> true </a:t>
            </a:r>
            <a:r>
              <a:rPr sz="2800" spc="-10" dirty="0">
                <a:latin typeface="Calibri"/>
                <a:cs typeface="Calibri"/>
              </a:rPr>
              <a:t>edges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missing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81200" y="4740087"/>
            <a:ext cx="3733800" cy="1600200"/>
          </a:xfrm>
          <a:custGeom>
            <a:avLst/>
            <a:gdLst/>
            <a:ahLst/>
            <a:cxnLst/>
            <a:rect l="l" t="t" r="r" b="b"/>
            <a:pathLst>
              <a:path w="3733800" h="1600200">
                <a:moveTo>
                  <a:pt x="3467097" y="0"/>
                </a:moveTo>
                <a:lnTo>
                  <a:pt x="266702" y="0"/>
                </a:lnTo>
                <a:lnTo>
                  <a:pt x="218762" y="4296"/>
                </a:lnTo>
                <a:lnTo>
                  <a:pt x="173641" y="16685"/>
                </a:lnTo>
                <a:lnTo>
                  <a:pt x="132092" y="36412"/>
                </a:lnTo>
                <a:lnTo>
                  <a:pt x="94869" y="62725"/>
                </a:lnTo>
                <a:lnTo>
                  <a:pt x="62725" y="94869"/>
                </a:lnTo>
                <a:lnTo>
                  <a:pt x="36412" y="132092"/>
                </a:lnTo>
                <a:lnTo>
                  <a:pt x="16685" y="173641"/>
                </a:lnTo>
                <a:lnTo>
                  <a:pt x="4296" y="218763"/>
                </a:lnTo>
                <a:lnTo>
                  <a:pt x="0" y="266703"/>
                </a:lnTo>
                <a:lnTo>
                  <a:pt x="0" y="1333497"/>
                </a:lnTo>
                <a:lnTo>
                  <a:pt x="4296" y="1381437"/>
                </a:lnTo>
                <a:lnTo>
                  <a:pt x="16685" y="1426558"/>
                </a:lnTo>
                <a:lnTo>
                  <a:pt x="36412" y="1468107"/>
                </a:lnTo>
                <a:lnTo>
                  <a:pt x="62725" y="1505330"/>
                </a:lnTo>
                <a:lnTo>
                  <a:pt x="94869" y="1537475"/>
                </a:lnTo>
                <a:lnTo>
                  <a:pt x="132092" y="1563787"/>
                </a:lnTo>
                <a:lnTo>
                  <a:pt x="173641" y="1583515"/>
                </a:lnTo>
                <a:lnTo>
                  <a:pt x="218762" y="1595903"/>
                </a:lnTo>
                <a:lnTo>
                  <a:pt x="266702" y="1600200"/>
                </a:lnTo>
                <a:lnTo>
                  <a:pt x="3467097" y="1600200"/>
                </a:lnTo>
                <a:lnTo>
                  <a:pt x="3515037" y="1595903"/>
                </a:lnTo>
                <a:lnTo>
                  <a:pt x="3560158" y="1583515"/>
                </a:lnTo>
                <a:lnTo>
                  <a:pt x="3601707" y="1563787"/>
                </a:lnTo>
                <a:lnTo>
                  <a:pt x="3638930" y="1537475"/>
                </a:lnTo>
                <a:lnTo>
                  <a:pt x="3671074" y="1505330"/>
                </a:lnTo>
                <a:lnTo>
                  <a:pt x="3697387" y="1468107"/>
                </a:lnTo>
                <a:lnTo>
                  <a:pt x="3717114" y="1426558"/>
                </a:lnTo>
                <a:lnTo>
                  <a:pt x="3729503" y="1381437"/>
                </a:lnTo>
                <a:lnTo>
                  <a:pt x="3733800" y="1333497"/>
                </a:lnTo>
                <a:lnTo>
                  <a:pt x="3733800" y="266703"/>
                </a:lnTo>
                <a:lnTo>
                  <a:pt x="3729503" y="218763"/>
                </a:lnTo>
                <a:lnTo>
                  <a:pt x="3717114" y="173641"/>
                </a:lnTo>
                <a:lnTo>
                  <a:pt x="3697387" y="132092"/>
                </a:lnTo>
                <a:lnTo>
                  <a:pt x="3671074" y="94869"/>
                </a:lnTo>
                <a:lnTo>
                  <a:pt x="3638930" y="62725"/>
                </a:lnTo>
                <a:lnTo>
                  <a:pt x="3601707" y="36412"/>
                </a:lnTo>
                <a:lnTo>
                  <a:pt x="3560158" y="16685"/>
                </a:lnTo>
                <a:lnTo>
                  <a:pt x="3515037" y="4296"/>
                </a:lnTo>
                <a:lnTo>
                  <a:pt x="346709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16473" y="4769612"/>
            <a:ext cx="2662555" cy="14979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ctr">
              <a:lnSpc>
                <a:spcPct val="100800"/>
              </a:lnSpc>
              <a:spcBef>
                <a:spcPts val="75"/>
              </a:spcBef>
            </a:pPr>
            <a:r>
              <a:rPr sz="2400" b="1" spc="-5" dirty="0">
                <a:solidFill>
                  <a:srgbClr val="FFFFFF"/>
                </a:solidFill>
                <a:latin typeface="Corbel"/>
                <a:cs typeface="Corbel"/>
              </a:rPr>
              <a:t>Given</a:t>
            </a:r>
            <a:r>
              <a:rPr sz="2400" b="1" spc="-2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sz="2400" b="1" spc="-2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orbel"/>
                <a:cs typeface="Corbel"/>
              </a:rPr>
              <a:t>massive</a:t>
            </a:r>
            <a:r>
              <a:rPr sz="2400" b="1" spc="-2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Corbel"/>
                <a:cs typeface="Corbel"/>
              </a:rPr>
              <a:t>KG, </a:t>
            </a:r>
            <a:r>
              <a:rPr sz="2400" b="1" spc="-48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orbel"/>
                <a:cs typeface="Corbel"/>
              </a:rPr>
              <a:t>enumerating all the </a:t>
            </a:r>
            <a:r>
              <a:rPr sz="2400" b="1" spc="-48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orbel"/>
                <a:cs typeface="Corbel"/>
              </a:rPr>
              <a:t>possible </a:t>
            </a:r>
            <a:r>
              <a:rPr sz="2400" b="1" dirty="0">
                <a:solidFill>
                  <a:srgbClr val="FFFFFF"/>
                </a:solidFill>
                <a:latin typeface="Corbel"/>
                <a:cs typeface="Corbel"/>
              </a:rPr>
              <a:t>facts is </a:t>
            </a:r>
            <a:r>
              <a:rPr sz="2400" b="1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orbel"/>
                <a:cs typeface="Corbel"/>
              </a:rPr>
              <a:t>intractable!</a:t>
            </a:r>
            <a:endParaRPr sz="2400">
              <a:latin typeface="Corbel"/>
              <a:cs typeface="Corbe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81483" y="4740085"/>
            <a:ext cx="3733800" cy="1600200"/>
          </a:xfrm>
          <a:custGeom>
            <a:avLst/>
            <a:gdLst/>
            <a:ahLst/>
            <a:cxnLst/>
            <a:rect l="l" t="t" r="r" b="b"/>
            <a:pathLst>
              <a:path w="3733800" h="1600200">
                <a:moveTo>
                  <a:pt x="3467097" y="0"/>
                </a:moveTo>
                <a:lnTo>
                  <a:pt x="266703" y="0"/>
                </a:lnTo>
                <a:lnTo>
                  <a:pt x="218763" y="4296"/>
                </a:lnTo>
                <a:lnTo>
                  <a:pt x="173642" y="16685"/>
                </a:lnTo>
                <a:lnTo>
                  <a:pt x="132093" y="36413"/>
                </a:lnTo>
                <a:lnTo>
                  <a:pt x="94870" y="62725"/>
                </a:lnTo>
                <a:lnTo>
                  <a:pt x="62725" y="94870"/>
                </a:lnTo>
                <a:lnTo>
                  <a:pt x="36413" y="132093"/>
                </a:lnTo>
                <a:lnTo>
                  <a:pt x="16685" y="173642"/>
                </a:lnTo>
                <a:lnTo>
                  <a:pt x="4296" y="218763"/>
                </a:lnTo>
                <a:lnTo>
                  <a:pt x="0" y="266703"/>
                </a:lnTo>
                <a:lnTo>
                  <a:pt x="0" y="1333497"/>
                </a:lnTo>
                <a:lnTo>
                  <a:pt x="4296" y="1381438"/>
                </a:lnTo>
                <a:lnTo>
                  <a:pt x="16685" y="1426559"/>
                </a:lnTo>
                <a:lnTo>
                  <a:pt x="36413" y="1468108"/>
                </a:lnTo>
                <a:lnTo>
                  <a:pt x="62725" y="1505331"/>
                </a:lnTo>
                <a:lnTo>
                  <a:pt x="94870" y="1537475"/>
                </a:lnTo>
                <a:lnTo>
                  <a:pt x="132093" y="1563788"/>
                </a:lnTo>
                <a:lnTo>
                  <a:pt x="173642" y="1583515"/>
                </a:lnTo>
                <a:lnTo>
                  <a:pt x="218763" y="1595904"/>
                </a:lnTo>
                <a:lnTo>
                  <a:pt x="266703" y="1600201"/>
                </a:lnTo>
                <a:lnTo>
                  <a:pt x="3467097" y="1600201"/>
                </a:lnTo>
                <a:lnTo>
                  <a:pt x="3515037" y="1595904"/>
                </a:lnTo>
                <a:lnTo>
                  <a:pt x="3560158" y="1583515"/>
                </a:lnTo>
                <a:lnTo>
                  <a:pt x="3601707" y="1563788"/>
                </a:lnTo>
                <a:lnTo>
                  <a:pt x="3638931" y="1537475"/>
                </a:lnTo>
                <a:lnTo>
                  <a:pt x="3671075" y="1505331"/>
                </a:lnTo>
                <a:lnTo>
                  <a:pt x="3697388" y="1468108"/>
                </a:lnTo>
                <a:lnTo>
                  <a:pt x="3717115" y="1426559"/>
                </a:lnTo>
                <a:lnTo>
                  <a:pt x="3729504" y="1381438"/>
                </a:lnTo>
                <a:lnTo>
                  <a:pt x="3733801" y="1333497"/>
                </a:lnTo>
                <a:lnTo>
                  <a:pt x="3733801" y="266703"/>
                </a:lnTo>
                <a:lnTo>
                  <a:pt x="3729504" y="218763"/>
                </a:lnTo>
                <a:lnTo>
                  <a:pt x="3717115" y="173642"/>
                </a:lnTo>
                <a:lnTo>
                  <a:pt x="3697388" y="132093"/>
                </a:lnTo>
                <a:lnTo>
                  <a:pt x="3671075" y="94870"/>
                </a:lnTo>
                <a:lnTo>
                  <a:pt x="3638931" y="62725"/>
                </a:lnTo>
                <a:lnTo>
                  <a:pt x="3601707" y="36413"/>
                </a:lnTo>
                <a:lnTo>
                  <a:pt x="3560158" y="16685"/>
                </a:lnTo>
                <a:lnTo>
                  <a:pt x="3515037" y="4296"/>
                </a:lnTo>
                <a:lnTo>
                  <a:pt x="3467097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45008" y="5135372"/>
            <a:ext cx="320802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74650" marR="5080" indent="-361950">
              <a:lnSpc>
                <a:spcPct val="100800"/>
              </a:lnSpc>
              <a:spcBef>
                <a:spcPts val="75"/>
              </a:spcBef>
            </a:pPr>
            <a:r>
              <a:rPr sz="2400" b="1" spc="-5" dirty="0">
                <a:solidFill>
                  <a:srgbClr val="FFFFFF"/>
                </a:solidFill>
                <a:latin typeface="Corbel"/>
                <a:cs typeface="Corbel"/>
              </a:rPr>
              <a:t>Can </a:t>
            </a:r>
            <a:r>
              <a:rPr sz="2400" b="1" dirty="0">
                <a:solidFill>
                  <a:srgbClr val="FFFFFF"/>
                </a:solidFill>
                <a:latin typeface="Corbel"/>
                <a:cs typeface="Corbel"/>
              </a:rPr>
              <a:t>we </a:t>
            </a:r>
            <a:r>
              <a:rPr sz="2400" b="1" spc="-5" dirty="0">
                <a:solidFill>
                  <a:srgbClr val="FFFFFF"/>
                </a:solidFill>
                <a:latin typeface="Corbel"/>
                <a:cs typeface="Corbel"/>
              </a:rPr>
              <a:t>predict plausible </a:t>
            </a:r>
            <a:r>
              <a:rPr sz="2400" b="1" spc="-48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orbel"/>
                <a:cs typeface="Corbel"/>
              </a:rPr>
              <a:t>BUT</a:t>
            </a:r>
            <a:r>
              <a:rPr sz="2400" b="1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orbel"/>
                <a:cs typeface="Corbel"/>
              </a:rPr>
              <a:t>missing</a:t>
            </a:r>
            <a:r>
              <a:rPr sz="2400" b="1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orbel"/>
                <a:cs typeface="Corbel"/>
              </a:rPr>
              <a:t>links?</a:t>
            </a:r>
            <a:endParaRPr sz="2400">
              <a:latin typeface="Corbel"/>
              <a:cs typeface="Corbe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31541" y="5387785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381000" y="76200"/>
                </a:lnTo>
                <a:lnTo>
                  <a:pt x="381000" y="0"/>
                </a:lnTo>
                <a:lnTo>
                  <a:pt x="533400" y="152400"/>
                </a:lnTo>
                <a:lnTo>
                  <a:pt x="381000" y="304800"/>
                </a:lnTo>
                <a:lnTo>
                  <a:pt x="381000" y="228600"/>
                </a:lnTo>
                <a:lnTo>
                  <a:pt x="0" y="228600"/>
                </a:lnTo>
                <a:lnTo>
                  <a:pt x="0" y="762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1"/>
            <a:ext cx="4620768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9" y="1252366"/>
            <a:ext cx="3832225" cy="214820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740" indent="-320040">
              <a:spcBef>
                <a:spcPts val="8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0" dirty="0">
                <a:latin typeface="Calibri"/>
                <a:cs typeface="Calibri"/>
              </a:rPr>
              <a:t>Freebase</a:t>
            </a:r>
            <a:endParaRPr sz="3200">
              <a:latin typeface="Calibri"/>
              <a:cs typeface="Calibri"/>
            </a:endParaRPr>
          </a:p>
          <a:p>
            <a:pPr marL="625475" lvl="1" indent="-274955">
              <a:spcBef>
                <a:spcPts val="66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dirty="0">
                <a:latin typeface="Calibri"/>
                <a:cs typeface="Calibri"/>
              </a:rPr>
              <a:t>~50</a:t>
            </a:r>
            <a:r>
              <a:rPr sz="2800" spc="-5" dirty="0">
                <a:latin typeface="Calibri"/>
                <a:cs typeface="Calibri"/>
              </a:rPr>
              <a:t> million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entities</a:t>
            </a:r>
            <a:endParaRPr sz="2800">
              <a:latin typeface="Calibri"/>
              <a:cs typeface="Calibri"/>
            </a:endParaRPr>
          </a:p>
          <a:p>
            <a:pPr marL="625475" lvl="1" indent="-274955">
              <a:spcBef>
                <a:spcPts val="7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dirty="0">
                <a:latin typeface="Calibri"/>
                <a:cs typeface="Calibri"/>
              </a:rPr>
              <a:t>~38K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relation </a:t>
            </a:r>
            <a:r>
              <a:rPr sz="2800" b="1" spc="-5" dirty="0">
                <a:latin typeface="Calibri"/>
                <a:cs typeface="Calibri"/>
              </a:rPr>
              <a:t>types</a:t>
            </a:r>
            <a:endParaRPr sz="2800">
              <a:latin typeface="Calibri"/>
              <a:cs typeface="Calibri"/>
            </a:endParaRPr>
          </a:p>
          <a:p>
            <a:pPr marL="625475" lvl="1" indent="-274955">
              <a:spcBef>
                <a:spcPts val="62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dirty="0">
                <a:latin typeface="Calibri"/>
                <a:cs typeface="Calibri"/>
              </a:rPr>
              <a:t>~3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billion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facts/triples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42108" y="3791350"/>
            <a:ext cx="6386830" cy="155384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740" indent="-320040">
              <a:spcBef>
                <a:spcPts val="8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5" dirty="0">
                <a:latin typeface="Calibri"/>
                <a:cs typeface="Calibri"/>
              </a:rPr>
              <a:t>Datasets: </a:t>
            </a:r>
            <a:r>
              <a:rPr sz="3200" spc="-10" dirty="0">
                <a:latin typeface="Calibri"/>
                <a:cs typeface="Calibri"/>
              </a:rPr>
              <a:t>FB15k/FB15k-237</a:t>
            </a:r>
            <a:endParaRPr sz="3200">
              <a:latin typeface="Calibri"/>
              <a:cs typeface="Calibri"/>
            </a:endParaRPr>
          </a:p>
          <a:p>
            <a:pPr marL="625475" marR="5080" lvl="1" indent="-274320">
              <a:lnSpc>
                <a:spcPct val="101400"/>
              </a:lnSpc>
              <a:spcBef>
                <a:spcPts val="62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dirty="0">
                <a:latin typeface="Calibri"/>
                <a:cs typeface="Calibri"/>
              </a:rPr>
              <a:t>A </a:t>
            </a:r>
            <a:r>
              <a:rPr sz="2800" b="1" spc="-15" dirty="0">
                <a:solidFill>
                  <a:srgbClr val="00B050"/>
                </a:solidFill>
                <a:latin typeface="Calibri"/>
                <a:cs typeface="Calibri"/>
              </a:rPr>
              <a:t>complete</a:t>
            </a:r>
            <a:r>
              <a:rPr sz="2800" b="1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subset of </a:t>
            </a:r>
            <a:r>
              <a:rPr sz="2800" spc="-10" dirty="0">
                <a:latin typeface="Calibri"/>
                <a:cs typeface="Calibri"/>
              </a:rPr>
              <a:t>Freebase,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by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researchers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learn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KG</a:t>
            </a:r>
            <a:r>
              <a:rPr sz="2800" spc="-5" dirty="0">
                <a:latin typeface="Calibri"/>
                <a:cs typeface="Calibri"/>
              </a:rPr>
              <a:t> models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93542" y="1219201"/>
            <a:ext cx="3674773" cy="59662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708140" y="2088388"/>
            <a:ext cx="3735704" cy="10223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ct val="98600"/>
              </a:lnSpc>
              <a:spcBef>
                <a:spcPts val="135"/>
              </a:spcBef>
            </a:pP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93.8%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10" dirty="0">
                <a:latin typeface="Calibri"/>
                <a:cs typeface="Calibri"/>
              </a:rPr>
              <a:t>persons </a:t>
            </a:r>
            <a:r>
              <a:rPr sz="2200" spc="-15" dirty="0">
                <a:latin typeface="Calibri"/>
                <a:cs typeface="Calibri"/>
              </a:rPr>
              <a:t>from </a:t>
            </a:r>
            <a:r>
              <a:rPr sz="2200" spc="-10" dirty="0">
                <a:latin typeface="Calibri"/>
                <a:cs typeface="Calibri"/>
              </a:rPr>
              <a:t>Freebase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have </a:t>
            </a:r>
            <a:r>
              <a:rPr sz="2200" spc="-5" dirty="0">
                <a:latin typeface="Calibri"/>
                <a:cs typeface="Calibri"/>
              </a:rPr>
              <a:t>no place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birth and 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78.5% </a:t>
            </a:r>
            <a:r>
              <a:rPr sz="2200" spc="-48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have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nationality!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87567" y="6192012"/>
            <a:ext cx="8506460" cy="3827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9225" indent="-136525">
              <a:spcBef>
                <a:spcPts val="100"/>
              </a:spcBef>
              <a:buFont typeface="Calibri"/>
              <a:buAutoNum type="arabicPlain"/>
              <a:tabLst>
                <a:tab pos="149225" algn="l"/>
              </a:tabLst>
            </a:pPr>
            <a:r>
              <a:rPr sz="800" spc="-5" dirty="0">
                <a:latin typeface="Corbel"/>
                <a:cs typeface="Corbel"/>
              </a:rPr>
              <a:t>Paulheim,</a:t>
            </a:r>
            <a:r>
              <a:rPr sz="800" spc="5" dirty="0">
                <a:latin typeface="Corbel"/>
                <a:cs typeface="Corbel"/>
              </a:rPr>
              <a:t> </a:t>
            </a:r>
            <a:r>
              <a:rPr sz="800" spc="-5" dirty="0">
                <a:latin typeface="Corbel"/>
                <a:cs typeface="Corbel"/>
              </a:rPr>
              <a:t>Heiko.</a:t>
            </a:r>
            <a:r>
              <a:rPr sz="800" spc="10" dirty="0">
                <a:latin typeface="Corbel"/>
                <a:cs typeface="Corbel"/>
              </a:rPr>
              <a:t> </a:t>
            </a:r>
            <a:r>
              <a:rPr sz="800" spc="-5" dirty="0">
                <a:latin typeface="Corbel"/>
                <a:cs typeface="Corbel"/>
              </a:rPr>
              <a:t>"Knowledge</a:t>
            </a:r>
            <a:r>
              <a:rPr sz="800" spc="10" dirty="0">
                <a:latin typeface="Corbel"/>
                <a:cs typeface="Corbel"/>
              </a:rPr>
              <a:t> </a:t>
            </a:r>
            <a:r>
              <a:rPr sz="800" spc="-5" dirty="0">
                <a:latin typeface="Corbel"/>
                <a:cs typeface="Corbel"/>
              </a:rPr>
              <a:t>graph</a:t>
            </a:r>
            <a:r>
              <a:rPr sz="800" spc="10" dirty="0">
                <a:latin typeface="Corbel"/>
                <a:cs typeface="Corbel"/>
              </a:rPr>
              <a:t> </a:t>
            </a:r>
            <a:r>
              <a:rPr sz="800" spc="-5" dirty="0">
                <a:latin typeface="Corbel"/>
                <a:cs typeface="Corbel"/>
              </a:rPr>
              <a:t>refinement:</a:t>
            </a:r>
            <a:r>
              <a:rPr sz="800" spc="10" dirty="0">
                <a:latin typeface="Corbel"/>
                <a:cs typeface="Corbel"/>
              </a:rPr>
              <a:t> </a:t>
            </a:r>
            <a:r>
              <a:rPr sz="800" dirty="0">
                <a:latin typeface="Corbel"/>
                <a:cs typeface="Corbel"/>
              </a:rPr>
              <a:t>A</a:t>
            </a:r>
            <a:r>
              <a:rPr sz="800" spc="15" dirty="0">
                <a:latin typeface="Corbel"/>
                <a:cs typeface="Corbel"/>
              </a:rPr>
              <a:t> </a:t>
            </a:r>
            <a:r>
              <a:rPr sz="800" spc="-5" dirty="0">
                <a:latin typeface="Corbel"/>
                <a:cs typeface="Corbel"/>
              </a:rPr>
              <a:t>survey</a:t>
            </a:r>
            <a:r>
              <a:rPr sz="800" spc="15" dirty="0">
                <a:latin typeface="Corbel"/>
                <a:cs typeface="Corbel"/>
              </a:rPr>
              <a:t> </a:t>
            </a:r>
            <a:r>
              <a:rPr sz="800" spc="-5" dirty="0">
                <a:latin typeface="Corbel"/>
                <a:cs typeface="Corbel"/>
              </a:rPr>
              <a:t>of</a:t>
            </a:r>
            <a:r>
              <a:rPr sz="800" spc="5" dirty="0">
                <a:latin typeface="Corbel"/>
                <a:cs typeface="Corbel"/>
              </a:rPr>
              <a:t> </a:t>
            </a:r>
            <a:r>
              <a:rPr sz="800" spc="-5" dirty="0">
                <a:latin typeface="Corbel"/>
                <a:cs typeface="Corbel"/>
              </a:rPr>
              <a:t>approaches</a:t>
            </a:r>
            <a:r>
              <a:rPr sz="800" spc="15" dirty="0">
                <a:latin typeface="Corbel"/>
                <a:cs typeface="Corbel"/>
              </a:rPr>
              <a:t> </a:t>
            </a:r>
            <a:r>
              <a:rPr sz="800" spc="-5" dirty="0">
                <a:latin typeface="Corbel"/>
                <a:cs typeface="Corbel"/>
              </a:rPr>
              <a:t>and</a:t>
            </a:r>
            <a:r>
              <a:rPr sz="800" spc="5" dirty="0">
                <a:latin typeface="Corbel"/>
                <a:cs typeface="Corbel"/>
              </a:rPr>
              <a:t> </a:t>
            </a:r>
            <a:r>
              <a:rPr sz="800" spc="-5" dirty="0">
                <a:latin typeface="Corbel"/>
                <a:cs typeface="Corbel"/>
              </a:rPr>
              <a:t>evaluation</a:t>
            </a:r>
            <a:r>
              <a:rPr sz="800" spc="15" dirty="0">
                <a:latin typeface="Corbel"/>
                <a:cs typeface="Corbel"/>
              </a:rPr>
              <a:t> </a:t>
            </a:r>
            <a:r>
              <a:rPr sz="800" spc="-5" dirty="0">
                <a:latin typeface="Corbel"/>
                <a:cs typeface="Corbel"/>
              </a:rPr>
              <a:t>methods." </a:t>
            </a:r>
            <a:r>
              <a:rPr sz="800" i="1" spc="-5" dirty="0">
                <a:latin typeface="Corbel"/>
                <a:cs typeface="Corbel"/>
              </a:rPr>
              <a:t>Semantic</a:t>
            </a:r>
            <a:r>
              <a:rPr sz="800" i="1" spc="15" dirty="0">
                <a:latin typeface="Corbel"/>
                <a:cs typeface="Corbel"/>
              </a:rPr>
              <a:t> </a:t>
            </a:r>
            <a:r>
              <a:rPr sz="800" i="1" dirty="0">
                <a:latin typeface="Corbel"/>
                <a:cs typeface="Corbel"/>
              </a:rPr>
              <a:t>web</a:t>
            </a:r>
            <a:r>
              <a:rPr sz="800" i="1" spc="5" dirty="0">
                <a:latin typeface="Corbel"/>
                <a:cs typeface="Corbel"/>
              </a:rPr>
              <a:t> </a:t>
            </a:r>
            <a:r>
              <a:rPr sz="800" dirty="0">
                <a:latin typeface="Corbel"/>
                <a:cs typeface="Corbel"/>
              </a:rPr>
              <a:t>8.3</a:t>
            </a:r>
            <a:r>
              <a:rPr sz="800" spc="10" dirty="0">
                <a:latin typeface="Corbel"/>
                <a:cs typeface="Corbel"/>
              </a:rPr>
              <a:t> </a:t>
            </a:r>
            <a:r>
              <a:rPr sz="800" spc="-5" dirty="0">
                <a:latin typeface="Corbel"/>
                <a:cs typeface="Corbel"/>
              </a:rPr>
              <a:t>(2017):</a:t>
            </a:r>
            <a:r>
              <a:rPr sz="800" spc="10" dirty="0">
                <a:latin typeface="Corbel"/>
                <a:cs typeface="Corbel"/>
              </a:rPr>
              <a:t> </a:t>
            </a:r>
            <a:r>
              <a:rPr sz="800" spc="-5" dirty="0">
                <a:latin typeface="Corbel"/>
                <a:cs typeface="Corbel"/>
              </a:rPr>
              <a:t>489-508.</a:t>
            </a:r>
            <a:endParaRPr sz="800">
              <a:latin typeface="Corbel"/>
              <a:cs typeface="Corbel"/>
            </a:endParaRPr>
          </a:p>
          <a:p>
            <a:pPr marL="12700" marR="5080">
              <a:lnSpc>
                <a:spcPct val="102499"/>
              </a:lnSpc>
              <a:spcBef>
                <a:spcPts val="20"/>
              </a:spcBef>
              <a:buFont typeface="Calibri"/>
              <a:buAutoNum type="arabicPlain"/>
              <a:tabLst>
                <a:tab pos="149225" algn="l"/>
              </a:tabLst>
            </a:pPr>
            <a:r>
              <a:rPr sz="800" dirty="0">
                <a:latin typeface="Corbel"/>
                <a:cs typeface="Corbel"/>
              </a:rPr>
              <a:t>Min,</a:t>
            </a:r>
            <a:r>
              <a:rPr sz="800" spc="5" dirty="0">
                <a:latin typeface="Corbel"/>
                <a:cs typeface="Corbel"/>
              </a:rPr>
              <a:t> </a:t>
            </a:r>
            <a:r>
              <a:rPr sz="800" spc="-5" dirty="0">
                <a:latin typeface="Corbel"/>
                <a:cs typeface="Corbel"/>
              </a:rPr>
              <a:t>Bonan,</a:t>
            </a:r>
            <a:r>
              <a:rPr sz="800" spc="10" dirty="0">
                <a:latin typeface="Corbel"/>
                <a:cs typeface="Corbel"/>
              </a:rPr>
              <a:t> </a:t>
            </a:r>
            <a:r>
              <a:rPr sz="800" dirty="0">
                <a:latin typeface="Corbel"/>
                <a:cs typeface="Corbel"/>
              </a:rPr>
              <a:t>et</a:t>
            </a:r>
            <a:r>
              <a:rPr sz="800" spc="5" dirty="0">
                <a:latin typeface="Corbel"/>
                <a:cs typeface="Corbel"/>
              </a:rPr>
              <a:t> </a:t>
            </a:r>
            <a:r>
              <a:rPr sz="800" spc="-5" dirty="0">
                <a:latin typeface="Corbel"/>
                <a:cs typeface="Corbel"/>
              </a:rPr>
              <a:t>al.</a:t>
            </a:r>
            <a:r>
              <a:rPr sz="800" spc="10" dirty="0">
                <a:latin typeface="Corbel"/>
                <a:cs typeface="Corbel"/>
              </a:rPr>
              <a:t> </a:t>
            </a:r>
            <a:r>
              <a:rPr sz="800" spc="-5" dirty="0">
                <a:latin typeface="Corbel"/>
                <a:cs typeface="Corbel"/>
              </a:rPr>
              <a:t>"Distant</a:t>
            </a:r>
            <a:r>
              <a:rPr sz="800" dirty="0">
                <a:latin typeface="Corbel"/>
                <a:cs typeface="Corbel"/>
              </a:rPr>
              <a:t> </a:t>
            </a:r>
            <a:r>
              <a:rPr sz="800" spc="-5" dirty="0">
                <a:latin typeface="Corbel"/>
                <a:cs typeface="Corbel"/>
              </a:rPr>
              <a:t>supervision</a:t>
            </a:r>
            <a:r>
              <a:rPr sz="800" spc="15" dirty="0">
                <a:latin typeface="Corbel"/>
                <a:cs typeface="Corbel"/>
              </a:rPr>
              <a:t> </a:t>
            </a:r>
            <a:r>
              <a:rPr sz="800" spc="-5" dirty="0">
                <a:latin typeface="Corbel"/>
                <a:cs typeface="Corbel"/>
              </a:rPr>
              <a:t>for</a:t>
            </a:r>
            <a:r>
              <a:rPr sz="800" dirty="0">
                <a:latin typeface="Corbel"/>
                <a:cs typeface="Corbel"/>
              </a:rPr>
              <a:t> </a:t>
            </a:r>
            <a:r>
              <a:rPr sz="800" spc="-5" dirty="0">
                <a:latin typeface="Corbel"/>
                <a:cs typeface="Corbel"/>
              </a:rPr>
              <a:t>relation</a:t>
            </a:r>
            <a:r>
              <a:rPr sz="800" spc="15" dirty="0">
                <a:latin typeface="Corbel"/>
                <a:cs typeface="Corbel"/>
              </a:rPr>
              <a:t> </a:t>
            </a:r>
            <a:r>
              <a:rPr sz="800" spc="-5" dirty="0">
                <a:latin typeface="Corbel"/>
                <a:cs typeface="Corbel"/>
              </a:rPr>
              <a:t>extraction</a:t>
            </a:r>
            <a:r>
              <a:rPr sz="800" spc="15" dirty="0">
                <a:latin typeface="Corbel"/>
                <a:cs typeface="Corbel"/>
              </a:rPr>
              <a:t> </a:t>
            </a:r>
            <a:r>
              <a:rPr sz="800" dirty="0">
                <a:latin typeface="Corbel"/>
                <a:cs typeface="Corbel"/>
              </a:rPr>
              <a:t>with</a:t>
            </a:r>
            <a:r>
              <a:rPr sz="800" spc="5" dirty="0">
                <a:latin typeface="Corbel"/>
                <a:cs typeface="Corbel"/>
              </a:rPr>
              <a:t> </a:t>
            </a:r>
            <a:r>
              <a:rPr sz="800" spc="-5" dirty="0">
                <a:latin typeface="Corbel"/>
                <a:cs typeface="Corbel"/>
              </a:rPr>
              <a:t>an</a:t>
            </a:r>
            <a:r>
              <a:rPr sz="800" spc="15" dirty="0">
                <a:latin typeface="Corbel"/>
                <a:cs typeface="Corbel"/>
              </a:rPr>
              <a:t> </a:t>
            </a:r>
            <a:r>
              <a:rPr sz="800" spc="-5" dirty="0">
                <a:latin typeface="Corbel"/>
                <a:cs typeface="Corbel"/>
              </a:rPr>
              <a:t>incomplete</a:t>
            </a:r>
            <a:r>
              <a:rPr sz="800" spc="5" dirty="0">
                <a:latin typeface="Corbel"/>
                <a:cs typeface="Corbel"/>
              </a:rPr>
              <a:t> </a:t>
            </a:r>
            <a:r>
              <a:rPr sz="800" spc="-5" dirty="0">
                <a:latin typeface="Corbel"/>
                <a:cs typeface="Corbel"/>
              </a:rPr>
              <a:t>knowledge</a:t>
            </a:r>
            <a:r>
              <a:rPr sz="800" spc="10" dirty="0">
                <a:latin typeface="Corbel"/>
                <a:cs typeface="Corbel"/>
              </a:rPr>
              <a:t> </a:t>
            </a:r>
            <a:r>
              <a:rPr sz="800" spc="-5" dirty="0">
                <a:latin typeface="Corbel"/>
                <a:cs typeface="Corbel"/>
              </a:rPr>
              <a:t>base."</a:t>
            </a:r>
            <a:r>
              <a:rPr sz="800" spc="-10" dirty="0">
                <a:latin typeface="Corbel"/>
                <a:cs typeface="Corbel"/>
              </a:rPr>
              <a:t> </a:t>
            </a:r>
            <a:r>
              <a:rPr sz="800" i="1" spc="-5" dirty="0">
                <a:latin typeface="Corbel"/>
                <a:cs typeface="Corbel"/>
              </a:rPr>
              <a:t>Proceedings</a:t>
            </a:r>
            <a:r>
              <a:rPr sz="800" i="1" spc="15" dirty="0">
                <a:latin typeface="Corbel"/>
                <a:cs typeface="Corbel"/>
              </a:rPr>
              <a:t> </a:t>
            </a:r>
            <a:r>
              <a:rPr sz="800" i="1" spc="-5" dirty="0">
                <a:latin typeface="Corbel"/>
                <a:cs typeface="Corbel"/>
              </a:rPr>
              <a:t>of</a:t>
            </a:r>
            <a:r>
              <a:rPr sz="800" i="1" spc="10" dirty="0">
                <a:latin typeface="Corbel"/>
                <a:cs typeface="Corbel"/>
              </a:rPr>
              <a:t> </a:t>
            </a:r>
            <a:r>
              <a:rPr sz="800" i="1" spc="-5" dirty="0">
                <a:latin typeface="Corbel"/>
                <a:cs typeface="Corbel"/>
              </a:rPr>
              <a:t>the</a:t>
            </a:r>
            <a:r>
              <a:rPr sz="800" i="1" spc="5" dirty="0">
                <a:latin typeface="Corbel"/>
                <a:cs typeface="Corbel"/>
              </a:rPr>
              <a:t> </a:t>
            </a:r>
            <a:r>
              <a:rPr sz="800" i="1" spc="-5" dirty="0">
                <a:latin typeface="Corbel"/>
                <a:cs typeface="Corbel"/>
              </a:rPr>
              <a:t>2013</a:t>
            </a:r>
            <a:r>
              <a:rPr sz="800" i="1" spc="10" dirty="0">
                <a:latin typeface="Corbel"/>
                <a:cs typeface="Corbel"/>
              </a:rPr>
              <a:t> </a:t>
            </a:r>
            <a:r>
              <a:rPr sz="800" i="1" spc="-5" dirty="0">
                <a:latin typeface="Corbel"/>
                <a:cs typeface="Corbel"/>
              </a:rPr>
              <a:t>Conference</a:t>
            </a:r>
            <a:r>
              <a:rPr sz="800" i="1" spc="5" dirty="0">
                <a:latin typeface="Corbel"/>
                <a:cs typeface="Corbel"/>
              </a:rPr>
              <a:t> </a:t>
            </a:r>
            <a:r>
              <a:rPr sz="800" i="1" spc="-5" dirty="0">
                <a:latin typeface="Corbel"/>
                <a:cs typeface="Corbel"/>
              </a:rPr>
              <a:t>of</a:t>
            </a:r>
            <a:r>
              <a:rPr sz="800" i="1" spc="10" dirty="0">
                <a:latin typeface="Corbel"/>
                <a:cs typeface="Corbel"/>
              </a:rPr>
              <a:t> </a:t>
            </a:r>
            <a:r>
              <a:rPr sz="800" i="1" spc="-5" dirty="0">
                <a:latin typeface="Corbel"/>
                <a:cs typeface="Corbel"/>
              </a:rPr>
              <a:t>the</a:t>
            </a:r>
            <a:r>
              <a:rPr sz="800" i="1" spc="5" dirty="0">
                <a:latin typeface="Corbel"/>
                <a:cs typeface="Corbel"/>
              </a:rPr>
              <a:t> </a:t>
            </a:r>
            <a:r>
              <a:rPr sz="800" i="1" spc="-5" dirty="0">
                <a:latin typeface="Corbel"/>
                <a:cs typeface="Corbel"/>
              </a:rPr>
              <a:t>North</a:t>
            </a:r>
            <a:r>
              <a:rPr sz="800" i="1" spc="5" dirty="0">
                <a:latin typeface="Corbel"/>
                <a:cs typeface="Corbel"/>
              </a:rPr>
              <a:t> </a:t>
            </a:r>
            <a:r>
              <a:rPr sz="800" i="1" spc="-5" dirty="0">
                <a:latin typeface="Corbel"/>
                <a:cs typeface="Corbel"/>
              </a:rPr>
              <a:t>American</a:t>
            </a:r>
            <a:r>
              <a:rPr sz="800" i="1" spc="5" dirty="0">
                <a:latin typeface="Corbel"/>
                <a:cs typeface="Corbel"/>
              </a:rPr>
              <a:t> </a:t>
            </a:r>
            <a:r>
              <a:rPr sz="800" i="1" spc="-5" dirty="0">
                <a:latin typeface="Corbel"/>
                <a:cs typeface="Corbel"/>
              </a:rPr>
              <a:t>Chapter</a:t>
            </a:r>
            <a:r>
              <a:rPr sz="800" i="1" spc="5" dirty="0">
                <a:latin typeface="Corbel"/>
                <a:cs typeface="Corbel"/>
              </a:rPr>
              <a:t> </a:t>
            </a:r>
            <a:r>
              <a:rPr sz="800" i="1" spc="-5" dirty="0">
                <a:latin typeface="Corbel"/>
                <a:cs typeface="Corbel"/>
              </a:rPr>
              <a:t>of</a:t>
            </a:r>
            <a:r>
              <a:rPr sz="800" i="1" spc="5" dirty="0">
                <a:latin typeface="Corbel"/>
                <a:cs typeface="Corbel"/>
              </a:rPr>
              <a:t> </a:t>
            </a:r>
            <a:r>
              <a:rPr sz="800" i="1" spc="-5" dirty="0">
                <a:latin typeface="Corbel"/>
                <a:cs typeface="Corbel"/>
              </a:rPr>
              <a:t>the</a:t>
            </a:r>
            <a:r>
              <a:rPr sz="800" i="1" spc="10" dirty="0">
                <a:latin typeface="Corbel"/>
                <a:cs typeface="Corbel"/>
              </a:rPr>
              <a:t> </a:t>
            </a:r>
            <a:r>
              <a:rPr sz="800" i="1" spc="-5" dirty="0">
                <a:latin typeface="Corbel"/>
                <a:cs typeface="Corbel"/>
              </a:rPr>
              <a:t>Association</a:t>
            </a:r>
            <a:r>
              <a:rPr sz="800" i="1" spc="10" dirty="0">
                <a:latin typeface="Corbel"/>
                <a:cs typeface="Corbel"/>
              </a:rPr>
              <a:t> </a:t>
            </a:r>
            <a:r>
              <a:rPr sz="800" i="1" spc="-5" dirty="0">
                <a:latin typeface="Corbel"/>
                <a:cs typeface="Corbel"/>
              </a:rPr>
              <a:t>for</a:t>
            </a:r>
            <a:r>
              <a:rPr sz="800" i="1" dirty="0">
                <a:latin typeface="Corbel"/>
                <a:cs typeface="Corbel"/>
              </a:rPr>
              <a:t> </a:t>
            </a:r>
            <a:r>
              <a:rPr sz="800" i="1" spc="-5" dirty="0">
                <a:latin typeface="Corbel"/>
                <a:cs typeface="Corbel"/>
              </a:rPr>
              <a:t>Computational </a:t>
            </a:r>
            <a:r>
              <a:rPr sz="800" i="1" dirty="0">
                <a:latin typeface="Corbel"/>
                <a:cs typeface="Corbel"/>
              </a:rPr>
              <a:t> Linguistics:</a:t>
            </a:r>
            <a:r>
              <a:rPr sz="800" i="1" spc="-5" dirty="0">
                <a:latin typeface="Corbel"/>
                <a:cs typeface="Corbel"/>
              </a:rPr>
              <a:t> Human</a:t>
            </a:r>
            <a:r>
              <a:rPr sz="800" i="1" dirty="0">
                <a:latin typeface="Corbel"/>
                <a:cs typeface="Corbel"/>
              </a:rPr>
              <a:t> </a:t>
            </a:r>
            <a:r>
              <a:rPr sz="800" i="1" spc="-5" dirty="0">
                <a:latin typeface="Corbel"/>
                <a:cs typeface="Corbel"/>
              </a:rPr>
              <a:t>Language Technologies</a:t>
            </a:r>
            <a:r>
              <a:rPr sz="800" spc="-5" dirty="0">
                <a:latin typeface="Corbel"/>
                <a:cs typeface="Corbel"/>
              </a:rPr>
              <a:t>.</a:t>
            </a:r>
            <a:r>
              <a:rPr sz="800" dirty="0">
                <a:latin typeface="Corbel"/>
                <a:cs typeface="Corbel"/>
              </a:rPr>
              <a:t> </a:t>
            </a:r>
            <a:r>
              <a:rPr sz="800" spc="-5" dirty="0">
                <a:latin typeface="Corbel"/>
                <a:cs typeface="Corbel"/>
              </a:rPr>
              <a:t>2013.</a:t>
            </a:r>
            <a:endParaRPr sz="800">
              <a:latin typeface="Corbel"/>
              <a:cs typeface="Corbe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5000" y="2514600"/>
            <a:ext cx="914400" cy="304800"/>
          </a:xfrm>
          <a:custGeom>
            <a:avLst/>
            <a:gdLst/>
            <a:ahLst/>
            <a:cxnLst/>
            <a:rect l="l" t="t" r="r" b="b"/>
            <a:pathLst>
              <a:path w="914400" h="304800">
                <a:moveTo>
                  <a:pt x="0" y="152400"/>
                </a:moveTo>
                <a:lnTo>
                  <a:pt x="152400" y="0"/>
                </a:lnTo>
                <a:lnTo>
                  <a:pt x="152400" y="76200"/>
                </a:lnTo>
                <a:lnTo>
                  <a:pt x="914400" y="76200"/>
                </a:lnTo>
                <a:lnTo>
                  <a:pt x="914400" y="228600"/>
                </a:lnTo>
                <a:lnTo>
                  <a:pt x="152400" y="228600"/>
                </a:lnTo>
                <a:lnTo>
                  <a:pt x="152400" y="304800"/>
                </a:lnTo>
                <a:lnTo>
                  <a:pt x="0" y="15240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6409" y="5372101"/>
            <a:ext cx="4337759" cy="7619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2B91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</TotalTime>
  <Words>3194</Words>
  <Application>Microsoft Office PowerPoint</Application>
  <PresentationFormat>Widescreen</PresentationFormat>
  <Paragraphs>435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等线</vt:lpstr>
      <vt:lpstr>Sommet bold</vt:lpstr>
      <vt:lpstr>Arial</vt:lpstr>
      <vt:lpstr>Calibri</vt:lpstr>
      <vt:lpstr>Cambria Math</vt:lpstr>
      <vt:lpstr>Corbel</vt:lpstr>
      <vt:lpstr>Gill Sans MT</vt:lpstr>
      <vt:lpstr>Lucida Sans Unicode</vt:lpstr>
      <vt:lpstr>Times New Roman</vt:lpstr>
      <vt:lpstr>Wingdings</vt:lpstr>
      <vt:lpstr>Wingdings 2</vt:lpstr>
      <vt:lpstr>1_Office 主题​​</vt:lpstr>
      <vt:lpstr>PowerPoint Presentation</vt:lpstr>
      <vt:lpstr>Knowledge in graph form: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Entities and relations are  initialized uniformly, and  normalized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Different KGs may have drastically different  relation patterns!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COMP9312</dc:title>
  <dc:creator>Kai Wang</dc:creator>
  <cp:lastModifiedBy>Michael Yu</cp:lastModifiedBy>
  <cp:revision>203</cp:revision>
  <dcterms:created xsi:type="dcterms:W3CDTF">2021-03-08T00:04:34Z</dcterms:created>
  <dcterms:modified xsi:type="dcterms:W3CDTF">2022-07-08T03:37:51Z</dcterms:modified>
</cp:coreProperties>
</file>